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171.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2.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3.xml" ContentType="application/vnd.openxmlformats-officedocument.presentationml.notesSlide+xml"/>
  <Override PartName="/ppt/tags/tag187.xml" ContentType="application/vnd.openxmlformats-officedocument.presentationml.tags+xml"/>
  <Override PartName="/ppt/notesSlides/notesSlide174.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175.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6.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7.xml" ContentType="application/vnd.openxmlformats-officedocument.presentationml.notesSlide+xml"/>
  <Override PartName="/ppt/tags/tag194.xml" ContentType="application/vnd.openxmlformats-officedocument.presentationml.tags+xml"/>
  <Override PartName="/ppt/notesSlides/notesSlide178.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179.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0.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1.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2.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3.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4.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5.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6.xml" ContentType="application/vnd.openxmlformats-officedocument.presentationml.notesSlide+xml"/>
  <Override PartName="/ppt/tags/tag211.xml" ContentType="application/vnd.openxmlformats-officedocument.presentationml.tags+xml"/>
  <Override PartName="/ppt/notesSlides/notesSlide187.xml" ContentType="application/vnd.openxmlformats-officedocument.presentationml.notesSlide+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189.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0.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1.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2.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3.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4.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5.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6.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7.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8.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199.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0.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1.xml" ContentType="application/vnd.openxmlformats-officedocument.presentationml.notesSlide+xml"/>
  <Override PartName="/ppt/tags/tag239.xml" ContentType="application/vnd.openxmlformats-officedocument.presentationml.tags+xml"/>
  <Override PartName="/ppt/notesSlides/notesSlide202.xml" ContentType="application/vnd.openxmlformats-officedocument.presentationml.notesSlide+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notesSlides/notesSlide204.xml" ContentType="application/vnd.openxmlformats-officedocument.presentationml.notesSlide+xml"/>
  <Override PartName="/ppt/tags/tag242.xml" ContentType="application/vnd.openxmlformats-officedocument.presentationml.tags+xml"/>
  <Override PartName="/ppt/notesSlides/notesSlide205.xml" ContentType="application/vnd.openxmlformats-officedocument.presentationml.notesSlide+xml"/>
  <Override PartName="/ppt/tags/tag243.xml" ContentType="application/vnd.openxmlformats-officedocument.presentationml.tags+xml"/>
  <Override PartName="/ppt/notesSlides/notesSlide206.xml" ContentType="application/vnd.openxmlformats-officedocument.presentationml.notesSlide+xml"/>
  <Override PartName="/ppt/tags/tag244.xml" ContentType="application/vnd.openxmlformats-officedocument.presentationml.tags+xml"/>
  <Override PartName="/ppt/notesSlides/notesSlide207.xml" ContentType="application/vnd.openxmlformats-officedocument.presentationml.notesSlide+xml"/>
  <Override PartName="/ppt/tags/tag245.xml" ContentType="application/vnd.openxmlformats-officedocument.presentationml.tags+xml"/>
  <Override PartName="/ppt/notesSlides/notesSlide20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46.xml" ContentType="application/vnd.openxmlformats-officedocument.presentationml.tags+xml"/>
  <Override PartName="/ppt/notesSlides/notesSlide209.xml" ContentType="application/vnd.openxmlformats-officedocument.presentationml.notesSlide+xml"/>
  <Override PartName="/ppt/tags/tag247.xml" ContentType="application/vnd.openxmlformats-officedocument.presentationml.tags+xml"/>
  <Override PartName="/ppt/notesSlides/notesSlide210.xml" ContentType="application/vnd.openxmlformats-officedocument.presentationml.notesSlide+xml"/>
  <Override PartName="/ppt/tags/tag248.xml" ContentType="application/vnd.openxmlformats-officedocument.presentationml.tags+xml"/>
  <Override PartName="/ppt/notesSlides/notesSlide211.xml" ContentType="application/vnd.openxmlformats-officedocument.presentationml.notesSlide+xml"/>
  <Override PartName="/ppt/tags/tag249.xml" ContentType="application/vnd.openxmlformats-officedocument.presentationml.tags+xml"/>
  <Override PartName="/ppt/notesSlides/notesSlide212.xml" ContentType="application/vnd.openxmlformats-officedocument.presentationml.notesSlide+xml"/>
  <Override PartName="/ppt/tags/tag250.xml" ContentType="application/vnd.openxmlformats-officedocument.presentationml.tags+xml"/>
  <Override PartName="/ppt/notesSlides/notesSlide213.xml" ContentType="application/vnd.openxmlformats-officedocument.presentationml.notesSlide+xml"/>
  <Override PartName="/ppt/tags/tag251.xml" ContentType="application/vnd.openxmlformats-officedocument.presentationml.tags+xml"/>
  <Override PartName="/ppt/notesSlides/notesSlide214.xml" ContentType="application/vnd.openxmlformats-officedocument.presentationml.notesSlide+xml"/>
  <Override PartName="/ppt/tags/tag252.xml" ContentType="application/vnd.openxmlformats-officedocument.presentationml.tags+xml"/>
  <Override PartName="/ppt/notesSlides/notesSlide215.xml" ContentType="application/vnd.openxmlformats-officedocument.presentationml.notesSlide+xml"/>
  <Override PartName="/ppt/tags/tag253.xml" ContentType="application/vnd.openxmlformats-officedocument.presentationml.tags+xml"/>
  <Override PartName="/ppt/notesSlides/notesSlide216.xml" ContentType="application/vnd.openxmlformats-officedocument.presentationml.notesSlide+xml"/>
  <Override PartName="/ppt/tags/tag254.xml" ContentType="application/vnd.openxmlformats-officedocument.presentationml.tags+xml"/>
  <Override PartName="/ppt/notesSlides/notesSlide217.xml" ContentType="application/vnd.openxmlformats-officedocument.presentationml.notesSlide+xml"/>
  <Override PartName="/ppt/tags/tag255.xml" ContentType="application/vnd.openxmlformats-officedocument.presentationml.tags+xml"/>
  <Override PartName="/ppt/notesSlides/notesSlide218.xml" ContentType="application/vnd.openxmlformats-officedocument.presentationml.notesSlide+xml"/>
  <Override PartName="/ppt/tags/tag256.xml" ContentType="application/vnd.openxmlformats-officedocument.presentationml.tags+xml"/>
  <Override PartName="/ppt/notesSlides/notesSlide219.xml" ContentType="application/vnd.openxmlformats-officedocument.presentationml.notesSlide+xml"/>
  <Override PartName="/ppt/tags/tag257.xml" ContentType="application/vnd.openxmlformats-officedocument.presentationml.tags+xml"/>
  <Override PartName="/ppt/notesSlides/notesSlide220.xml" ContentType="application/vnd.openxmlformats-officedocument.presentationml.notesSlide+xml"/>
  <Override PartName="/ppt/tags/tag258.xml" ContentType="application/vnd.openxmlformats-officedocument.presentationml.tags+xml"/>
  <Override PartName="/ppt/notesSlides/notesSlide221.xml" ContentType="application/vnd.openxmlformats-officedocument.presentationml.notesSlide+xml"/>
  <Override PartName="/ppt/tags/tag259.xml" ContentType="application/vnd.openxmlformats-officedocument.presentationml.tags+xml"/>
  <Override PartName="/ppt/notesSlides/notesSlide222.xml" ContentType="application/vnd.openxmlformats-officedocument.presentationml.notesSlide+xml"/>
  <Override PartName="/ppt/tags/tag260.xml" ContentType="application/vnd.openxmlformats-officedocument.presentationml.tags+xml"/>
  <Override PartName="/ppt/notesSlides/notesSlide223.xml" ContentType="application/vnd.openxmlformats-officedocument.presentationml.notesSlide+xml"/>
  <Override PartName="/ppt/tags/tag261.xml" ContentType="application/vnd.openxmlformats-officedocument.presentationml.tags+xml"/>
  <Override PartName="/ppt/notesSlides/notesSlide2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62.xml" ContentType="application/vnd.openxmlformats-officedocument.presentationml.tags+xml"/>
  <Override PartName="/ppt/notesSlides/notesSlide225.xml" ContentType="application/vnd.openxmlformats-officedocument.presentationml.notesSlide+xml"/>
  <Override PartName="/ppt/tags/tag263.xml" ContentType="application/vnd.openxmlformats-officedocument.presentationml.tags+xml"/>
  <Override PartName="/ppt/notesSlides/notesSlide226.xml" ContentType="application/vnd.openxmlformats-officedocument.presentationml.notesSlide+xml"/>
  <Override PartName="/ppt/tags/tag264.xml" ContentType="application/vnd.openxmlformats-officedocument.presentationml.tags+xml"/>
  <Override PartName="/ppt/notesSlides/notesSlide227.xml" ContentType="application/vnd.openxmlformats-officedocument.presentationml.notesSlide+xml"/>
  <Override PartName="/ppt/tags/tag265.xml" ContentType="application/vnd.openxmlformats-officedocument.presentationml.tags+xml"/>
  <Override PartName="/ppt/notesSlides/notesSlide228.xml" ContentType="application/vnd.openxmlformats-officedocument.presentationml.notesSlide+xml"/>
  <Override PartName="/ppt/tags/tag266.xml" ContentType="application/vnd.openxmlformats-officedocument.presentationml.tags+xml"/>
  <Override PartName="/ppt/notesSlides/notesSlide229.xml" ContentType="application/vnd.openxmlformats-officedocument.presentationml.notesSlide+xml"/>
  <Override PartName="/ppt/tags/tag267.xml" ContentType="application/vnd.openxmlformats-officedocument.presentationml.tags+xml"/>
  <Override PartName="/ppt/notesSlides/notesSlide230.xml" ContentType="application/vnd.openxmlformats-officedocument.presentationml.notesSlide+xml"/>
  <Override PartName="/ppt/tags/tag268.xml" ContentType="application/vnd.openxmlformats-officedocument.presentationml.tags+xml"/>
  <Override PartName="/ppt/notesSlides/notesSlide231.xml" ContentType="application/vnd.openxmlformats-officedocument.presentationml.notesSlide+xml"/>
  <Override PartName="/ppt/tags/tag269.xml" ContentType="application/vnd.openxmlformats-officedocument.presentationml.tags+xml"/>
  <Override PartName="/ppt/notesSlides/notesSlide232.xml" ContentType="application/vnd.openxmlformats-officedocument.presentationml.notesSlide+xml"/>
  <Override PartName="/ppt/tags/tag270.xml" ContentType="application/vnd.openxmlformats-officedocument.presentationml.tags+xml"/>
  <Override PartName="/ppt/notesSlides/notesSlide233.xml" ContentType="application/vnd.openxmlformats-officedocument.presentationml.notesSlide+xml"/>
  <Override PartName="/ppt/tags/tag271.xml" ContentType="application/vnd.openxmlformats-officedocument.presentationml.tags+xml"/>
  <Override PartName="/ppt/notesSlides/notesSlide234.xml" ContentType="application/vnd.openxmlformats-officedocument.presentationml.notesSlide+xml"/>
  <Override PartName="/ppt/tags/tag272.xml" ContentType="application/vnd.openxmlformats-officedocument.presentationml.tags+xml"/>
  <Override PartName="/ppt/notesSlides/notesSlide235.xml" ContentType="application/vnd.openxmlformats-officedocument.presentationml.notesSlide+xml"/>
  <Override PartName="/ppt/tags/tag273.xml" ContentType="application/vnd.openxmlformats-officedocument.presentationml.tags+xml"/>
  <Override PartName="/ppt/notesSlides/notesSlide236.xml" ContentType="application/vnd.openxmlformats-officedocument.presentationml.notesSlide+xml"/>
  <Override PartName="/ppt/tags/tag274.xml" ContentType="application/vnd.openxmlformats-officedocument.presentationml.tags+xml"/>
  <Override PartName="/ppt/notesSlides/notesSlide237.xml" ContentType="application/vnd.openxmlformats-officedocument.presentationml.notesSlide+xml"/>
  <Override PartName="/ppt/tags/tag275.xml" ContentType="application/vnd.openxmlformats-officedocument.presentationml.tags+xml"/>
  <Override PartName="/ppt/notesSlides/notesSlide238.xml" ContentType="application/vnd.openxmlformats-officedocument.presentationml.notesSlide+xml"/>
  <Override PartName="/ppt/tags/tag276.xml" ContentType="application/vnd.openxmlformats-officedocument.presentationml.tags+xml"/>
  <Override PartName="/ppt/notesSlides/notesSlide239.xml" ContentType="application/vnd.openxmlformats-officedocument.presentationml.notesSlide+xml"/>
  <Override PartName="/ppt/tags/tag277.xml" ContentType="application/vnd.openxmlformats-officedocument.presentationml.tags+xml"/>
  <Override PartName="/ppt/notesSlides/notesSlide240.xml" ContentType="application/vnd.openxmlformats-officedocument.presentationml.notesSlide+xml"/>
  <Override PartName="/ppt/tags/tag278.xml" ContentType="application/vnd.openxmlformats-officedocument.presentationml.tags+xml"/>
  <Override PartName="/ppt/notesSlides/notesSlide241.xml" ContentType="application/vnd.openxmlformats-officedocument.presentationml.notesSlide+xml"/>
  <Override PartName="/ppt/tags/tag279.xml" ContentType="application/vnd.openxmlformats-officedocument.presentationml.tags+xml"/>
  <Override PartName="/ppt/notesSlides/notesSlide242.xml" ContentType="application/vnd.openxmlformats-officedocument.presentationml.notesSlide+xml"/>
  <Override PartName="/ppt/tags/tag280.xml" ContentType="application/vnd.openxmlformats-officedocument.presentationml.tags+xml"/>
  <Override PartName="/ppt/notesSlides/notesSlide243.xml" ContentType="application/vnd.openxmlformats-officedocument.presentationml.notesSlide+xml"/>
  <Override PartName="/ppt/tags/tag281.xml" ContentType="application/vnd.openxmlformats-officedocument.presentationml.tags+xml"/>
  <Override PartName="/ppt/notesSlides/notesSlide244.xml" ContentType="application/vnd.openxmlformats-officedocument.presentationml.notesSlide+xml"/>
  <Override PartName="/ppt/tags/tag282.xml" ContentType="application/vnd.openxmlformats-officedocument.presentationml.tags+xml"/>
  <Override PartName="/ppt/notesSlides/notesSlide245.xml" ContentType="application/vnd.openxmlformats-officedocument.presentationml.notesSlide+xml"/>
  <Override PartName="/ppt/tags/tag283.xml" ContentType="application/vnd.openxmlformats-officedocument.presentationml.tags+xml"/>
  <Override PartName="/ppt/notesSlides/notesSlide246.xml" ContentType="application/vnd.openxmlformats-officedocument.presentationml.notesSlide+xml"/>
  <Override PartName="/ppt/tags/tag284.xml" ContentType="application/vnd.openxmlformats-officedocument.presentationml.tags+xml"/>
  <Override PartName="/ppt/notesSlides/notesSlide247.xml" ContentType="application/vnd.openxmlformats-officedocument.presentationml.notesSlide+xml"/>
  <Override PartName="/ppt/tags/tag285.xml" ContentType="application/vnd.openxmlformats-officedocument.presentationml.tags+xml"/>
  <Override PartName="/ppt/notesSlides/notesSlide248.xml" ContentType="application/vnd.openxmlformats-officedocument.presentationml.notesSlide+xml"/>
  <Override PartName="/ppt/tags/tag286.xml" ContentType="application/vnd.openxmlformats-officedocument.presentationml.tags+xml"/>
  <Override PartName="/ppt/notesSlides/notesSlide249.xml" ContentType="application/vnd.openxmlformats-officedocument.presentationml.notesSlide+xml"/>
  <Override PartName="/ppt/tags/tag287.xml" ContentType="application/vnd.openxmlformats-officedocument.presentationml.tags+xml"/>
  <Override PartName="/ppt/notesSlides/notesSlide250.xml" ContentType="application/vnd.openxmlformats-officedocument.presentationml.notesSlide+xml"/>
  <Override PartName="/ppt/tags/tag288.xml" ContentType="application/vnd.openxmlformats-officedocument.presentationml.tags+xml"/>
  <Override PartName="/ppt/notesSlides/notesSlide251.xml" ContentType="application/vnd.openxmlformats-officedocument.presentationml.notesSlide+xml"/>
  <Override PartName="/ppt/tags/tag289.xml" ContentType="application/vnd.openxmlformats-officedocument.presentationml.tags+xml"/>
  <Override PartName="/ppt/notesSlides/notesSlide252.xml" ContentType="application/vnd.openxmlformats-officedocument.presentationml.notesSlide+xml"/>
  <Override PartName="/ppt/tags/tag290.xml" ContentType="application/vnd.openxmlformats-officedocument.presentationml.tags+xml"/>
  <Override PartName="/ppt/notesSlides/notesSlide253.xml" ContentType="application/vnd.openxmlformats-officedocument.presentationml.notesSlide+xml"/>
  <Override PartName="/ppt/tags/tag291.xml" ContentType="application/vnd.openxmlformats-officedocument.presentationml.tags+xml"/>
  <Override PartName="/ppt/notesSlides/notesSlide254.xml" ContentType="application/vnd.openxmlformats-officedocument.presentationml.notesSlide+xml"/>
  <Override PartName="/ppt/tags/tag292.xml" ContentType="application/vnd.openxmlformats-officedocument.presentationml.tags+xml"/>
  <Override PartName="/ppt/notesSlides/notesSlide255.xml" ContentType="application/vnd.openxmlformats-officedocument.presentationml.notesSlide+xml"/>
  <Override PartName="/ppt/tags/tag293.xml" ContentType="application/vnd.openxmlformats-officedocument.presentationml.tags+xml"/>
  <Override PartName="/ppt/notesSlides/notesSlide256.xml" ContentType="application/vnd.openxmlformats-officedocument.presentationml.notesSlide+xml"/>
  <Override PartName="/ppt/tags/tag294.xml" ContentType="application/vnd.openxmlformats-officedocument.presentationml.tags+xml"/>
  <Override PartName="/ppt/notesSlides/notesSlide257.xml" ContentType="application/vnd.openxmlformats-officedocument.presentationml.notesSlide+xml"/>
  <Override PartName="/ppt/tags/tag295.xml" ContentType="application/vnd.openxmlformats-officedocument.presentationml.tags+xml"/>
  <Override PartName="/ppt/notesSlides/notesSlide258.xml" ContentType="application/vnd.openxmlformats-officedocument.presentationml.notesSlide+xml"/>
  <Override PartName="/ppt/tags/tag296.xml" ContentType="application/vnd.openxmlformats-officedocument.presentationml.tags+xml"/>
  <Override PartName="/ppt/notesSlides/notesSlide259.xml" ContentType="application/vnd.openxmlformats-officedocument.presentationml.notesSlide+xml"/>
  <Override PartName="/ppt/tags/tag297.xml" ContentType="application/vnd.openxmlformats-officedocument.presentationml.tags+xml"/>
  <Override PartName="/ppt/notesSlides/notesSlide260.xml" ContentType="application/vnd.openxmlformats-officedocument.presentationml.notesSlide+xml"/>
  <Override PartName="/ppt/tags/tag298.xml" ContentType="application/vnd.openxmlformats-officedocument.presentationml.tags+xml"/>
  <Override PartName="/ppt/notesSlides/notesSlide261.xml" ContentType="application/vnd.openxmlformats-officedocument.presentationml.notesSlide+xml"/>
  <Override PartName="/ppt/tags/tag299.xml" ContentType="application/vnd.openxmlformats-officedocument.presentationml.tags+xml"/>
  <Override PartName="/ppt/notesSlides/notesSlide262.xml" ContentType="application/vnd.openxmlformats-officedocument.presentationml.notesSlide+xml"/>
  <Override PartName="/ppt/tags/tag300.xml" ContentType="application/vnd.openxmlformats-officedocument.presentationml.tags+xml"/>
  <Override PartName="/ppt/notesSlides/notesSlide263.xml" ContentType="application/vnd.openxmlformats-officedocument.presentationml.notesSlide+xml"/>
  <Override PartName="/ppt/tags/tag301.xml" ContentType="application/vnd.openxmlformats-officedocument.presentationml.tags+xml"/>
  <Override PartName="/ppt/notesSlides/notesSlide264.xml" ContentType="application/vnd.openxmlformats-officedocument.presentationml.notesSlide+xml"/>
  <Override PartName="/ppt/tags/tag302.xml" ContentType="application/vnd.openxmlformats-officedocument.presentationml.tags+xml"/>
  <Override PartName="/ppt/notesSlides/notesSlide265.xml" ContentType="application/vnd.openxmlformats-officedocument.presentationml.notesSlide+xml"/>
  <Override PartName="/ppt/tags/tag303.xml" ContentType="application/vnd.openxmlformats-officedocument.presentationml.tags+xml"/>
  <Override PartName="/ppt/notesSlides/notesSlide266.xml" ContentType="application/vnd.openxmlformats-officedocument.presentationml.notesSlide+xml"/>
  <Override PartName="/ppt/tags/tag304.xml" ContentType="application/vnd.openxmlformats-officedocument.presentationml.tags+xml"/>
  <Override PartName="/ppt/notesSlides/notesSlide267.xml" ContentType="application/vnd.openxmlformats-officedocument.presentationml.notesSlide+xml"/>
  <Override PartName="/ppt/tags/tag305.xml" ContentType="application/vnd.openxmlformats-officedocument.presentationml.tags+xml"/>
  <Override PartName="/ppt/notesSlides/notesSlide268.xml" ContentType="application/vnd.openxmlformats-officedocument.presentationml.notesSlide+xml"/>
  <Override PartName="/ppt/tags/tag306.xml" ContentType="application/vnd.openxmlformats-officedocument.presentationml.tags+xml"/>
  <Override PartName="/ppt/notesSlides/notesSlide269.xml" ContentType="application/vnd.openxmlformats-officedocument.presentationml.notesSlide+xml"/>
  <Override PartName="/ppt/tags/tag307.xml" ContentType="application/vnd.openxmlformats-officedocument.presentationml.tags+xml"/>
  <Override PartName="/ppt/notesSlides/notesSlide270.xml" ContentType="application/vnd.openxmlformats-officedocument.presentationml.notesSlide+xml"/>
  <Override PartName="/ppt/tags/tag308.xml" ContentType="application/vnd.openxmlformats-officedocument.presentationml.tags+xml"/>
  <Override PartName="/ppt/notesSlides/notesSlide271.xml" ContentType="application/vnd.openxmlformats-officedocument.presentationml.notesSlide+xml"/>
  <Override PartName="/ppt/tags/tag309.xml" ContentType="application/vnd.openxmlformats-officedocument.presentationml.tags+xml"/>
  <Override PartName="/ppt/notesSlides/notesSlide272.xml" ContentType="application/vnd.openxmlformats-officedocument.presentationml.notesSlide+xml"/>
  <Override PartName="/ppt/tags/tag310.xml" ContentType="application/vnd.openxmlformats-officedocument.presentationml.tags+xml"/>
  <Override PartName="/ppt/notesSlides/notesSlide273.xml" ContentType="application/vnd.openxmlformats-officedocument.presentationml.notesSlide+xml"/>
  <Override PartName="/ppt/tags/tag311.xml" ContentType="application/vnd.openxmlformats-officedocument.presentationml.tags+xml"/>
  <Override PartName="/ppt/notesSlides/notesSlide274.xml" ContentType="application/vnd.openxmlformats-officedocument.presentationml.notesSlide+xml"/>
  <Override PartName="/ppt/tags/tag312.xml" ContentType="application/vnd.openxmlformats-officedocument.presentationml.tags+xml"/>
  <Override PartName="/ppt/notesSlides/notesSlide275.xml" ContentType="application/vnd.openxmlformats-officedocument.presentationml.notesSlide+xml"/>
  <Override PartName="/ppt/tags/tag313.xml" ContentType="application/vnd.openxmlformats-officedocument.presentationml.tags+xml"/>
  <Override PartName="/ppt/notesSlides/notesSlide276.xml" ContentType="application/vnd.openxmlformats-officedocument.presentationml.notesSlide+xml"/>
  <Override PartName="/ppt/tags/tag314.xml" ContentType="application/vnd.openxmlformats-officedocument.presentationml.tags+xml"/>
  <Override PartName="/ppt/notesSlides/notesSlide277.xml" ContentType="application/vnd.openxmlformats-officedocument.presentationml.notesSlide+xml"/>
  <Override PartName="/ppt/tags/tag315.xml" ContentType="application/vnd.openxmlformats-officedocument.presentationml.tags+xml"/>
  <Override PartName="/ppt/notesSlides/notesSlide278.xml" ContentType="application/vnd.openxmlformats-officedocument.presentationml.notesSlide+xml"/>
  <Override PartName="/ppt/tags/tag316.xml" ContentType="application/vnd.openxmlformats-officedocument.presentationml.tags+xml"/>
  <Override PartName="/ppt/notesSlides/notesSlide279.xml" ContentType="application/vnd.openxmlformats-officedocument.presentationml.notesSlide+xml"/>
  <Override PartName="/ppt/tags/tag317.xml" ContentType="application/vnd.openxmlformats-officedocument.presentationml.tags+xml"/>
  <Override PartName="/ppt/notesSlides/notesSlide280.xml" ContentType="application/vnd.openxmlformats-officedocument.presentationml.notesSlide+xml"/>
  <Override PartName="/ppt/tags/tag318.xml" ContentType="application/vnd.openxmlformats-officedocument.presentationml.tags+xml"/>
  <Override PartName="/ppt/notesSlides/notesSlide281.xml" ContentType="application/vnd.openxmlformats-officedocument.presentationml.notesSlide+xml"/>
  <Override PartName="/ppt/tags/tag319.xml" ContentType="application/vnd.openxmlformats-officedocument.presentationml.tags+xml"/>
  <Override PartName="/ppt/notesSlides/notesSlide282.xml" ContentType="application/vnd.openxmlformats-officedocument.presentationml.notesSlide+xml"/>
  <Override PartName="/ppt/tags/tag320.xml" ContentType="application/vnd.openxmlformats-officedocument.presentationml.tags+xml"/>
  <Override PartName="/ppt/notesSlides/notesSlide283.xml" ContentType="application/vnd.openxmlformats-officedocument.presentationml.notesSlide+xml"/>
  <Override PartName="/ppt/tags/tag321.xml" ContentType="application/vnd.openxmlformats-officedocument.presentationml.tags+xml"/>
  <Override PartName="/ppt/notesSlides/notesSlide284.xml" ContentType="application/vnd.openxmlformats-officedocument.presentationml.notesSlide+xml"/>
  <Override PartName="/ppt/tags/tag322.xml" ContentType="application/vnd.openxmlformats-officedocument.presentationml.tags+xml"/>
  <Override PartName="/ppt/notesSlides/notesSlide285.xml" ContentType="application/vnd.openxmlformats-officedocument.presentationml.notesSlide+xml"/>
  <Override PartName="/ppt/tags/tag323.xml" ContentType="application/vnd.openxmlformats-officedocument.presentationml.tags+xml"/>
  <Override PartName="/ppt/notesSlides/notesSlide286.xml" ContentType="application/vnd.openxmlformats-officedocument.presentationml.notesSlide+xml"/>
  <Override PartName="/ppt/tags/tag324.xml" ContentType="application/vnd.openxmlformats-officedocument.presentationml.tags+xml"/>
  <Override PartName="/ppt/notesSlides/notesSlide287.xml" ContentType="application/vnd.openxmlformats-officedocument.presentationml.notesSlide+xml"/>
  <Override PartName="/ppt/tags/tag325.xml" ContentType="application/vnd.openxmlformats-officedocument.presentationml.tags+xml"/>
  <Override PartName="/ppt/notesSlides/notesSlide288.xml" ContentType="application/vnd.openxmlformats-officedocument.presentationml.notesSlide+xml"/>
  <Override PartName="/ppt/tags/tag326.xml" ContentType="application/vnd.openxmlformats-officedocument.presentationml.tags+xml"/>
  <Override PartName="/ppt/notesSlides/notesSlide289.xml" ContentType="application/vnd.openxmlformats-officedocument.presentationml.notesSlide+xml"/>
  <Override PartName="/ppt/tags/tag327.xml" ContentType="application/vnd.openxmlformats-officedocument.presentationml.tags+xml"/>
  <Override PartName="/ppt/notesSlides/notesSlide290.xml" ContentType="application/vnd.openxmlformats-officedocument.presentationml.notesSlide+xml"/>
  <Override PartName="/ppt/tags/tag328.xml" ContentType="application/vnd.openxmlformats-officedocument.presentationml.tags+xml"/>
  <Override PartName="/ppt/notesSlides/notesSlide291.xml" ContentType="application/vnd.openxmlformats-officedocument.presentationml.notesSlide+xml"/>
  <Override PartName="/ppt/tags/tag329.xml" ContentType="application/vnd.openxmlformats-officedocument.presentationml.tags+xml"/>
  <Override PartName="/ppt/notesSlides/notesSlide292.xml" ContentType="application/vnd.openxmlformats-officedocument.presentationml.notesSlide+xml"/>
  <Override PartName="/ppt/tags/tag330.xml" ContentType="application/vnd.openxmlformats-officedocument.presentationml.tags+xml"/>
  <Override PartName="/ppt/notesSlides/notesSlide293.xml" ContentType="application/vnd.openxmlformats-officedocument.presentationml.notesSlide+xml"/>
  <Override PartName="/ppt/tags/tag331.xml" ContentType="application/vnd.openxmlformats-officedocument.presentationml.tags+xml"/>
  <Override PartName="/ppt/notesSlides/notesSlide294.xml" ContentType="application/vnd.openxmlformats-officedocument.presentationml.notesSlide+xml"/>
  <Override PartName="/ppt/tags/tag332.xml" ContentType="application/vnd.openxmlformats-officedocument.presentationml.tags+xml"/>
  <Override PartName="/ppt/notesSlides/notesSlide295.xml" ContentType="application/vnd.openxmlformats-officedocument.presentationml.notesSlide+xml"/>
  <Override PartName="/ppt/tags/tag333.xml" ContentType="application/vnd.openxmlformats-officedocument.presentationml.tags+xml"/>
  <Override PartName="/ppt/notesSlides/notesSlide296.xml" ContentType="application/vnd.openxmlformats-officedocument.presentationml.notesSlide+xml"/>
  <Override PartName="/ppt/tags/tag334.xml" ContentType="application/vnd.openxmlformats-officedocument.presentationml.tags+xml"/>
  <Override PartName="/ppt/notesSlides/notesSlide297.xml" ContentType="application/vnd.openxmlformats-officedocument.presentationml.notesSlide+xml"/>
  <Override PartName="/ppt/tags/tag335.xml" ContentType="application/vnd.openxmlformats-officedocument.presentationml.tags+xml"/>
  <Override PartName="/ppt/notesSlides/notesSlide298.xml" ContentType="application/vnd.openxmlformats-officedocument.presentationml.notesSlide+xml"/>
  <Override PartName="/ppt/tags/tag336.xml" ContentType="application/vnd.openxmlformats-officedocument.presentationml.tags+xml"/>
  <Override PartName="/ppt/notesSlides/notesSlide299.xml" ContentType="application/vnd.openxmlformats-officedocument.presentationml.notesSlide+xml"/>
  <Override PartName="/ppt/tags/tag337.xml" ContentType="application/vnd.openxmlformats-officedocument.presentationml.tags+xml"/>
  <Override PartName="/ppt/notesSlides/notesSlide300.xml" ContentType="application/vnd.openxmlformats-officedocument.presentationml.notesSlide+xml"/>
  <Override PartName="/ppt/tags/tag338.xml" ContentType="application/vnd.openxmlformats-officedocument.presentationml.tags+xml"/>
  <Override PartName="/ppt/notesSlides/notesSlide301.xml" ContentType="application/vnd.openxmlformats-officedocument.presentationml.notesSlide+xml"/>
  <Override PartName="/ppt/tags/tag339.xml" ContentType="application/vnd.openxmlformats-officedocument.presentationml.tags+xml"/>
  <Override PartName="/ppt/notesSlides/notesSlide302.xml" ContentType="application/vnd.openxmlformats-officedocument.presentationml.notesSlide+xml"/>
  <Override PartName="/ppt/tags/tag340.xml" ContentType="application/vnd.openxmlformats-officedocument.presentationml.tags+xml"/>
  <Override PartName="/ppt/notesSlides/notesSlide303.xml" ContentType="application/vnd.openxmlformats-officedocument.presentationml.notesSlide+xml"/>
  <Override PartName="/ppt/tags/tag341.xml" ContentType="application/vnd.openxmlformats-officedocument.presentationml.tags+xml"/>
  <Override PartName="/ppt/notesSlides/notesSlide304.xml" ContentType="application/vnd.openxmlformats-officedocument.presentationml.notesSlide+xml"/>
  <Override PartName="/ppt/tags/tag342.xml" ContentType="application/vnd.openxmlformats-officedocument.presentationml.tags+xml"/>
  <Override PartName="/ppt/notesSlides/notesSlide305.xml" ContentType="application/vnd.openxmlformats-officedocument.presentationml.notesSlide+xml"/>
  <Override PartName="/ppt/tags/tag343.xml" ContentType="application/vnd.openxmlformats-officedocument.presentationml.tags+xml"/>
  <Override PartName="/ppt/notesSlides/notesSlide306.xml" ContentType="application/vnd.openxmlformats-officedocument.presentationml.notesSlide+xml"/>
  <Override PartName="/ppt/tags/tag344.xml" ContentType="application/vnd.openxmlformats-officedocument.presentationml.tags+xml"/>
  <Override PartName="/ppt/notesSlides/notesSlide307.xml" ContentType="application/vnd.openxmlformats-officedocument.presentationml.notesSlide+xml"/>
  <Override PartName="/ppt/tags/tag345.xml" ContentType="application/vnd.openxmlformats-officedocument.presentationml.tags+xml"/>
  <Override PartName="/ppt/notesSlides/notesSlide308.xml" ContentType="application/vnd.openxmlformats-officedocument.presentationml.notesSlide+xml"/>
  <Override PartName="/ppt/tags/tag346.xml" ContentType="application/vnd.openxmlformats-officedocument.presentationml.tags+xml"/>
  <Override PartName="/ppt/notesSlides/notesSlide309.xml" ContentType="application/vnd.openxmlformats-officedocument.presentationml.notesSlide+xml"/>
  <Override PartName="/ppt/tags/tag347.xml" ContentType="application/vnd.openxmlformats-officedocument.presentationml.tags+xml"/>
  <Override PartName="/ppt/notesSlides/notesSlide310.xml" ContentType="application/vnd.openxmlformats-officedocument.presentationml.notesSlide+xml"/>
  <Override PartName="/ppt/tags/tag348.xml" ContentType="application/vnd.openxmlformats-officedocument.presentationml.tags+xml"/>
  <Override PartName="/ppt/notesSlides/notesSlide311.xml" ContentType="application/vnd.openxmlformats-officedocument.presentationml.notesSlide+xml"/>
  <Override PartName="/ppt/tags/tag349.xml" ContentType="application/vnd.openxmlformats-officedocument.presentationml.tags+xml"/>
  <Override PartName="/ppt/notesSlides/notesSlide312.xml" ContentType="application/vnd.openxmlformats-officedocument.presentationml.notesSlide+xml"/>
  <Override PartName="/ppt/tags/tag350.xml" ContentType="application/vnd.openxmlformats-officedocument.presentationml.tags+xml"/>
  <Override PartName="/ppt/notesSlides/notesSlide313.xml" ContentType="application/vnd.openxmlformats-officedocument.presentationml.notesSlide+xml"/>
  <Override PartName="/ppt/tags/tag351.xml" ContentType="application/vnd.openxmlformats-officedocument.presentationml.tags+xml"/>
  <Override PartName="/ppt/notesSlides/notesSlide314.xml" ContentType="application/vnd.openxmlformats-officedocument.presentationml.notesSlide+xml"/>
  <Override PartName="/ppt/tags/tag352.xml" ContentType="application/vnd.openxmlformats-officedocument.presentationml.tags+xml"/>
  <Override PartName="/ppt/notesSlides/notesSlide315.xml" ContentType="application/vnd.openxmlformats-officedocument.presentationml.notesSlide+xml"/>
  <Override PartName="/ppt/tags/tag353.xml" ContentType="application/vnd.openxmlformats-officedocument.presentationml.tags+xml"/>
  <Override PartName="/ppt/notesSlides/notesSlide316.xml" ContentType="application/vnd.openxmlformats-officedocument.presentationml.notesSlide+xml"/>
  <Override PartName="/ppt/tags/tag354.xml" ContentType="application/vnd.openxmlformats-officedocument.presentationml.tags+xml"/>
  <Override PartName="/ppt/notesSlides/notesSlide317.xml" ContentType="application/vnd.openxmlformats-officedocument.presentationml.notesSlide+xml"/>
  <Override PartName="/ppt/tags/tag355.xml" ContentType="application/vnd.openxmlformats-officedocument.presentationml.tags+xml"/>
  <Override PartName="/ppt/notesSlides/notesSlide318.xml" ContentType="application/vnd.openxmlformats-officedocument.presentationml.notesSlide+xml"/>
  <Override PartName="/ppt/tags/tag356.xml" ContentType="application/vnd.openxmlformats-officedocument.presentationml.tags+xml"/>
  <Override PartName="/ppt/notesSlides/notesSlide319.xml" ContentType="application/vnd.openxmlformats-officedocument.presentationml.notesSlide+xml"/>
  <Override PartName="/ppt/tags/tag357.xml" ContentType="application/vnd.openxmlformats-officedocument.presentationml.tags+xml"/>
  <Override PartName="/ppt/notesSlides/notesSlide320.xml" ContentType="application/vnd.openxmlformats-officedocument.presentationml.notesSlide+xml"/>
  <Override PartName="/ppt/tags/tag358.xml" ContentType="application/vnd.openxmlformats-officedocument.presentationml.tags+xml"/>
  <Override PartName="/ppt/notesSlides/notesSlide321.xml" ContentType="application/vnd.openxmlformats-officedocument.presentationml.notesSlide+xml"/>
  <Override PartName="/ppt/tags/tag359.xml" ContentType="application/vnd.openxmlformats-officedocument.presentationml.tags+xml"/>
  <Override PartName="/ppt/notesSlides/notesSlide322.xml" ContentType="application/vnd.openxmlformats-officedocument.presentationml.notesSlide+xml"/>
  <Override PartName="/ppt/tags/tag360.xml" ContentType="application/vnd.openxmlformats-officedocument.presentationml.tags+xml"/>
  <Override PartName="/ppt/notesSlides/notesSlide323.xml" ContentType="application/vnd.openxmlformats-officedocument.presentationml.notesSlide+xml"/>
  <Override PartName="/ppt/tags/tag361.xml" ContentType="application/vnd.openxmlformats-officedocument.presentationml.tags+xml"/>
  <Override PartName="/ppt/notesSlides/notesSlide324.xml" ContentType="application/vnd.openxmlformats-officedocument.presentationml.notesSlide+xml"/>
  <Override PartName="/ppt/tags/tag362.xml" ContentType="application/vnd.openxmlformats-officedocument.presentationml.tags+xml"/>
  <Override PartName="/ppt/notesSlides/notesSlide325.xml" ContentType="application/vnd.openxmlformats-officedocument.presentationml.notesSlide+xml"/>
  <Override PartName="/ppt/tags/tag363.xml" ContentType="application/vnd.openxmlformats-officedocument.presentationml.tags+xml"/>
  <Override PartName="/ppt/notesSlides/notesSlide326.xml" ContentType="application/vnd.openxmlformats-officedocument.presentationml.notesSlide+xml"/>
  <Override PartName="/ppt/tags/tag364.xml" ContentType="application/vnd.openxmlformats-officedocument.presentationml.tags+xml"/>
  <Override PartName="/ppt/notesSlides/notesSlide327.xml" ContentType="application/vnd.openxmlformats-officedocument.presentationml.notesSlide+xml"/>
  <Override PartName="/ppt/tags/tag365.xml" ContentType="application/vnd.openxmlformats-officedocument.presentationml.tags+xml"/>
  <Override PartName="/ppt/notesSlides/notesSlide328.xml" ContentType="application/vnd.openxmlformats-officedocument.presentationml.notesSlide+xml"/>
  <Override PartName="/ppt/tags/tag366.xml" ContentType="application/vnd.openxmlformats-officedocument.presentationml.tags+xml"/>
  <Override PartName="/ppt/notesSlides/notesSlide329.xml" ContentType="application/vnd.openxmlformats-officedocument.presentationml.notesSlide+xml"/>
  <Override PartName="/ppt/tags/tag367.xml" ContentType="application/vnd.openxmlformats-officedocument.presentationml.tags+xml"/>
  <Override PartName="/ppt/notesSlides/notesSlide330.xml" ContentType="application/vnd.openxmlformats-officedocument.presentationml.notesSlide+xml"/>
  <Override PartName="/ppt/tags/tag368.xml" ContentType="application/vnd.openxmlformats-officedocument.presentationml.tags+xml"/>
  <Override PartName="/ppt/notesSlides/notesSlide331.xml" ContentType="application/vnd.openxmlformats-officedocument.presentationml.notesSlide+xml"/>
  <Override PartName="/ppt/tags/tag369.xml" ContentType="application/vnd.openxmlformats-officedocument.presentationml.tags+xml"/>
  <Override PartName="/ppt/notesSlides/notesSlide332.xml" ContentType="application/vnd.openxmlformats-officedocument.presentationml.notesSlide+xml"/>
  <Override PartName="/ppt/tags/tag370.xml" ContentType="application/vnd.openxmlformats-officedocument.presentationml.tags+xml"/>
  <Override PartName="/ppt/notesSlides/notesSlide333.xml" ContentType="application/vnd.openxmlformats-officedocument.presentationml.notesSlide+xml"/>
  <Override PartName="/ppt/tags/tag371.xml" ContentType="application/vnd.openxmlformats-officedocument.presentationml.tags+xml"/>
  <Override PartName="/ppt/notesSlides/notesSlide334.xml" ContentType="application/vnd.openxmlformats-officedocument.presentationml.notesSlide+xml"/>
  <Override PartName="/ppt/tags/tag372.xml" ContentType="application/vnd.openxmlformats-officedocument.presentationml.tags+xml"/>
  <Override PartName="/ppt/notesSlides/notesSlide335.xml" ContentType="application/vnd.openxmlformats-officedocument.presentationml.notesSlide+xml"/>
  <Override PartName="/ppt/tags/tag373.xml" ContentType="application/vnd.openxmlformats-officedocument.presentationml.tags+xml"/>
  <Override PartName="/ppt/notesSlides/notesSlide336.xml" ContentType="application/vnd.openxmlformats-officedocument.presentationml.notesSlide+xml"/>
  <Override PartName="/ppt/tags/tag374.xml" ContentType="application/vnd.openxmlformats-officedocument.presentationml.tags+xml"/>
  <Override PartName="/ppt/notesSlides/notesSlide337.xml" ContentType="application/vnd.openxmlformats-officedocument.presentationml.notesSlide+xml"/>
  <Override PartName="/ppt/tags/tag375.xml" ContentType="application/vnd.openxmlformats-officedocument.presentationml.tags+xml"/>
  <Override PartName="/ppt/notesSlides/notesSlide338.xml" ContentType="application/vnd.openxmlformats-officedocument.presentationml.notesSlide+xml"/>
  <Override PartName="/ppt/tags/tag376.xml" ContentType="application/vnd.openxmlformats-officedocument.presentationml.tags+xml"/>
  <Override PartName="/ppt/notesSlides/notesSlide339.xml" ContentType="application/vnd.openxmlformats-officedocument.presentationml.notesSlide+xml"/>
  <Override PartName="/ppt/tags/tag377.xml" ContentType="application/vnd.openxmlformats-officedocument.presentationml.tags+xml"/>
  <Override PartName="/ppt/notesSlides/notesSlide340.xml" ContentType="application/vnd.openxmlformats-officedocument.presentationml.notesSlide+xml"/>
  <Override PartName="/ppt/tags/tag378.xml" ContentType="application/vnd.openxmlformats-officedocument.presentationml.tags+xml"/>
  <Override PartName="/ppt/notesSlides/notesSlide341.xml" ContentType="application/vnd.openxmlformats-officedocument.presentationml.notesSlide+xml"/>
  <Override PartName="/ppt/tags/tag379.xml" ContentType="application/vnd.openxmlformats-officedocument.presentationml.tags+xml"/>
  <Override PartName="/ppt/notesSlides/notesSlide342.xml" ContentType="application/vnd.openxmlformats-officedocument.presentationml.notesSlide+xml"/>
  <Override PartName="/ppt/tags/tag380.xml" ContentType="application/vnd.openxmlformats-officedocument.presentationml.tags+xml"/>
  <Override PartName="/ppt/notesSlides/notesSlide343.xml" ContentType="application/vnd.openxmlformats-officedocument.presentationml.notesSlide+xml"/>
  <Override PartName="/ppt/tags/tag381.xml" ContentType="application/vnd.openxmlformats-officedocument.presentationml.tags+xml"/>
  <Override PartName="/ppt/notesSlides/notesSlide344.xml" ContentType="application/vnd.openxmlformats-officedocument.presentationml.notesSlide+xml"/>
  <Override PartName="/ppt/tags/tag382.xml" ContentType="application/vnd.openxmlformats-officedocument.presentationml.tags+xml"/>
  <Override PartName="/ppt/notesSlides/notesSlide345.xml" ContentType="application/vnd.openxmlformats-officedocument.presentationml.notesSlide+xml"/>
  <Override PartName="/ppt/tags/tag383.xml" ContentType="application/vnd.openxmlformats-officedocument.presentationml.tags+xml"/>
  <Override PartName="/ppt/notesSlides/notesSlide346.xml" ContentType="application/vnd.openxmlformats-officedocument.presentationml.notesSlide+xml"/>
  <Override PartName="/ppt/tags/tag384.xml" ContentType="application/vnd.openxmlformats-officedocument.presentationml.tags+xml"/>
  <Override PartName="/ppt/notesSlides/notesSlide347.xml" ContentType="application/vnd.openxmlformats-officedocument.presentationml.notesSlide+xml"/>
  <Override PartName="/ppt/tags/tag385.xml" ContentType="application/vnd.openxmlformats-officedocument.presentationml.tags+xml"/>
  <Override PartName="/ppt/notesSlides/notesSlide348.xml" ContentType="application/vnd.openxmlformats-officedocument.presentationml.notesSlide+xml"/>
  <Override PartName="/ppt/tags/tag386.xml" ContentType="application/vnd.openxmlformats-officedocument.presentationml.tags+xml"/>
  <Override PartName="/ppt/notesSlides/notesSlide349.xml" ContentType="application/vnd.openxmlformats-officedocument.presentationml.notesSlide+xml"/>
  <Override PartName="/ppt/tags/tag387.xml" ContentType="application/vnd.openxmlformats-officedocument.presentationml.tags+xml"/>
  <Override PartName="/ppt/notesSlides/notesSlide350.xml" ContentType="application/vnd.openxmlformats-officedocument.presentationml.notesSlide+xml"/>
  <Override PartName="/ppt/tags/tag388.xml" ContentType="application/vnd.openxmlformats-officedocument.presentationml.tags+xml"/>
  <Override PartName="/ppt/notesSlides/notesSlide351.xml" ContentType="application/vnd.openxmlformats-officedocument.presentationml.notesSlide+xml"/>
  <Override PartName="/ppt/tags/tag389.xml" ContentType="application/vnd.openxmlformats-officedocument.presentationml.tags+xml"/>
  <Override PartName="/ppt/notesSlides/notesSlide352.xml" ContentType="application/vnd.openxmlformats-officedocument.presentationml.notesSlide+xml"/>
  <Override PartName="/ppt/tags/tag390.xml" ContentType="application/vnd.openxmlformats-officedocument.presentationml.tags+xml"/>
  <Override PartName="/ppt/notesSlides/notesSlide353.xml" ContentType="application/vnd.openxmlformats-officedocument.presentationml.notesSlide+xml"/>
  <Override PartName="/ppt/tags/tag391.xml" ContentType="application/vnd.openxmlformats-officedocument.presentationml.tags+xml"/>
  <Override PartName="/ppt/notesSlides/notesSlide354.xml" ContentType="application/vnd.openxmlformats-officedocument.presentationml.notesSlide+xml"/>
  <Override PartName="/ppt/tags/tag392.xml" ContentType="application/vnd.openxmlformats-officedocument.presentationml.tags+xml"/>
  <Override PartName="/ppt/notesSlides/notesSlide355.xml" ContentType="application/vnd.openxmlformats-officedocument.presentationml.notesSlide+xml"/>
  <Override PartName="/ppt/tags/tag393.xml" ContentType="application/vnd.openxmlformats-officedocument.presentationml.tags+xml"/>
  <Override PartName="/ppt/notesSlides/notesSlide356.xml" ContentType="application/vnd.openxmlformats-officedocument.presentationml.notesSlide+xml"/>
  <Override PartName="/ppt/tags/tag394.xml" ContentType="application/vnd.openxmlformats-officedocument.presentationml.tags+xml"/>
  <Override PartName="/ppt/notesSlides/notesSlide357.xml" ContentType="application/vnd.openxmlformats-officedocument.presentationml.notesSlide+xml"/>
  <Override PartName="/ppt/tags/tag395.xml" ContentType="application/vnd.openxmlformats-officedocument.presentationml.tags+xml"/>
  <Override PartName="/ppt/notesSlides/notesSlide358.xml" ContentType="application/vnd.openxmlformats-officedocument.presentationml.notesSlide+xml"/>
  <Override PartName="/ppt/tags/tag396.xml" ContentType="application/vnd.openxmlformats-officedocument.presentationml.tags+xml"/>
  <Override PartName="/ppt/notesSlides/notesSlide359.xml" ContentType="application/vnd.openxmlformats-officedocument.presentationml.notesSlide+xml"/>
  <Override PartName="/ppt/tags/tag397.xml" ContentType="application/vnd.openxmlformats-officedocument.presentationml.tags+xml"/>
  <Override PartName="/ppt/notesSlides/notesSlide360.xml" ContentType="application/vnd.openxmlformats-officedocument.presentationml.notesSlide+xml"/>
  <Override PartName="/ppt/tags/tag398.xml" ContentType="application/vnd.openxmlformats-officedocument.presentationml.tags+xml"/>
  <Override PartName="/ppt/notesSlides/notesSlide361.xml" ContentType="application/vnd.openxmlformats-officedocument.presentationml.notesSlide+xml"/>
  <Override PartName="/ppt/tags/tag399.xml" ContentType="application/vnd.openxmlformats-officedocument.presentationml.tags+xml"/>
  <Override PartName="/ppt/notesSlides/notesSlide362.xml" ContentType="application/vnd.openxmlformats-officedocument.presentationml.notesSlide+xml"/>
  <Override PartName="/ppt/tags/tag400.xml" ContentType="application/vnd.openxmlformats-officedocument.presentationml.tags+xml"/>
  <Override PartName="/ppt/notesSlides/notesSlide363.xml" ContentType="application/vnd.openxmlformats-officedocument.presentationml.notesSlide+xml"/>
  <Override PartName="/ppt/tags/tag401.xml" ContentType="application/vnd.openxmlformats-officedocument.presentationml.tags+xml"/>
  <Override PartName="/ppt/notesSlides/notesSlide364.xml" ContentType="application/vnd.openxmlformats-officedocument.presentationml.notesSlid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notesSlides/notesSlide365.xml" ContentType="application/vnd.openxmlformats-officedocument.presentationml.notesSlide+xml"/>
  <Override PartName="/ppt/tags/tag405.xml" ContentType="application/vnd.openxmlformats-officedocument.presentationml.tags+xml"/>
  <Override PartName="/ppt/notesSlides/notesSlide366.xml" ContentType="application/vnd.openxmlformats-officedocument.presentationml.notesSlide+xml"/>
  <Override PartName="/ppt/tags/tag406.xml" ContentType="application/vnd.openxmlformats-officedocument.presentationml.tags+xml"/>
  <Override PartName="/ppt/notesSlides/notesSlide367.xml" ContentType="application/vnd.openxmlformats-officedocument.presentationml.notesSlide+xml"/>
  <Override PartName="/ppt/tags/tag407.xml" ContentType="application/vnd.openxmlformats-officedocument.presentationml.tags+xml"/>
  <Override PartName="/ppt/notesSlides/notesSlide368.xml" ContentType="application/vnd.openxmlformats-officedocument.presentationml.notesSlid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369.xml" ContentType="application/vnd.openxmlformats-officedocument.presentationml.notesSlide+xml"/>
  <Override PartName="/ppt/tags/tag411.xml" ContentType="application/vnd.openxmlformats-officedocument.presentationml.tags+xml"/>
  <Override PartName="/ppt/notesSlides/notesSlide370.xml" ContentType="application/vnd.openxmlformats-officedocument.presentationml.notesSlide+xml"/>
  <Override PartName="/ppt/tags/tag412.xml" ContentType="application/vnd.openxmlformats-officedocument.presentationml.tags+xml"/>
  <Override PartName="/ppt/notesSlides/notesSlide371.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372.xml" ContentType="application/vnd.openxmlformats-officedocument.presentationml.notesSlide+xml"/>
  <Override PartName="/ppt/tags/tag416.xml" ContentType="application/vnd.openxmlformats-officedocument.presentationml.tags+xml"/>
  <Override PartName="/ppt/notesSlides/notesSlide373.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notesSlides/notesSlide374.xml" ContentType="application/vnd.openxmlformats-officedocument.presentationml.notesSlide+xml"/>
  <Override PartName="/ppt/tags/tag419.xml" ContentType="application/vnd.openxmlformats-officedocument.presentationml.tags+xml"/>
  <Override PartName="/ppt/notesSlides/notesSlide375.xml" ContentType="application/vnd.openxmlformats-officedocument.presentationml.notesSlide+xml"/>
  <Override PartName="/ppt/tags/tag420.xml" ContentType="application/vnd.openxmlformats-officedocument.presentationml.tags+xml"/>
  <Override PartName="/ppt/notesSlides/notesSlide376.xml" ContentType="application/vnd.openxmlformats-officedocument.presentationml.notesSlide+xml"/>
  <Override PartName="/ppt/tags/tag421.xml" ContentType="application/vnd.openxmlformats-officedocument.presentationml.tags+xml"/>
  <Override PartName="/ppt/notesSlides/notesSlide377.xml" ContentType="application/vnd.openxmlformats-officedocument.presentationml.notesSlide+xml"/>
  <Override PartName="/ppt/tags/tag422.xml" ContentType="application/vnd.openxmlformats-officedocument.presentationml.tags+xml"/>
  <Override PartName="/ppt/notesSlides/notesSlide378.xml" ContentType="application/vnd.openxmlformats-officedocument.presentationml.notesSlide+xml"/>
  <Override PartName="/ppt/tags/tag423.xml" ContentType="application/vnd.openxmlformats-officedocument.presentationml.tags+xml"/>
  <Override PartName="/ppt/notesSlides/notesSlide379.xml" ContentType="application/vnd.openxmlformats-officedocument.presentationml.notesSlide+xml"/>
  <Override PartName="/ppt/tags/tag424.xml" ContentType="application/vnd.openxmlformats-officedocument.presentationml.tags+xml"/>
  <Override PartName="/ppt/notesSlides/notesSlide380.xml" ContentType="application/vnd.openxmlformats-officedocument.presentationml.notesSlide+xml"/>
  <Override PartName="/ppt/tags/tag425.xml" ContentType="application/vnd.openxmlformats-officedocument.presentationml.tags+xml"/>
  <Override PartName="/ppt/notesSlides/notesSlide381.xml" ContentType="application/vnd.openxmlformats-officedocument.presentationml.notesSlide+xml"/>
  <Override PartName="/ppt/tags/tag426.xml" ContentType="application/vnd.openxmlformats-officedocument.presentationml.tags+xml"/>
  <Override PartName="/ppt/notesSlides/notesSlide382.xml" ContentType="application/vnd.openxmlformats-officedocument.presentationml.notesSlide+xml"/>
  <Override PartName="/ppt/tags/tag427.xml" ContentType="application/vnd.openxmlformats-officedocument.presentationml.tags+xml"/>
  <Override PartName="/ppt/notesSlides/notesSlide383.xml" ContentType="application/vnd.openxmlformats-officedocument.presentationml.notesSlide+xml"/>
  <Override PartName="/ppt/tags/tag428.xml" ContentType="application/vnd.openxmlformats-officedocument.presentationml.tags+xml"/>
  <Override PartName="/ppt/notesSlides/notesSlide384.xml" ContentType="application/vnd.openxmlformats-officedocument.presentationml.notesSlide+xml"/>
  <Override PartName="/ppt/tags/tag429.xml" ContentType="application/vnd.openxmlformats-officedocument.presentationml.tags+xml"/>
  <Override PartName="/ppt/notesSlides/notesSlide385.xml" ContentType="application/vnd.openxmlformats-officedocument.presentationml.notesSlide+xml"/>
  <Override PartName="/ppt/tags/tag430.xml" ContentType="application/vnd.openxmlformats-officedocument.presentationml.tags+xml"/>
  <Override PartName="/ppt/notesSlides/notesSlide386.xml" ContentType="application/vnd.openxmlformats-officedocument.presentationml.notesSlide+xml"/>
  <Override PartName="/ppt/tags/tag431.xml" ContentType="application/vnd.openxmlformats-officedocument.presentationml.tags+xml"/>
  <Override PartName="/ppt/notesSlides/notesSlide387.xml" ContentType="application/vnd.openxmlformats-officedocument.presentationml.notesSlide+xml"/>
  <Override PartName="/ppt/tags/tag432.xml" ContentType="application/vnd.openxmlformats-officedocument.presentationml.tags+xml"/>
  <Override PartName="/ppt/notesSlides/notesSlide388.xml" ContentType="application/vnd.openxmlformats-officedocument.presentationml.notesSlide+xml"/>
  <Override PartName="/ppt/tags/tag433.xml" ContentType="application/vnd.openxmlformats-officedocument.presentationml.tags+xml"/>
  <Override PartName="/ppt/notesSlides/notesSlide389.xml" ContentType="application/vnd.openxmlformats-officedocument.presentationml.notesSlide+xml"/>
  <Override PartName="/ppt/tags/tag434.xml" ContentType="application/vnd.openxmlformats-officedocument.presentationml.tags+xml"/>
  <Override PartName="/ppt/notesSlides/notesSlide390.xml" ContentType="application/vnd.openxmlformats-officedocument.presentationml.notesSlide+xml"/>
  <Override PartName="/ppt/tags/tag435.xml" ContentType="application/vnd.openxmlformats-officedocument.presentationml.tags+xml"/>
  <Override PartName="/ppt/notesSlides/notesSlide391.xml" ContentType="application/vnd.openxmlformats-officedocument.presentationml.notesSlide+xml"/>
  <Override PartName="/ppt/tags/tag436.xml" ContentType="application/vnd.openxmlformats-officedocument.presentationml.tags+xml"/>
  <Override PartName="/ppt/notesSlides/notesSlide392.xml" ContentType="application/vnd.openxmlformats-officedocument.presentationml.notesSlide+xml"/>
  <Override PartName="/ppt/tags/tag437.xml" ContentType="application/vnd.openxmlformats-officedocument.presentationml.tags+xml"/>
  <Override PartName="/ppt/notesSlides/notesSlide393.xml" ContentType="application/vnd.openxmlformats-officedocument.presentationml.notesSlide+xml"/>
  <Override PartName="/ppt/tags/tag438.xml" ContentType="application/vnd.openxmlformats-officedocument.presentationml.tags+xml"/>
  <Override PartName="/ppt/notesSlides/notesSlide394.xml" ContentType="application/vnd.openxmlformats-officedocument.presentationml.notesSlide+xml"/>
  <Override PartName="/ppt/tags/tag439.xml" ContentType="application/vnd.openxmlformats-officedocument.presentationml.tags+xml"/>
  <Override PartName="/ppt/notesSlides/notesSlide395.xml" ContentType="application/vnd.openxmlformats-officedocument.presentationml.notesSlide+xml"/>
  <Override PartName="/ppt/tags/tag440.xml" ContentType="application/vnd.openxmlformats-officedocument.presentationml.tags+xml"/>
  <Override PartName="/ppt/notesSlides/notesSlide396.xml" ContentType="application/vnd.openxmlformats-officedocument.presentationml.notesSlide+xml"/>
  <Override PartName="/ppt/tags/tag441.xml" ContentType="application/vnd.openxmlformats-officedocument.presentationml.tags+xml"/>
  <Override PartName="/ppt/notesSlides/notesSlide397.xml" ContentType="application/vnd.openxmlformats-officedocument.presentationml.notesSlide+xml"/>
  <Override PartName="/ppt/tags/tag442.xml" ContentType="application/vnd.openxmlformats-officedocument.presentationml.tags+xml"/>
  <Override PartName="/ppt/notesSlides/notesSlide398.xml" ContentType="application/vnd.openxmlformats-officedocument.presentationml.notesSlide+xml"/>
  <Override PartName="/ppt/tags/tag443.xml" ContentType="application/vnd.openxmlformats-officedocument.presentationml.tags+xml"/>
  <Override PartName="/ppt/notesSlides/notesSlide399.xml" ContentType="application/vnd.openxmlformats-officedocument.presentationml.notesSlide+xml"/>
  <Override PartName="/ppt/tags/tag444.xml" ContentType="application/vnd.openxmlformats-officedocument.presentationml.tags+xml"/>
  <Override PartName="/ppt/notesSlides/notesSlide400.xml" ContentType="application/vnd.openxmlformats-officedocument.presentationml.notesSlide+xml"/>
  <Override PartName="/ppt/tags/tag445.xml" ContentType="application/vnd.openxmlformats-officedocument.presentationml.tags+xml"/>
  <Override PartName="/ppt/notesSlides/notesSlide401.xml" ContentType="application/vnd.openxmlformats-officedocument.presentationml.notesSlide+xml"/>
  <Override PartName="/ppt/tags/tag446.xml" ContentType="application/vnd.openxmlformats-officedocument.presentationml.tags+xml"/>
  <Override PartName="/ppt/notesSlides/notesSlide402.xml" ContentType="application/vnd.openxmlformats-officedocument.presentationml.notesSlide+xml"/>
  <Override PartName="/ppt/tags/tag447.xml" ContentType="application/vnd.openxmlformats-officedocument.presentationml.tags+xml"/>
  <Override PartName="/ppt/notesSlides/notesSlide403.xml" ContentType="application/vnd.openxmlformats-officedocument.presentationml.notesSlide+xml"/>
  <Override PartName="/ppt/tags/tag448.xml" ContentType="application/vnd.openxmlformats-officedocument.presentationml.tags+xml"/>
  <Override PartName="/ppt/notesSlides/notesSlide404.xml" ContentType="application/vnd.openxmlformats-officedocument.presentationml.notesSlide+xml"/>
  <Override PartName="/ppt/tags/tag449.xml" ContentType="application/vnd.openxmlformats-officedocument.presentationml.tags+xml"/>
  <Override PartName="/ppt/notesSlides/notesSlide405.xml" ContentType="application/vnd.openxmlformats-officedocument.presentationml.notesSlide+xml"/>
  <Override PartName="/ppt/tags/tag450.xml" ContentType="application/vnd.openxmlformats-officedocument.presentationml.tags+xml"/>
  <Override PartName="/ppt/notesSlides/notesSlide406.xml" ContentType="application/vnd.openxmlformats-officedocument.presentationml.notesSlide+xml"/>
  <Override PartName="/ppt/tags/tag451.xml" ContentType="application/vnd.openxmlformats-officedocument.presentationml.tags+xml"/>
  <Override PartName="/ppt/notesSlides/notesSlide407.xml" ContentType="application/vnd.openxmlformats-officedocument.presentationml.notesSlide+xml"/>
  <Override PartName="/ppt/tags/tag452.xml" ContentType="application/vnd.openxmlformats-officedocument.presentationml.tags+xml"/>
  <Override PartName="/ppt/notesSlides/notesSlide408.xml" ContentType="application/vnd.openxmlformats-officedocument.presentationml.notesSlide+xml"/>
  <Override PartName="/ppt/tags/tag453.xml" ContentType="application/vnd.openxmlformats-officedocument.presentationml.tags+xml"/>
  <Override PartName="/ppt/notesSlides/notesSlide409.xml" ContentType="application/vnd.openxmlformats-officedocument.presentationml.notesSlide+xml"/>
  <Override PartName="/ppt/tags/tag454.xml" ContentType="application/vnd.openxmlformats-officedocument.presentationml.tags+xml"/>
  <Override PartName="/ppt/notesSlides/notesSlide410.xml" ContentType="application/vnd.openxmlformats-officedocument.presentationml.notesSlide+xml"/>
  <Override PartName="/ppt/tags/tag455.xml" ContentType="application/vnd.openxmlformats-officedocument.presentationml.tags+xml"/>
  <Override PartName="/ppt/notesSlides/notesSlide411.xml" ContentType="application/vnd.openxmlformats-officedocument.presentationml.notesSlide+xml"/>
  <Override PartName="/ppt/tags/tag456.xml" ContentType="application/vnd.openxmlformats-officedocument.presentationml.tags+xml"/>
  <Override PartName="/ppt/notesSlides/notesSlide412.xml" ContentType="application/vnd.openxmlformats-officedocument.presentationml.notesSlide+xml"/>
  <Override PartName="/ppt/tags/tag457.xml" ContentType="application/vnd.openxmlformats-officedocument.presentationml.tags+xml"/>
  <Override PartName="/ppt/notesSlides/notesSlide413.xml" ContentType="application/vnd.openxmlformats-officedocument.presentationml.notesSlide+xml"/>
  <Override PartName="/ppt/tags/tag458.xml" ContentType="application/vnd.openxmlformats-officedocument.presentationml.tags+xml"/>
  <Override PartName="/ppt/notesSlides/notesSlide414.xml" ContentType="application/vnd.openxmlformats-officedocument.presentationml.notesSlide+xml"/>
  <Override PartName="/ppt/tags/tag459.xml" ContentType="application/vnd.openxmlformats-officedocument.presentationml.tags+xml"/>
  <Override PartName="/ppt/notesSlides/notesSlide415.xml" ContentType="application/vnd.openxmlformats-officedocument.presentationml.notesSlide+xml"/>
  <Override PartName="/ppt/tags/tag460.xml" ContentType="application/vnd.openxmlformats-officedocument.presentationml.tags+xml"/>
  <Override PartName="/ppt/notesSlides/notesSlide416.xml" ContentType="application/vnd.openxmlformats-officedocument.presentationml.notesSlide+xml"/>
  <Override PartName="/ppt/tags/tag461.xml" ContentType="application/vnd.openxmlformats-officedocument.presentationml.tags+xml"/>
  <Override PartName="/ppt/notesSlides/notesSlide417.xml" ContentType="application/vnd.openxmlformats-officedocument.presentationml.notesSlide+xml"/>
  <Override PartName="/ppt/tags/tag462.xml" ContentType="application/vnd.openxmlformats-officedocument.presentationml.tags+xml"/>
  <Override PartName="/ppt/notesSlides/notesSlide418.xml" ContentType="application/vnd.openxmlformats-officedocument.presentationml.notesSlide+xml"/>
  <Override PartName="/ppt/tags/tag463.xml" ContentType="application/vnd.openxmlformats-officedocument.presentationml.tags+xml"/>
  <Override PartName="/ppt/notesSlides/notesSlide419.xml" ContentType="application/vnd.openxmlformats-officedocument.presentationml.notesSlide+xml"/>
  <Override PartName="/ppt/tags/tag464.xml" ContentType="application/vnd.openxmlformats-officedocument.presentationml.tags+xml"/>
  <Override PartName="/ppt/notesSlides/notesSlide420.xml" ContentType="application/vnd.openxmlformats-officedocument.presentationml.notesSlide+xml"/>
  <Override PartName="/ppt/tags/tag465.xml" ContentType="application/vnd.openxmlformats-officedocument.presentationml.tags+xml"/>
  <Override PartName="/ppt/notesSlides/notesSlide421.xml" ContentType="application/vnd.openxmlformats-officedocument.presentationml.notesSlide+xml"/>
  <Override PartName="/ppt/tags/tag466.xml" ContentType="application/vnd.openxmlformats-officedocument.presentationml.tags+xml"/>
  <Override PartName="/ppt/notesSlides/notesSlide422.xml" ContentType="application/vnd.openxmlformats-officedocument.presentationml.notesSlide+xml"/>
  <Override PartName="/ppt/tags/tag467.xml" ContentType="application/vnd.openxmlformats-officedocument.presentationml.tags+xml"/>
  <Override PartName="/ppt/notesSlides/notesSlide423.xml" ContentType="application/vnd.openxmlformats-officedocument.presentationml.notesSlide+xml"/>
  <Override PartName="/ppt/tags/tag468.xml" ContentType="application/vnd.openxmlformats-officedocument.presentationml.tags+xml"/>
  <Override PartName="/ppt/notesSlides/notesSlide424.xml" ContentType="application/vnd.openxmlformats-officedocument.presentationml.notesSlide+xml"/>
  <Override PartName="/ppt/tags/tag469.xml" ContentType="application/vnd.openxmlformats-officedocument.presentationml.tags+xml"/>
  <Override PartName="/ppt/notesSlides/notesSlide425.xml" ContentType="application/vnd.openxmlformats-officedocument.presentationml.notesSlide+xml"/>
  <Override PartName="/ppt/tags/tag470.xml" ContentType="application/vnd.openxmlformats-officedocument.presentationml.tags+xml"/>
  <Override PartName="/ppt/notesSlides/notesSlide426.xml" ContentType="application/vnd.openxmlformats-officedocument.presentationml.notesSlide+xml"/>
  <Override PartName="/ppt/tags/tag471.xml" ContentType="application/vnd.openxmlformats-officedocument.presentationml.tags+xml"/>
  <Override PartName="/ppt/notesSlides/notesSlide427.xml" ContentType="application/vnd.openxmlformats-officedocument.presentationml.notesSlide+xml"/>
  <Override PartName="/ppt/tags/tag472.xml" ContentType="application/vnd.openxmlformats-officedocument.presentationml.tags+xml"/>
  <Override PartName="/ppt/notesSlides/notesSlide428.xml" ContentType="application/vnd.openxmlformats-officedocument.presentationml.notesSlide+xml"/>
  <Override PartName="/ppt/tags/tag473.xml" ContentType="application/vnd.openxmlformats-officedocument.presentationml.tags+xml"/>
  <Override PartName="/ppt/tags/tag474.xml" ContentType="application/vnd.openxmlformats-officedocument.presentationml.tags+xml"/>
  <Override PartName="/ppt/notesSlides/notesSlide429.xml" ContentType="application/vnd.openxmlformats-officedocument.presentationml.notesSlide+xml"/>
  <Override PartName="/ppt/tags/tag475.xml" ContentType="application/vnd.openxmlformats-officedocument.presentationml.tags+xml"/>
  <Override PartName="/ppt/tags/tag476.xml" ContentType="application/vnd.openxmlformats-officedocument.presentationml.tags+xml"/>
  <Override PartName="/ppt/notesSlides/notesSlide430.xml" ContentType="application/vnd.openxmlformats-officedocument.presentationml.notesSlide+xml"/>
  <Override PartName="/ppt/tags/tag477.xml" ContentType="application/vnd.openxmlformats-officedocument.presentationml.tags+xml"/>
  <Override PartName="/ppt/notesSlides/notesSlide431.xml" ContentType="application/vnd.openxmlformats-officedocument.presentationml.notesSlid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notesSlides/notesSlide483.xml" ContentType="application/vnd.openxmlformats-officedocument.presentationml.notesSlide+xml"/>
  <Override PartName="/ppt/tags/tag536.xml" ContentType="application/vnd.openxmlformats-officedocument.presentationml.tags+xml"/>
  <Override PartName="/ppt/tags/tag537.xml" ContentType="application/vnd.openxmlformats-officedocument.presentationml.tags+xml"/>
  <Override PartName="/ppt/notesSlides/notesSlide484.xml" ContentType="application/vnd.openxmlformats-officedocument.presentationml.notesSlide+xml"/>
  <Override PartName="/ppt/tags/tag538.xml" ContentType="application/vnd.openxmlformats-officedocument.presentationml.tags+xml"/>
  <Override PartName="/ppt/notesSlides/notesSlide485.xml" ContentType="application/vnd.openxmlformats-officedocument.presentationml.notesSlide+xml"/>
  <Override PartName="/ppt/tags/tag539.xml" ContentType="application/vnd.openxmlformats-officedocument.presentationml.tags+xml"/>
  <Override PartName="/ppt/notesSlides/notesSlide486.xml" ContentType="application/vnd.openxmlformats-officedocument.presentationml.notesSlide+xml"/>
  <Override PartName="/ppt/tags/tag540.xml" ContentType="application/vnd.openxmlformats-officedocument.presentationml.tags+xml"/>
  <Override PartName="/ppt/notesSlides/notesSlide487.xml" ContentType="application/vnd.openxmlformats-officedocument.presentationml.notesSlide+xml"/>
  <Override PartName="/ppt/tags/tag541.xml" ContentType="application/vnd.openxmlformats-officedocument.presentationml.tags+xml"/>
  <Override PartName="/ppt/notesSlides/notesSlide488.xml" ContentType="application/vnd.openxmlformats-officedocument.presentationml.notesSlide+xml"/>
  <Override PartName="/ppt/tags/tag542.xml" ContentType="application/vnd.openxmlformats-officedocument.presentationml.tags+xml"/>
  <Override PartName="/ppt/notesSlides/notesSlide489.xml" ContentType="application/vnd.openxmlformats-officedocument.presentationml.notesSlide+xml"/>
  <Override PartName="/ppt/tags/tag543.xml" ContentType="application/vnd.openxmlformats-officedocument.presentationml.tags+xml"/>
  <Override PartName="/ppt/notesSlides/notesSlide490.xml" ContentType="application/vnd.openxmlformats-officedocument.presentationml.notesSlide+xml"/>
  <Override PartName="/ppt/tags/tag544.xml" ContentType="application/vnd.openxmlformats-officedocument.presentationml.tags+xml"/>
  <Override PartName="/ppt/notesSlides/notesSlide491.xml" ContentType="application/vnd.openxmlformats-officedocument.presentationml.notesSlide+xml"/>
  <Override PartName="/ppt/tags/tag545.xml" ContentType="application/vnd.openxmlformats-officedocument.presentationml.tags+xml"/>
  <Override PartName="/ppt/notesSlides/notesSlide492.xml" ContentType="application/vnd.openxmlformats-officedocument.presentationml.notesSlide+xml"/>
  <Override PartName="/ppt/tags/tag546.xml" ContentType="application/vnd.openxmlformats-officedocument.presentationml.tags+xml"/>
  <Override PartName="/ppt/notesSlides/notesSlide493.xml" ContentType="application/vnd.openxmlformats-officedocument.presentationml.notesSlide+xml"/>
  <Override PartName="/ppt/tags/tag547.xml" ContentType="application/vnd.openxmlformats-officedocument.presentationml.tags+xml"/>
  <Override PartName="/ppt/notesSlides/notesSlide494.xml" ContentType="application/vnd.openxmlformats-officedocument.presentationml.notesSlide+xml"/>
  <Override PartName="/ppt/tags/tag548.xml" ContentType="application/vnd.openxmlformats-officedocument.presentationml.tags+xml"/>
  <Override PartName="/ppt/notesSlides/notesSlide495.xml" ContentType="application/vnd.openxmlformats-officedocument.presentationml.notesSlide+xml"/>
  <Override PartName="/ppt/tags/tag549.xml" ContentType="application/vnd.openxmlformats-officedocument.presentationml.tags+xml"/>
  <Override PartName="/ppt/notesSlides/notesSlide496.xml" ContentType="application/vnd.openxmlformats-officedocument.presentationml.notesSlide+xml"/>
  <Override PartName="/ppt/tags/tag550.xml" ContentType="application/vnd.openxmlformats-officedocument.presentationml.tags+xml"/>
  <Override PartName="/ppt/notesSlides/notesSlide497.xml" ContentType="application/vnd.openxmlformats-officedocument.presentationml.notesSlide+xml"/>
  <Override PartName="/ppt/tags/tag551.xml" ContentType="application/vnd.openxmlformats-officedocument.presentationml.tags+xml"/>
  <Override PartName="/ppt/notesSlides/notesSlide498.xml" ContentType="application/vnd.openxmlformats-officedocument.presentationml.notesSlide+xml"/>
  <Override PartName="/ppt/tags/tag552.xml" ContentType="application/vnd.openxmlformats-officedocument.presentationml.tags+xml"/>
  <Override PartName="/ppt/notesSlides/notesSlide499.xml" ContentType="application/vnd.openxmlformats-officedocument.presentationml.notesSlide+xml"/>
  <Override PartName="/ppt/tags/tag553.xml" ContentType="application/vnd.openxmlformats-officedocument.presentationml.tags+xml"/>
  <Override PartName="/ppt/notesSlides/notesSlide500.xml" ContentType="application/vnd.openxmlformats-officedocument.presentationml.notesSlide+xml"/>
  <Override PartName="/ppt/tags/tag554.xml" ContentType="application/vnd.openxmlformats-officedocument.presentationml.tags+xml"/>
  <Override PartName="/ppt/notesSlides/notesSlide501.xml" ContentType="application/vnd.openxmlformats-officedocument.presentationml.notesSlide+xml"/>
  <Override PartName="/ppt/tags/tag555.xml" ContentType="application/vnd.openxmlformats-officedocument.presentationml.tags+xml"/>
  <Override PartName="/ppt/notesSlides/notesSlide502.xml" ContentType="application/vnd.openxmlformats-officedocument.presentationml.notesSlide+xml"/>
  <Override PartName="/ppt/tags/tag556.xml" ContentType="application/vnd.openxmlformats-officedocument.presentationml.tags+xml"/>
  <Override PartName="/ppt/notesSlides/notesSlide503.xml" ContentType="application/vnd.openxmlformats-officedocument.presentationml.notesSlide+xml"/>
  <Override PartName="/ppt/tags/tag557.xml" ContentType="application/vnd.openxmlformats-officedocument.presentationml.tags+xml"/>
  <Override PartName="/ppt/notesSlides/notesSlide504.xml" ContentType="application/vnd.openxmlformats-officedocument.presentationml.notesSlide+xml"/>
  <Override PartName="/ppt/tags/tag558.xml" ContentType="application/vnd.openxmlformats-officedocument.presentationml.tags+xml"/>
  <Override PartName="/ppt/notesSlides/notesSlide505.xml" ContentType="application/vnd.openxmlformats-officedocument.presentationml.notesSlide+xml"/>
  <Override PartName="/ppt/tags/tag559.xml" ContentType="application/vnd.openxmlformats-officedocument.presentationml.tags+xml"/>
  <Override PartName="/ppt/notesSlides/notesSlide506.xml" ContentType="application/vnd.openxmlformats-officedocument.presentationml.notesSlide+xml"/>
  <Override PartName="/ppt/tags/tag560.xml" ContentType="application/vnd.openxmlformats-officedocument.presentationml.tags+xml"/>
  <Override PartName="/ppt/notesSlides/notesSlide507.xml" ContentType="application/vnd.openxmlformats-officedocument.presentationml.notesSlide+xml"/>
  <Override PartName="/ppt/tags/tag561.xml" ContentType="application/vnd.openxmlformats-officedocument.presentationml.tags+xml"/>
  <Override PartName="/ppt/notesSlides/notesSlide508.xml" ContentType="application/vnd.openxmlformats-officedocument.presentationml.notesSlide+xml"/>
  <Override PartName="/ppt/tags/tag562.xml" ContentType="application/vnd.openxmlformats-officedocument.presentationml.tags+xml"/>
  <Override PartName="/ppt/notesSlides/notesSlide509.xml" ContentType="application/vnd.openxmlformats-officedocument.presentationml.notesSlide+xml"/>
  <Override PartName="/ppt/tags/tag563.xml" ContentType="application/vnd.openxmlformats-officedocument.presentationml.tags+xml"/>
  <Override PartName="/ppt/notesSlides/notesSlide510.xml" ContentType="application/vnd.openxmlformats-officedocument.presentationml.notesSlide+xml"/>
  <Override PartName="/ppt/tags/tag564.xml" ContentType="application/vnd.openxmlformats-officedocument.presentationml.tags+xml"/>
  <Override PartName="/ppt/notesSlides/notesSlide511.xml" ContentType="application/vnd.openxmlformats-officedocument.presentationml.notesSlide+xml"/>
  <Override PartName="/ppt/tags/tag565.xml" ContentType="application/vnd.openxmlformats-officedocument.presentationml.tags+xml"/>
  <Override PartName="/ppt/notesSlides/notesSlide512.xml" ContentType="application/vnd.openxmlformats-officedocument.presentationml.notesSlide+xml"/>
  <Override PartName="/ppt/tags/tag566.xml" ContentType="application/vnd.openxmlformats-officedocument.presentationml.tags+xml"/>
  <Override PartName="/ppt/notesSlides/notesSlide513.xml" ContentType="application/vnd.openxmlformats-officedocument.presentationml.notesSlide+xml"/>
  <Override PartName="/ppt/tags/tag567.xml" ContentType="application/vnd.openxmlformats-officedocument.presentationml.tags+xml"/>
  <Override PartName="/ppt/notesSlides/notesSlide514.xml" ContentType="application/vnd.openxmlformats-officedocument.presentationml.notesSlide+xml"/>
  <Override PartName="/ppt/tags/tag568.xml" ContentType="application/vnd.openxmlformats-officedocument.presentationml.tags+xml"/>
  <Override PartName="/ppt/notesSlides/notesSlide515.xml" ContentType="application/vnd.openxmlformats-officedocument.presentationml.notesSlide+xml"/>
  <Override PartName="/ppt/tags/tag569.xml" ContentType="application/vnd.openxmlformats-officedocument.presentationml.tags+xml"/>
  <Override PartName="/ppt/notesSlides/notesSlide516.xml" ContentType="application/vnd.openxmlformats-officedocument.presentationml.notesSlide+xml"/>
  <Override PartName="/ppt/tags/tag570.xml" ContentType="application/vnd.openxmlformats-officedocument.presentationml.tags+xml"/>
  <Override PartName="/ppt/notesSlides/notesSlide517.xml" ContentType="application/vnd.openxmlformats-officedocument.presentationml.notesSlide+xml"/>
  <Override PartName="/ppt/tags/tag571.xml" ContentType="application/vnd.openxmlformats-officedocument.presentationml.tags+xml"/>
  <Override PartName="/ppt/notesSlides/notesSlide518.xml" ContentType="application/vnd.openxmlformats-officedocument.presentationml.notesSlide+xml"/>
  <Override PartName="/ppt/tags/tag572.xml" ContentType="application/vnd.openxmlformats-officedocument.presentationml.tags+xml"/>
  <Override PartName="/ppt/notesSlides/notesSlide519.xml" ContentType="application/vnd.openxmlformats-officedocument.presentationml.notesSlide+xml"/>
  <Override PartName="/ppt/tags/tag573.xml" ContentType="application/vnd.openxmlformats-officedocument.presentationml.tags+xml"/>
  <Override PartName="/ppt/tags/tag574.xml" ContentType="application/vnd.openxmlformats-officedocument.presentationml.tags+xml"/>
  <Override PartName="/ppt/notesSlides/notesSlide520.xml" ContentType="application/vnd.openxmlformats-officedocument.presentationml.notesSlide+xml"/>
  <Override PartName="/ppt/tags/tag575.xml" ContentType="application/vnd.openxmlformats-officedocument.presentationml.tags+xml"/>
  <Override PartName="/ppt/tags/tag576.xml" ContentType="application/vnd.openxmlformats-officedocument.presentationml.tags+xml"/>
  <Override PartName="/ppt/notesSlides/notesSlide521.xml" ContentType="application/vnd.openxmlformats-officedocument.presentationml.notesSlide+xml"/>
  <Override PartName="/ppt/tags/tag577.xml" ContentType="application/vnd.openxmlformats-officedocument.presentationml.tags+xml"/>
  <Override PartName="/ppt/notesSlides/notesSlide522.xml" ContentType="application/vnd.openxmlformats-officedocument.presentationml.notesSlide+xml"/>
  <Override PartName="/ppt/tags/tag578.xml" ContentType="application/vnd.openxmlformats-officedocument.presentationml.tags+xml"/>
  <Override PartName="/ppt/notesSlides/notesSlide523.xml" ContentType="application/vnd.openxmlformats-officedocument.presentationml.notesSlide+xml"/>
  <Override PartName="/ppt/tags/tag579.xml" ContentType="application/vnd.openxmlformats-officedocument.presentationml.tags+xml"/>
  <Override PartName="/ppt/notesSlides/notesSlide524.xml" ContentType="application/vnd.openxmlformats-officedocument.presentationml.notesSlide+xml"/>
  <Override PartName="/ppt/tags/tag580.xml" ContentType="application/vnd.openxmlformats-officedocument.presentationml.tags+xml"/>
  <Override PartName="/ppt/notesSlides/notesSlide525.xml" ContentType="application/vnd.openxmlformats-officedocument.presentationml.notesSlide+xml"/>
  <Override PartName="/ppt/tags/tag581.xml" ContentType="application/vnd.openxmlformats-officedocument.presentationml.tags+xml"/>
  <Override PartName="/ppt/notesSlides/notesSlide526.xml" ContentType="application/vnd.openxmlformats-officedocument.presentationml.notesSlide+xml"/>
  <Override PartName="/ppt/tags/tag582.xml" ContentType="application/vnd.openxmlformats-officedocument.presentationml.tags+xml"/>
  <Override PartName="/ppt/notesSlides/notesSlide527.xml" ContentType="application/vnd.openxmlformats-officedocument.presentationml.notesSlide+xml"/>
  <Override PartName="/ppt/tags/tag583.xml" ContentType="application/vnd.openxmlformats-officedocument.presentationml.tags+xml"/>
  <Override PartName="/ppt/notesSlides/notesSlide528.xml" ContentType="application/vnd.openxmlformats-officedocument.presentationml.notesSlide+xml"/>
  <Override PartName="/ppt/tags/tag584.xml" ContentType="application/vnd.openxmlformats-officedocument.presentationml.tags+xml"/>
  <Override PartName="/ppt/notesSlides/notesSlide529.xml" ContentType="application/vnd.openxmlformats-officedocument.presentationml.notesSlide+xml"/>
  <Override PartName="/ppt/tags/tag585.xml" ContentType="application/vnd.openxmlformats-officedocument.presentationml.tags+xml"/>
  <Override PartName="/ppt/notesSlides/notesSlide530.xml" ContentType="application/vnd.openxmlformats-officedocument.presentationml.notesSlide+xml"/>
  <Override PartName="/ppt/tags/tag586.xml" ContentType="application/vnd.openxmlformats-officedocument.presentationml.tags+xml"/>
  <Override PartName="/ppt/notesSlides/notesSlide531.xml" ContentType="application/vnd.openxmlformats-officedocument.presentationml.notesSlide+xml"/>
  <Override PartName="/ppt/tags/tag587.xml" ContentType="application/vnd.openxmlformats-officedocument.presentationml.tags+xml"/>
  <Override PartName="/ppt/notesSlides/notesSlide532.xml" ContentType="application/vnd.openxmlformats-officedocument.presentationml.notesSlide+xml"/>
  <Override PartName="/ppt/tags/tag588.xml" ContentType="application/vnd.openxmlformats-officedocument.presentationml.tags+xml"/>
  <Override PartName="/ppt/notesSlides/notesSlide533.xml" ContentType="application/vnd.openxmlformats-officedocument.presentationml.notesSlide+xml"/>
  <Override PartName="/ppt/tags/tag589.xml" ContentType="application/vnd.openxmlformats-officedocument.presentationml.tags+xml"/>
  <Override PartName="/ppt/notesSlides/notesSlide534.xml" ContentType="application/vnd.openxmlformats-officedocument.presentationml.notesSlide+xml"/>
  <Override PartName="/ppt/tags/tag590.xml" ContentType="application/vnd.openxmlformats-officedocument.presentationml.tags+xml"/>
  <Override PartName="/ppt/notesSlides/notesSlide535.xml" ContentType="application/vnd.openxmlformats-officedocument.presentationml.notesSlide+xml"/>
  <Override PartName="/ppt/tags/tag591.xml" ContentType="application/vnd.openxmlformats-officedocument.presentationml.tags+xml"/>
  <Override PartName="/ppt/notesSlides/notesSlide536.xml" ContentType="application/vnd.openxmlformats-officedocument.presentationml.notesSlide+xml"/>
  <Override PartName="/ppt/tags/tag592.xml" ContentType="application/vnd.openxmlformats-officedocument.presentationml.tags+xml"/>
  <Override PartName="/ppt/notesSlides/notesSlide537.xml" ContentType="application/vnd.openxmlformats-officedocument.presentationml.notesSlide+xml"/>
  <Override PartName="/ppt/tags/tag593.xml" ContentType="application/vnd.openxmlformats-officedocument.presentationml.tags+xml"/>
  <Override PartName="/ppt/notesSlides/notesSlide538.xml" ContentType="application/vnd.openxmlformats-officedocument.presentationml.notesSlide+xml"/>
  <Override PartName="/ppt/tags/tag594.xml" ContentType="application/vnd.openxmlformats-officedocument.presentationml.tags+xml"/>
  <Override PartName="/ppt/notesSlides/notesSlide539.xml" ContentType="application/vnd.openxmlformats-officedocument.presentationml.notesSlide+xml"/>
  <Override PartName="/ppt/tags/tag595.xml" ContentType="application/vnd.openxmlformats-officedocument.presentationml.tags+xml"/>
  <Override PartName="/ppt/notesSlides/notesSlide540.xml" ContentType="application/vnd.openxmlformats-officedocument.presentationml.notesSlide+xml"/>
  <Override PartName="/ppt/tags/tag596.xml" ContentType="application/vnd.openxmlformats-officedocument.presentationml.tags+xml"/>
  <Override PartName="/ppt/notesSlides/notesSlide541.xml" ContentType="application/vnd.openxmlformats-officedocument.presentationml.notesSlide+xml"/>
  <Override PartName="/ppt/tags/tag597.xml" ContentType="application/vnd.openxmlformats-officedocument.presentationml.tags+xml"/>
  <Override PartName="/ppt/notesSlides/notesSlide542.xml" ContentType="application/vnd.openxmlformats-officedocument.presentationml.notesSlide+xml"/>
  <Override PartName="/ppt/tags/tag598.xml" ContentType="application/vnd.openxmlformats-officedocument.presentationml.tags+xml"/>
  <Override PartName="/ppt/notesSlides/notesSlide543.xml" ContentType="application/vnd.openxmlformats-officedocument.presentationml.notesSlide+xml"/>
  <Override PartName="/ppt/tags/tag599.xml" ContentType="application/vnd.openxmlformats-officedocument.presentationml.tags+xml"/>
  <Override PartName="/ppt/notesSlides/notesSlide544.xml" ContentType="application/vnd.openxmlformats-officedocument.presentationml.notesSlide+xml"/>
  <Override PartName="/ppt/tags/tag600.xml" ContentType="application/vnd.openxmlformats-officedocument.presentationml.tags+xml"/>
  <Override PartName="/ppt/notesSlides/notesSlide545.xml" ContentType="application/vnd.openxmlformats-officedocument.presentationml.notesSlide+xml"/>
  <Override PartName="/ppt/tags/tag601.xml" ContentType="application/vnd.openxmlformats-officedocument.presentationml.tags+xml"/>
  <Override PartName="/ppt/notesSlides/notesSlide546.xml" ContentType="application/vnd.openxmlformats-officedocument.presentationml.notesSlide+xml"/>
  <Override PartName="/ppt/tags/tag602.xml" ContentType="application/vnd.openxmlformats-officedocument.presentationml.tags+xml"/>
  <Override PartName="/ppt/notesSlides/notesSlide547.xml" ContentType="application/vnd.openxmlformats-officedocument.presentationml.notesSlide+xml"/>
  <Override PartName="/ppt/tags/tag603.xml" ContentType="application/vnd.openxmlformats-officedocument.presentationml.tags+xml"/>
  <Override PartName="/ppt/notesSlides/notesSlide548.xml" ContentType="application/vnd.openxmlformats-officedocument.presentationml.notesSlide+xml"/>
  <Override PartName="/ppt/tags/tag604.xml" ContentType="application/vnd.openxmlformats-officedocument.presentationml.tags+xml"/>
  <Override PartName="/ppt/notesSlides/notesSlide549.xml" ContentType="application/vnd.openxmlformats-officedocument.presentationml.notesSlide+xml"/>
  <Override PartName="/ppt/tags/tag605.xml" ContentType="application/vnd.openxmlformats-officedocument.presentationml.tags+xml"/>
  <Override PartName="/ppt/notesSlides/notesSlide550.xml" ContentType="application/vnd.openxmlformats-officedocument.presentationml.notesSlide+xml"/>
  <Override PartName="/ppt/tags/tag606.xml" ContentType="application/vnd.openxmlformats-officedocument.presentationml.tags+xml"/>
  <Override PartName="/ppt/notesSlides/notesSlide551.xml" ContentType="application/vnd.openxmlformats-officedocument.presentationml.notesSlide+xml"/>
  <Override PartName="/ppt/tags/tag607.xml" ContentType="application/vnd.openxmlformats-officedocument.presentationml.tags+xml"/>
  <Override PartName="/ppt/notesSlides/notesSlide552.xml" ContentType="application/vnd.openxmlformats-officedocument.presentationml.notesSlide+xml"/>
  <Override PartName="/ppt/tags/tag608.xml" ContentType="application/vnd.openxmlformats-officedocument.presentationml.tags+xml"/>
  <Override PartName="/ppt/notesSlides/notesSlide553.xml" ContentType="application/vnd.openxmlformats-officedocument.presentationml.notesSlide+xml"/>
  <Override PartName="/ppt/tags/tag609.xml" ContentType="application/vnd.openxmlformats-officedocument.presentationml.tags+xml"/>
  <Override PartName="/ppt/notesSlides/notesSlide554.xml" ContentType="application/vnd.openxmlformats-officedocument.presentationml.notesSlide+xml"/>
  <Override PartName="/ppt/tags/tag610.xml" ContentType="application/vnd.openxmlformats-officedocument.presentationml.tags+xml"/>
  <Override PartName="/ppt/notesSlides/notesSlide555.xml" ContentType="application/vnd.openxmlformats-officedocument.presentationml.notesSlide+xml"/>
  <Override PartName="/ppt/tags/tag611.xml" ContentType="application/vnd.openxmlformats-officedocument.presentationml.tags+xml"/>
  <Override PartName="/ppt/notesSlides/notesSlide556.xml" ContentType="application/vnd.openxmlformats-officedocument.presentationml.notesSlide+xml"/>
  <Override PartName="/ppt/tags/tag612.xml" ContentType="application/vnd.openxmlformats-officedocument.presentationml.tags+xml"/>
  <Override PartName="/ppt/notesSlides/notesSlide557.xml" ContentType="application/vnd.openxmlformats-officedocument.presentationml.notesSlide+xml"/>
  <Override PartName="/ppt/tags/tag613.xml" ContentType="application/vnd.openxmlformats-officedocument.presentationml.tags+xml"/>
  <Override PartName="/ppt/notesSlides/notesSlide558.xml" ContentType="application/vnd.openxmlformats-officedocument.presentationml.notesSlide+xml"/>
  <Override PartName="/ppt/tags/tag614.xml" ContentType="application/vnd.openxmlformats-officedocument.presentationml.tags+xml"/>
  <Override PartName="/ppt/notesSlides/notesSlide559.xml" ContentType="application/vnd.openxmlformats-officedocument.presentationml.notesSlide+xml"/>
  <Override PartName="/ppt/tags/tag615.xml" ContentType="application/vnd.openxmlformats-officedocument.presentationml.tags+xml"/>
  <Override PartName="/ppt/tags/tag616.xml" ContentType="application/vnd.openxmlformats-officedocument.presentationml.tags+xml"/>
  <Override PartName="/ppt/notesSlides/notesSlide560.xml" ContentType="application/vnd.openxmlformats-officedocument.presentationml.notesSlide+xml"/>
  <Override PartName="/ppt/tags/tag617.xml" ContentType="application/vnd.openxmlformats-officedocument.presentationml.tags+xml"/>
  <Override PartName="/ppt/notesSlides/notesSlide561.xml" ContentType="application/vnd.openxmlformats-officedocument.presentationml.notesSlide+xml"/>
  <Override PartName="/ppt/tags/tag618.xml" ContentType="application/vnd.openxmlformats-officedocument.presentationml.tags+xml"/>
  <Override PartName="/ppt/notesSlides/notesSlide562.xml" ContentType="application/vnd.openxmlformats-officedocument.presentationml.notesSlide+xml"/>
  <Override PartName="/ppt/tags/tag619.xml" ContentType="application/vnd.openxmlformats-officedocument.presentationml.tags+xml"/>
  <Override PartName="/ppt/notesSlides/notesSlide563.xml" ContentType="application/vnd.openxmlformats-officedocument.presentationml.notesSlide+xml"/>
  <Override PartName="/ppt/tags/tag620.xml" ContentType="application/vnd.openxmlformats-officedocument.presentationml.tags+xml"/>
  <Override PartName="/ppt/notesSlides/notesSlide564.xml" ContentType="application/vnd.openxmlformats-officedocument.presentationml.notesSlide+xml"/>
  <Override PartName="/ppt/tags/tag621.xml" ContentType="application/vnd.openxmlformats-officedocument.presentationml.tags+xml"/>
  <Override PartName="/ppt/notesSlides/notesSlide565.xml" ContentType="application/vnd.openxmlformats-officedocument.presentationml.notesSlide+xml"/>
  <Override PartName="/ppt/tags/tag622.xml" ContentType="application/vnd.openxmlformats-officedocument.presentationml.tags+xml"/>
  <Override PartName="/ppt/notesSlides/notesSlide566.xml" ContentType="application/vnd.openxmlformats-officedocument.presentationml.notesSlide+xml"/>
  <Override PartName="/ppt/tags/tag623.xml" ContentType="application/vnd.openxmlformats-officedocument.presentationml.tags+xml"/>
  <Override PartName="/ppt/notesSlides/notesSlide567.xml" ContentType="application/vnd.openxmlformats-officedocument.presentationml.notesSlide+xml"/>
  <Override PartName="/ppt/tags/tag624.xml" ContentType="application/vnd.openxmlformats-officedocument.presentationml.tags+xml"/>
  <Override PartName="/ppt/notesSlides/notesSlide568.xml" ContentType="application/vnd.openxmlformats-officedocument.presentationml.notesSlide+xml"/>
  <Override PartName="/ppt/tags/tag625.xml" ContentType="application/vnd.openxmlformats-officedocument.presentationml.tags+xml"/>
  <Override PartName="/ppt/notesSlides/notesSlide569.xml" ContentType="application/vnd.openxmlformats-officedocument.presentationml.notesSlide+xml"/>
  <Override PartName="/ppt/tags/tag626.xml" ContentType="application/vnd.openxmlformats-officedocument.presentationml.tags+xml"/>
  <Override PartName="/ppt/notesSlides/notesSlide570.xml" ContentType="application/vnd.openxmlformats-officedocument.presentationml.notesSlide+xml"/>
  <Override PartName="/ppt/tags/tag627.xml" ContentType="application/vnd.openxmlformats-officedocument.presentationml.tags+xml"/>
  <Override PartName="/ppt/notesSlides/notesSlide571.xml" ContentType="application/vnd.openxmlformats-officedocument.presentationml.notesSlide+xml"/>
  <Override PartName="/ppt/tags/tag628.xml" ContentType="application/vnd.openxmlformats-officedocument.presentationml.tags+xml"/>
  <Override PartName="/ppt/notesSlides/notesSlide572.xml" ContentType="application/vnd.openxmlformats-officedocument.presentationml.notesSlide+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notesSlides/notesSlide573.xml" ContentType="application/vnd.openxmlformats-officedocument.presentationml.notesSlide+xml"/>
  <Override PartName="/ppt/tags/tag632.xml" ContentType="application/vnd.openxmlformats-officedocument.presentationml.tags+xml"/>
  <Override PartName="/ppt/notesSlides/notesSlide574.xml" ContentType="application/vnd.openxmlformats-officedocument.presentationml.notesSlide+xml"/>
  <Override PartName="/ppt/tags/tag633.xml" ContentType="application/vnd.openxmlformats-officedocument.presentationml.tags+xml"/>
  <Override PartName="/ppt/notesSlides/notesSlide575.xml" ContentType="application/vnd.openxmlformats-officedocument.presentationml.notesSlide+xml"/>
  <Override PartName="/ppt/tags/tag634.xml" ContentType="application/vnd.openxmlformats-officedocument.presentationml.tags+xml"/>
  <Override PartName="/ppt/notesSlides/notesSlide576.xml" ContentType="application/vnd.openxmlformats-officedocument.presentationml.notesSlide+xml"/>
  <Override PartName="/ppt/tags/tag635.xml" ContentType="application/vnd.openxmlformats-officedocument.presentationml.tags+xml"/>
  <Override PartName="/ppt/notesSlides/notesSlide577.xml" ContentType="application/vnd.openxmlformats-officedocument.presentationml.notesSlide+xml"/>
  <Override PartName="/ppt/tags/tag636.xml" ContentType="application/vnd.openxmlformats-officedocument.presentationml.tags+xml"/>
  <Override PartName="/ppt/notesSlides/notesSlide578.xml" ContentType="application/vnd.openxmlformats-officedocument.presentationml.notesSlide+xml"/>
  <Override PartName="/ppt/tags/tag637.xml" ContentType="application/vnd.openxmlformats-officedocument.presentationml.tags+xml"/>
  <Override PartName="/ppt/notesSlides/notesSlide579.xml" ContentType="application/vnd.openxmlformats-officedocument.presentationml.notesSlide+xml"/>
  <Override PartName="/ppt/tags/tag638.xml" ContentType="application/vnd.openxmlformats-officedocument.presentationml.tags+xml"/>
  <Override PartName="/ppt/notesSlides/notesSlide580.xml" ContentType="application/vnd.openxmlformats-officedocument.presentationml.notesSlide+xml"/>
  <Override PartName="/ppt/tags/tag639.xml" ContentType="application/vnd.openxmlformats-officedocument.presentationml.tags+xml"/>
  <Override PartName="/ppt/notesSlides/notesSlide581.xml" ContentType="application/vnd.openxmlformats-officedocument.presentationml.notesSlide+xml"/>
  <Override PartName="/ppt/tags/tag640.xml" ContentType="application/vnd.openxmlformats-officedocument.presentationml.tags+xml"/>
  <Override PartName="/ppt/notesSlides/notesSlide582.xml" ContentType="application/vnd.openxmlformats-officedocument.presentationml.notesSlide+xml"/>
  <Override PartName="/ppt/tags/tag641.xml" ContentType="application/vnd.openxmlformats-officedocument.presentationml.tags+xml"/>
  <Override PartName="/ppt/notesSlides/notesSlide583.xml" ContentType="application/vnd.openxmlformats-officedocument.presentationml.notesSlide+xml"/>
  <Override PartName="/ppt/tags/tag642.xml" ContentType="application/vnd.openxmlformats-officedocument.presentationml.tags+xml"/>
  <Override PartName="/ppt/notesSlides/notesSlide584.xml" ContentType="application/vnd.openxmlformats-officedocument.presentationml.notesSlide+xml"/>
  <Override PartName="/ppt/tags/tag643.xml" ContentType="application/vnd.openxmlformats-officedocument.presentationml.tags+xml"/>
  <Override PartName="/ppt/notesSlides/notesSlide585.xml" ContentType="application/vnd.openxmlformats-officedocument.presentationml.notesSlide+xml"/>
  <Override PartName="/ppt/tags/tag644.xml" ContentType="application/vnd.openxmlformats-officedocument.presentationml.tags+xml"/>
  <Override PartName="/ppt/notesSlides/notesSlide586.xml" ContentType="application/vnd.openxmlformats-officedocument.presentationml.notesSlide+xml"/>
  <Override PartName="/ppt/tags/tag645.xml" ContentType="application/vnd.openxmlformats-officedocument.presentationml.tags+xml"/>
  <Override PartName="/ppt/notesSlides/notesSlide587.xml" ContentType="application/vnd.openxmlformats-officedocument.presentationml.notesSlide+xml"/>
  <Override PartName="/ppt/tags/tag646.xml" ContentType="application/vnd.openxmlformats-officedocument.presentationml.tags+xml"/>
  <Override PartName="/ppt/notesSlides/notesSlide588.xml" ContentType="application/vnd.openxmlformats-officedocument.presentationml.notesSlide+xml"/>
  <Override PartName="/ppt/tags/tag647.xml" ContentType="application/vnd.openxmlformats-officedocument.presentationml.tags+xml"/>
  <Override PartName="/ppt/notesSlides/notesSlide589.xml" ContentType="application/vnd.openxmlformats-officedocument.presentationml.notesSlide+xml"/>
  <Override PartName="/ppt/tags/tag648.xml" ContentType="application/vnd.openxmlformats-officedocument.presentationml.tags+xml"/>
  <Override PartName="/ppt/notesSlides/notesSlide590.xml" ContentType="application/vnd.openxmlformats-officedocument.presentationml.notesSlide+xml"/>
  <Override PartName="/ppt/tags/tag649.xml" ContentType="application/vnd.openxmlformats-officedocument.presentationml.tags+xml"/>
  <Override PartName="/ppt/notesSlides/notesSlide591.xml" ContentType="application/vnd.openxmlformats-officedocument.presentationml.notesSlide+xml"/>
  <Override PartName="/ppt/tags/tag650.xml" ContentType="application/vnd.openxmlformats-officedocument.presentationml.tags+xml"/>
  <Override PartName="/ppt/notesSlides/notesSlide592.xml" ContentType="application/vnd.openxmlformats-officedocument.presentationml.notesSlide+xml"/>
  <Override PartName="/ppt/tags/tag651.xml" ContentType="application/vnd.openxmlformats-officedocument.presentationml.tags+xml"/>
  <Override PartName="/ppt/notesSlides/notesSlide593.xml" ContentType="application/vnd.openxmlformats-officedocument.presentationml.notesSlide+xml"/>
  <Override PartName="/ppt/tags/tag652.xml" ContentType="application/vnd.openxmlformats-officedocument.presentationml.tags+xml"/>
  <Override PartName="/ppt/notesSlides/notesSlide594.xml" ContentType="application/vnd.openxmlformats-officedocument.presentationml.notesSlide+xml"/>
  <Override PartName="/ppt/tags/tag653.xml" ContentType="application/vnd.openxmlformats-officedocument.presentationml.tags+xml"/>
  <Override PartName="/ppt/notesSlides/notesSlide595.xml" ContentType="application/vnd.openxmlformats-officedocument.presentationml.notesSlide+xml"/>
  <Override PartName="/ppt/tags/tag654.xml" ContentType="application/vnd.openxmlformats-officedocument.presentationml.tags+xml"/>
  <Override PartName="/ppt/notesSlides/notesSlide596.xml" ContentType="application/vnd.openxmlformats-officedocument.presentationml.notesSlide+xml"/>
  <Override PartName="/ppt/tags/tag655.xml" ContentType="application/vnd.openxmlformats-officedocument.presentationml.tags+xml"/>
  <Override PartName="/ppt/notesSlides/notesSlide597.xml" ContentType="application/vnd.openxmlformats-officedocument.presentationml.notesSlide+xml"/>
  <Override PartName="/ppt/tags/tag656.xml" ContentType="application/vnd.openxmlformats-officedocument.presentationml.tags+xml"/>
  <Override PartName="/ppt/notesSlides/notesSlide598.xml" ContentType="application/vnd.openxmlformats-officedocument.presentationml.notesSlide+xml"/>
  <Override PartName="/ppt/tags/tag657.xml" ContentType="application/vnd.openxmlformats-officedocument.presentationml.tags+xml"/>
  <Override PartName="/ppt/notesSlides/notesSlide599.xml" ContentType="application/vnd.openxmlformats-officedocument.presentationml.notesSlide+xml"/>
  <Override PartName="/ppt/tags/tag658.xml" ContentType="application/vnd.openxmlformats-officedocument.presentationml.tags+xml"/>
  <Override PartName="/ppt/notesSlides/notesSlide600.xml" ContentType="application/vnd.openxmlformats-officedocument.presentationml.notesSlide+xml"/>
  <Override PartName="/ppt/tags/tag659.xml" ContentType="application/vnd.openxmlformats-officedocument.presentationml.tags+xml"/>
  <Override PartName="/ppt/notesSlides/notesSlide601.xml" ContentType="application/vnd.openxmlformats-officedocument.presentationml.notesSlide+xml"/>
  <Override PartName="/ppt/tags/tag660.xml" ContentType="application/vnd.openxmlformats-officedocument.presentationml.tags+xml"/>
  <Override PartName="/ppt/notesSlides/notesSlide602.xml" ContentType="application/vnd.openxmlformats-officedocument.presentationml.notesSlide+xml"/>
  <Override PartName="/ppt/tags/tag661.xml" ContentType="application/vnd.openxmlformats-officedocument.presentationml.tags+xml"/>
  <Override PartName="/ppt/notesSlides/notesSlide603.xml" ContentType="application/vnd.openxmlformats-officedocument.presentationml.notesSlide+xml"/>
  <Override PartName="/ppt/tags/tag662.xml" ContentType="application/vnd.openxmlformats-officedocument.presentationml.tags+xml"/>
  <Override PartName="/ppt/notesSlides/notesSlide604.xml" ContentType="application/vnd.openxmlformats-officedocument.presentationml.notesSlide+xml"/>
  <Override PartName="/ppt/tags/tag663.xml" ContentType="application/vnd.openxmlformats-officedocument.presentationml.tags+xml"/>
  <Override PartName="/ppt/notesSlides/notesSlide605.xml" ContentType="application/vnd.openxmlformats-officedocument.presentationml.notesSlide+xml"/>
  <Override PartName="/ppt/tags/tag664.xml" ContentType="application/vnd.openxmlformats-officedocument.presentationml.tags+xml"/>
  <Override PartName="/ppt/notesSlides/notesSlide606.xml" ContentType="application/vnd.openxmlformats-officedocument.presentationml.notesSlide+xml"/>
  <Override PartName="/ppt/tags/tag665.xml" ContentType="application/vnd.openxmlformats-officedocument.presentationml.tags+xml"/>
  <Override PartName="/ppt/notesSlides/notesSlide607.xml" ContentType="application/vnd.openxmlformats-officedocument.presentationml.notesSlide+xml"/>
  <Override PartName="/ppt/tags/tag666.xml" ContentType="application/vnd.openxmlformats-officedocument.presentationml.tags+xml"/>
  <Override PartName="/ppt/notesSlides/notesSlide608.xml" ContentType="application/vnd.openxmlformats-officedocument.presentationml.notesSlide+xml"/>
  <Override PartName="/ppt/tags/tag667.xml" ContentType="application/vnd.openxmlformats-officedocument.presentationml.tags+xml"/>
  <Override PartName="/ppt/notesSlides/notesSlide609.xml" ContentType="application/vnd.openxmlformats-officedocument.presentationml.notesSlide+xml"/>
  <Override PartName="/ppt/tags/tag668.xml" ContentType="application/vnd.openxmlformats-officedocument.presentationml.tags+xml"/>
  <Override PartName="/ppt/notesSlides/notesSlide610.xml" ContentType="application/vnd.openxmlformats-officedocument.presentationml.notesSlide+xml"/>
  <Override PartName="/ppt/tags/tag669.xml" ContentType="application/vnd.openxmlformats-officedocument.presentationml.tags+xml"/>
  <Override PartName="/ppt/notesSlides/notesSlide611.xml" ContentType="application/vnd.openxmlformats-officedocument.presentationml.notesSlide+xml"/>
  <Override PartName="/ppt/tags/tag670.xml" ContentType="application/vnd.openxmlformats-officedocument.presentationml.tags+xml"/>
  <Override PartName="/ppt/notesSlides/notesSlide612.xml" ContentType="application/vnd.openxmlformats-officedocument.presentationml.notesSlide+xml"/>
  <Override PartName="/ppt/tags/tag671.xml" ContentType="application/vnd.openxmlformats-officedocument.presentationml.tags+xml"/>
  <Override PartName="/ppt/notesSlides/notesSlide613.xml" ContentType="application/vnd.openxmlformats-officedocument.presentationml.notesSlide+xml"/>
  <Override PartName="/ppt/tags/tag672.xml" ContentType="application/vnd.openxmlformats-officedocument.presentationml.tags+xml"/>
  <Override PartName="/ppt/notesSlides/notesSlide614.xml" ContentType="application/vnd.openxmlformats-officedocument.presentationml.notesSlide+xml"/>
  <Override PartName="/ppt/tags/tag673.xml" ContentType="application/vnd.openxmlformats-officedocument.presentationml.tags+xml"/>
  <Override PartName="/ppt/notesSlides/notesSlide615.xml" ContentType="application/vnd.openxmlformats-officedocument.presentationml.notesSlide+xml"/>
  <Override PartName="/ppt/tags/tag674.xml" ContentType="application/vnd.openxmlformats-officedocument.presentationml.tags+xml"/>
  <Override PartName="/ppt/notesSlides/notesSlide616.xml" ContentType="application/vnd.openxmlformats-officedocument.presentationml.notesSlide+xml"/>
  <Override PartName="/ppt/tags/tag675.xml" ContentType="application/vnd.openxmlformats-officedocument.presentationml.tags+xml"/>
  <Override PartName="/ppt/notesSlides/notesSlide617.xml" ContentType="application/vnd.openxmlformats-officedocument.presentationml.notesSlide+xml"/>
  <Override PartName="/ppt/tags/tag676.xml" ContentType="application/vnd.openxmlformats-officedocument.presentationml.tags+xml"/>
  <Override PartName="/ppt/notesSlides/notesSlide618.xml" ContentType="application/vnd.openxmlformats-officedocument.presentationml.notesSlide+xml"/>
  <Override PartName="/ppt/tags/tag677.xml" ContentType="application/vnd.openxmlformats-officedocument.presentationml.tags+xml"/>
  <Override PartName="/ppt/tags/tag678.xml" ContentType="application/vnd.openxmlformats-officedocument.presentationml.tags+xml"/>
  <Override PartName="/ppt/notesSlides/notesSlide619.xml" ContentType="application/vnd.openxmlformats-officedocument.presentationml.notesSlide+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notesSlides/notesSlide620.xml" ContentType="application/vnd.openxmlformats-officedocument.presentationml.notesSlide+xml"/>
  <Override PartName="/ppt/tags/tag682.xml" ContentType="application/vnd.openxmlformats-officedocument.presentationml.tags+xml"/>
  <Override PartName="/ppt/notesSlides/notesSlide621.xml" ContentType="application/vnd.openxmlformats-officedocument.presentationml.notesSlide+xml"/>
  <Override PartName="/ppt/tags/tag683.xml" ContentType="application/vnd.openxmlformats-officedocument.presentationml.tags+xml"/>
  <Override PartName="/ppt/notesSlides/notesSlide622.xml" ContentType="application/vnd.openxmlformats-officedocument.presentationml.notesSlide+xml"/>
  <Override PartName="/ppt/tags/tag684.xml" ContentType="application/vnd.openxmlformats-officedocument.presentationml.tags+xml"/>
  <Override PartName="/ppt/notesSlides/notesSlide623.xml" ContentType="application/vnd.openxmlformats-officedocument.presentationml.notesSlide+xml"/>
  <Override PartName="/ppt/tags/tag685.xml" ContentType="application/vnd.openxmlformats-officedocument.presentationml.tags+xml"/>
  <Override PartName="/ppt/notesSlides/notesSlide624.xml" ContentType="application/vnd.openxmlformats-officedocument.presentationml.notesSlide+xml"/>
  <Override PartName="/ppt/tags/tag686.xml" ContentType="application/vnd.openxmlformats-officedocument.presentationml.tags+xml"/>
  <Override PartName="/ppt/notesSlides/notesSlide625.xml" ContentType="application/vnd.openxmlformats-officedocument.presentationml.notesSlide+xml"/>
  <Override PartName="/ppt/tags/tag687.xml" ContentType="application/vnd.openxmlformats-officedocument.presentationml.tags+xml"/>
  <Override PartName="/ppt/notesSlides/notesSlide626.xml" ContentType="application/vnd.openxmlformats-officedocument.presentationml.notesSlide+xml"/>
  <Override PartName="/ppt/tags/tag688.xml" ContentType="application/vnd.openxmlformats-officedocument.presentationml.tags+xml"/>
  <Override PartName="/ppt/notesSlides/notesSlide627.xml" ContentType="application/vnd.openxmlformats-officedocument.presentationml.notesSlide+xml"/>
  <Override PartName="/ppt/tags/tag689.xml" ContentType="application/vnd.openxmlformats-officedocument.presentationml.tags+xml"/>
  <Override PartName="/ppt/notesSlides/notesSlide628.xml" ContentType="application/vnd.openxmlformats-officedocument.presentationml.notesSlide+xml"/>
  <Override PartName="/ppt/tags/tag690.xml" ContentType="application/vnd.openxmlformats-officedocument.presentationml.tags+xml"/>
  <Override PartName="/ppt/notesSlides/notesSlide629.xml" ContentType="application/vnd.openxmlformats-officedocument.presentationml.notesSlide+xml"/>
  <Override PartName="/ppt/tags/tag691.xml" ContentType="application/vnd.openxmlformats-officedocument.presentationml.tags+xml"/>
  <Override PartName="/ppt/notesSlides/notesSlide630.xml" ContentType="application/vnd.openxmlformats-officedocument.presentationml.notesSlide+xml"/>
  <Override PartName="/ppt/tags/tag692.xml" ContentType="application/vnd.openxmlformats-officedocument.presentationml.tags+xml"/>
  <Override PartName="/ppt/notesSlides/notesSlide631.xml" ContentType="application/vnd.openxmlformats-officedocument.presentationml.notesSlide+xml"/>
  <Override PartName="/ppt/tags/tag693.xml" ContentType="application/vnd.openxmlformats-officedocument.presentationml.tags+xml"/>
  <Override PartName="/ppt/notesSlides/notesSlide632.xml" ContentType="application/vnd.openxmlformats-officedocument.presentationml.notesSlide+xml"/>
  <Override PartName="/ppt/tags/tag694.xml" ContentType="application/vnd.openxmlformats-officedocument.presentationml.tags+xml"/>
  <Override PartName="/ppt/notesSlides/notesSlide633.xml" ContentType="application/vnd.openxmlformats-officedocument.presentationml.notesSlide+xml"/>
  <Override PartName="/ppt/tags/tag695.xml" ContentType="application/vnd.openxmlformats-officedocument.presentationml.tags+xml"/>
  <Override PartName="/ppt/tags/tag696.xml" ContentType="application/vnd.openxmlformats-officedocument.presentationml.tags+xml"/>
  <Override PartName="/ppt/notesSlides/notesSlide634.xml" ContentType="application/vnd.openxmlformats-officedocument.presentationml.notesSlide+xml"/>
  <Override PartName="/ppt/tags/tag697.xml" ContentType="application/vnd.openxmlformats-officedocument.presentationml.tags+xml"/>
  <Override PartName="/ppt/notesSlides/notesSlide635.xml" ContentType="application/vnd.openxmlformats-officedocument.presentationml.notesSlide+xml"/>
  <Override PartName="/ppt/tags/tag698.xml" ContentType="application/vnd.openxmlformats-officedocument.presentationml.tags+xml"/>
  <Override PartName="/ppt/tags/tag699.xml" ContentType="application/vnd.openxmlformats-officedocument.presentationml.tags+xml"/>
  <Override PartName="/ppt/notesSlides/notesSlide636.xml" ContentType="application/vnd.openxmlformats-officedocument.presentationml.notesSlide+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notesSlides/notesSlide637.xml" ContentType="application/vnd.openxmlformats-officedocument.presentationml.notesSlide+xml"/>
  <Override PartName="/ppt/tags/tag706.xml" ContentType="application/vnd.openxmlformats-officedocument.presentationml.tags+xml"/>
  <Override PartName="/ppt/notesSlides/notesSlide638.xml" ContentType="application/vnd.openxmlformats-officedocument.presentationml.notesSlide+xml"/>
  <Override PartName="/ppt/tags/tag707.xml" ContentType="application/vnd.openxmlformats-officedocument.presentationml.tags+xml"/>
  <Override PartName="/ppt/tags/tag708.xml" ContentType="application/vnd.openxmlformats-officedocument.presentationml.tags+xml"/>
  <Override PartName="/ppt/notesSlides/notesSlide639.xml" ContentType="application/vnd.openxmlformats-officedocument.presentationml.notesSlide+xml"/>
  <Override PartName="/ppt/tags/tag709.xml" ContentType="application/vnd.openxmlformats-officedocument.presentationml.tags+xml"/>
  <Override PartName="/ppt/notesSlides/notesSlide640.xml" ContentType="application/vnd.openxmlformats-officedocument.presentationml.notesSlide+xml"/>
  <Override PartName="/ppt/tags/tag710.xml" ContentType="application/vnd.openxmlformats-officedocument.presentationml.tags+xml"/>
  <Override PartName="/ppt/notesSlides/notesSlide641.xml" ContentType="application/vnd.openxmlformats-officedocument.presentationml.notesSlide+xml"/>
  <Override PartName="/ppt/tags/tag711.xml" ContentType="application/vnd.openxmlformats-officedocument.presentationml.tags+xml"/>
  <Override PartName="/ppt/notesSlides/notesSlide642.xml" ContentType="application/vnd.openxmlformats-officedocument.presentationml.notesSlide+xml"/>
  <Override PartName="/ppt/tags/tag712.xml" ContentType="application/vnd.openxmlformats-officedocument.presentationml.tags+xml"/>
  <Override PartName="/ppt/notesSlides/notesSlide643.xml" ContentType="application/vnd.openxmlformats-officedocument.presentationml.notesSlide+xml"/>
  <Override PartName="/ppt/tags/tag713.xml" ContentType="application/vnd.openxmlformats-officedocument.presentationml.tags+xml"/>
  <Override PartName="/ppt/notesSlides/notesSlide644.xml" ContentType="application/vnd.openxmlformats-officedocument.presentationml.notesSlide+xml"/>
  <Override PartName="/ppt/tags/tag714.xml" ContentType="application/vnd.openxmlformats-officedocument.presentationml.tags+xml"/>
  <Override PartName="/ppt/notesSlides/notesSlide645.xml" ContentType="application/vnd.openxmlformats-officedocument.presentationml.notesSlide+xml"/>
  <Override PartName="/ppt/tags/tag715.xml" ContentType="application/vnd.openxmlformats-officedocument.presentationml.tags+xml"/>
  <Override PartName="/ppt/notesSlides/notesSlide646.xml" ContentType="application/vnd.openxmlformats-officedocument.presentationml.notesSlide+xml"/>
  <Override PartName="/ppt/tags/tag716.xml" ContentType="application/vnd.openxmlformats-officedocument.presentationml.tags+xml"/>
  <Override PartName="/ppt/tags/tag717.xml" ContentType="application/vnd.openxmlformats-officedocument.presentationml.tags+xml"/>
  <Override PartName="/ppt/notesSlides/notesSlide647.xml" ContentType="application/vnd.openxmlformats-officedocument.presentationml.notesSlide+xml"/>
  <Override PartName="/ppt/tags/tag718.xml" ContentType="application/vnd.openxmlformats-officedocument.presentationml.tags+xml"/>
  <Override PartName="/ppt/notesSlides/notesSlide648.xml" ContentType="application/vnd.openxmlformats-officedocument.presentationml.notesSlide+xml"/>
  <Override PartName="/ppt/tags/tag719.xml" ContentType="application/vnd.openxmlformats-officedocument.presentationml.tags+xml"/>
  <Override PartName="/ppt/notesSlides/notesSlide649.xml" ContentType="application/vnd.openxmlformats-officedocument.presentationml.notesSlide+xml"/>
  <Override PartName="/ppt/tags/tag720.xml" ContentType="application/vnd.openxmlformats-officedocument.presentationml.tags+xml"/>
  <Override PartName="/ppt/notesSlides/notesSlide650.xml" ContentType="application/vnd.openxmlformats-officedocument.presentationml.notesSlide+xml"/>
  <Override PartName="/ppt/tags/tag721.xml" ContentType="application/vnd.openxmlformats-officedocument.presentationml.tags+xml"/>
  <Override PartName="/ppt/notesSlides/notesSlide651.xml" ContentType="application/vnd.openxmlformats-officedocument.presentationml.notesSlide+xml"/>
  <Override PartName="/ppt/tags/tag722.xml" ContentType="application/vnd.openxmlformats-officedocument.presentationml.tags+xml"/>
  <Override PartName="/ppt/notesSlides/notesSlide652.xml" ContentType="application/vnd.openxmlformats-officedocument.presentationml.notesSlide+xml"/>
  <Override PartName="/ppt/tags/tag723.xml" ContentType="application/vnd.openxmlformats-officedocument.presentationml.tags+xml"/>
  <Override PartName="/ppt/notesSlides/notesSlide653.xml" ContentType="application/vnd.openxmlformats-officedocument.presentationml.notesSlide+xml"/>
  <Override PartName="/ppt/tags/tag724.xml" ContentType="application/vnd.openxmlformats-officedocument.presentationml.tags+xml"/>
  <Override PartName="/ppt/notesSlides/notesSlide654.xml" ContentType="application/vnd.openxmlformats-officedocument.presentationml.notesSlide+xml"/>
  <Override PartName="/ppt/tags/tag725.xml" ContentType="application/vnd.openxmlformats-officedocument.presentationml.tags+xml"/>
  <Override PartName="/ppt/notesSlides/notesSlide655.xml" ContentType="application/vnd.openxmlformats-officedocument.presentationml.notesSlide+xml"/>
  <Override PartName="/ppt/tags/tag726.xml" ContentType="application/vnd.openxmlformats-officedocument.presentationml.tags+xml"/>
  <Override PartName="/ppt/notesSlides/notesSlide656.xml" ContentType="application/vnd.openxmlformats-officedocument.presentationml.notesSlide+xml"/>
  <Override PartName="/ppt/tags/tag727.xml" ContentType="application/vnd.openxmlformats-officedocument.presentationml.tags+xml"/>
  <Override PartName="/ppt/notesSlides/notesSlide657.xml" ContentType="application/vnd.openxmlformats-officedocument.presentationml.notesSlide+xml"/>
  <Override PartName="/ppt/tags/tag728.xml" ContentType="application/vnd.openxmlformats-officedocument.presentationml.tags+xml"/>
  <Override PartName="/ppt/notesSlides/notesSlide658.xml" ContentType="application/vnd.openxmlformats-officedocument.presentationml.notesSlide+xml"/>
  <Override PartName="/ppt/tags/tag729.xml" ContentType="application/vnd.openxmlformats-officedocument.presentationml.tags+xml"/>
  <Override PartName="/ppt/notesSlides/notesSlide659.xml" ContentType="application/vnd.openxmlformats-officedocument.presentationml.notesSlide+xml"/>
  <Override PartName="/ppt/tags/tag730.xml" ContentType="application/vnd.openxmlformats-officedocument.presentationml.tags+xml"/>
  <Override PartName="/ppt/notesSlides/notesSlide660.xml" ContentType="application/vnd.openxmlformats-officedocument.presentationml.notesSlide+xml"/>
  <Override PartName="/ppt/tags/tag731.xml" ContentType="application/vnd.openxmlformats-officedocument.presentationml.tags+xml"/>
  <Override PartName="/ppt/notesSlides/notesSlide661.xml" ContentType="application/vnd.openxmlformats-officedocument.presentationml.notesSlide+xml"/>
  <Override PartName="/ppt/tags/tag732.xml" ContentType="application/vnd.openxmlformats-officedocument.presentationml.tags+xml"/>
  <Override PartName="/ppt/notesSlides/notesSlide662.xml" ContentType="application/vnd.openxmlformats-officedocument.presentationml.notesSlide+xml"/>
  <Override PartName="/ppt/tags/tag733.xml" ContentType="application/vnd.openxmlformats-officedocument.presentationml.tags+xml"/>
  <Override PartName="/ppt/tags/tag734.xml" ContentType="application/vnd.openxmlformats-officedocument.presentationml.tags+xml"/>
  <Override PartName="/ppt/notesSlides/notesSlide663.xml" ContentType="application/vnd.openxmlformats-officedocument.presentationml.notesSlide+xml"/>
  <Override PartName="/ppt/tags/tag735.xml" ContentType="application/vnd.openxmlformats-officedocument.presentationml.tags+xml"/>
  <Override PartName="/ppt/notesSlides/notesSlide664.xml" ContentType="application/vnd.openxmlformats-officedocument.presentationml.notesSlide+xml"/>
  <Override PartName="/ppt/tags/tag736.xml" ContentType="application/vnd.openxmlformats-officedocument.presentationml.tags+xml"/>
  <Override PartName="/ppt/notesSlides/notesSlide665.xml" ContentType="application/vnd.openxmlformats-officedocument.presentationml.notesSlide+xml"/>
  <Override PartName="/ppt/tags/tag737.xml" ContentType="application/vnd.openxmlformats-officedocument.presentationml.tags+xml"/>
  <Override PartName="/ppt/tags/tag738.xml" ContentType="application/vnd.openxmlformats-officedocument.presentationml.tags+xml"/>
  <Override PartName="/ppt/notesSlides/notesSlide666.xml" ContentType="application/vnd.openxmlformats-officedocument.presentationml.notesSlide+xml"/>
  <Override PartName="/ppt/tags/tag739.xml" ContentType="application/vnd.openxmlformats-officedocument.presentationml.tags+xml"/>
  <Override PartName="/ppt/notesSlides/notesSlide667.xml" ContentType="application/vnd.openxmlformats-officedocument.presentationml.notesSlide+xml"/>
  <Override PartName="/ppt/tags/tag740.xml" ContentType="application/vnd.openxmlformats-officedocument.presentationml.tags+xml"/>
  <Override PartName="/ppt/tags/tag741.xml" ContentType="application/vnd.openxmlformats-officedocument.presentationml.tags+xml"/>
  <Override PartName="/ppt/notesSlides/notesSlide668.xml" ContentType="application/vnd.openxmlformats-officedocument.presentationml.notesSlide+xml"/>
  <Override PartName="/ppt/tags/tag742.xml" ContentType="application/vnd.openxmlformats-officedocument.presentationml.tags+xml"/>
  <Override PartName="/ppt/notesSlides/notesSlide669.xml" ContentType="application/vnd.openxmlformats-officedocument.presentationml.notesSlide+xml"/>
  <Override PartName="/ppt/tags/tag743.xml" ContentType="application/vnd.openxmlformats-officedocument.presentationml.tags+xml"/>
  <Override PartName="/ppt/notesSlides/notesSlide670.xml" ContentType="application/vnd.openxmlformats-officedocument.presentationml.notesSlide+xml"/>
  <Override PartName="/ppt/tags/tag744.xml" ContentType="application/vnd.openxmlformats-officedocument.presentationml.tags+xml"/>
  <Override PartName="/ppt/notesSlides/notesSlide671.xml" ContentType="application/vnd.openxmlformats-officedocument.presentationml.notesSlide+xml"/>
  <Override PartName="/ppt/tags/tag745.xml" ContentType="application/vnd.openxmlformats-officedocument.presentationml.tags+xml"/>
  <Override PartName="/ppt/notesSlides/notesSlide672.xml" ContentType="application/vnd.openxmlformats-officedocument.presentationml.notesSlide+xml"/>
  <Override PartName="/ppt/tags/tag746.xml" ContentType="application/vnd.openxmlformats-officedocument.presentationml.tags+xml"/>
  <Override PartName="/ppt/notesSlides/notesSlide673.xml" ContentType="application/vnd.openxmlformats-officedocument.presentationml.notesSlide+xml"/>
  <Override PartName="/ppt/tags/tag747.xml" ContentType="application/vnd.openxmlformats-officedocument.presentationml.tags+xml"/>
  <Override PartName="/ppt/notesSlides/notesSlide674.xml" ContentType="application/vnd.openxmlformats-officedocument.presentationml.notesSlide+xml"/>
  <Override PartName="/ppt/tags/tag748.xml" ContentType="application/vnd.openxmlformats-officedocument.presentationml.tags+xml"/>
  <Override PartName="/ppt/notesSlides/notesSlide675.xml" ContentType="application/vnd.openxmlformats-officedocument.presentationml.notesSlide+xml"/>
  <Override PartName="/ppt/tags/tag749.xml" ContentType="application/vnd.openxmlformats-officedocument.presentationml.tags+xml"/>
  <Override PartName="/ppt/notesSlides/notesSlide676.xml" ContentType="application/vnd.openxmlformats-officedocument.presentationml.notesSlide+xml"/>
  <Override PartName="/ppt/tags/tag750.xml" ContentType="application/vnd.openxmlformats-officedocument.presentationml.tags+xml"/>
  <Override PartName="/ppt/notesSlides/notesSlide677.xml" ContentType="application/vnd.openxmlformats-officedocument.presentationml.notesSlide+xml"/>
  <Override PartName="/ppt/tags/tag751.xml" ContentType="application/vnd.openxmlformats-officedocument.presentationml.tags+xml"/>
  <Override PartName="/ppt/notesSlides/notesSlide678.xml" ContentType="application/vnd.openxmlformats-officedocument.presentationml.notesSlide+xml"/>
  <Override PartName="/ppt/tags/tag752.xml" ContentType="application/vnd.openxmlformats-officedocument.presentationml.tags+xml"/>
  <Override PartName="/ppt/notesSlides/notesSlide679.xml" ContentType="application/vnd.openxmlformats-officedocument.presentationml.notesSlide+xml"/>
  <Override PartName="/ppt/tags/tag753.xml" ContentType="application/vnd.openxmlformats-officedocument.presentationml.tags+xml"/>
  <Override PartName="/ppt/tags/tag754.xml" ContentType="application/vnd.openxmlformats-officedocument.presentationml.tags+xml"/>
  <Override PartName="/ppt/notesSlides/notesSlide680.xml" ContentType="application/vnd.openxmlformats-officedocument.presentationml.notesSlide+xml"/>
  <Override PartName="/ppt/tags/tag755.xml" ContentType="application/vnd.openxmlformats-officedocument.presentationml.tags+xml"/>
  <Override PartName="/ppt/notesSlides/notesSlide681.xml" ContentType="application/vnd.openxmlformats-officedocument.presentationml.notesSlide+xml"/>
  <Override PartName="/ppt/tags/tag756.xml" ContentType="application/vnd.openxmlformats-officedocument.presentationml.tags+xml"/>
  <Override PartName="/ppt/notesSlides/notesSlide682.xml" ContentType="application/vnd.openxmlformats-officedocument.presentationml.notesSlide+xml"/>
  <Override PartName="/ppt/tags/tag757.xml" ContentType="application/vnd.openxmlformats-officedocument.presentationml.tags+xml"/>
  <Override PartName="/ppt/notesSlides/notesSlide683.xml" ContentType="application/vnd.openxmlformats-officedocument.presentationml.notesSlide+xml"/>
  <Override PartName="/ppt/tags/tag758.xml" ContentType="application/vnd.openxmlformats-officedocument.presentationml.tags+xml"/>
  <Override PartName="/ppt/notesSlides/notesSlide684.xml" ContentType="application/vnd.openxmlformats-officedocument.presentationml.notesSlide+xml"/>
  <Override PartName="/ppt/tags/tag759.xml" ContentType="application/vnd.openxmlformats-officedocument.presentationml.tags+xml"/>
  <Override PartName="/ppt/notesSlides/notesSlide685.xml" ContentType="application/vnd.openxmlformats-officedocument.presentationml.notesSlide+xml"/>
  <Override PartName="/ppt/tags/tag760.xml" ContentType="application/vnd.openxmlformats-officedocument.presentationml.tags+xml"/>
  <Override PartName="/ppt/notesSlides/notesSlide686.xml" ContentType="application/vnd.openxmlformats-officedocument.presentationml.notesSlide+xml"/>
  <Override PartName="/ppt/tags/tag761.xml" ContentType="application/vnd.openxmlformats-officedocument.presentationml.tags+xml"/>
  <Override PartName="/ppt/notesSlides/notesSlide687.xml" ContentType="application/vnd.openxmlformats-officedocument.presentationml.notesSlide+xml"/>
  <Override PartName="/ppt/tags/tag762.xml" ContentType="application/vnd.openxmlformats-officedocument.presentationml.tags+xml"/>
  <Override PartName="/ppt/notesSlides/notesSlide688.xml" ContentType="application/vnd.openxmlformats-officedocument.presentationml.notesSlide+xml"/>
  <Override PartName="/ppt/tags/tag763.xml" ContentType="application/vnd.openxmlformats-officedocument.presentationml.tags+xml"/>
  <Override PartName="/ppt/tags/tag764.xml" ContentType="application/vnd.openxmlformats-officedocument.presentationml.tags+xml"/>
  <Override PartName="/ppt/notesSlides/notesSlide689.xml" ContentType="application/vnd.openxmlformats-officedocument.presentationml.notesSlide+xml"/>
  <Override PartName="/ppt/tags/tag765.xml" ContentType="application/vnd.openxmlformats-officedocument.presentationml.tags+xml"/>
  <Override PartName="/ppt/notesSlides/notesSlide690.xml" ContentType="application/vnd.openxmlformats-officedocument.presentationml.notesSlide+xml"/>
  <Override PartName="/ppt/tags/tag766.xml" ContentType="application/vnd.openxmlformats-officedocument.presentationml.tags+xml"/>
  <Override PartName="/ppt/notesSlides/notesSlide691.xml" ContentType="application/vnd.openxmlformats-officedocument.presentationml.notesSlide+xml"/>
  <Override PartName="/ppt/tags/tag767.xml" ContentType="application/vnd.openxmlformats-officedocument.presentationml.tags+xml"/>
  <Override PartName="/ppt/notesSlides/notesSlide692.xml" ContentType="application/vnd.openxmlformats-officedocument.presentationml.notesSlide+xml"/>
  <Override PartName="/ppt/tags/tag768.xml" ContentType="application/vnd.openxmlformats-officedocument.presentationml.tags+xml"/>
  <Override PartName="/ppt/notesSlides/notesSlide693.xml" ContentType="application/vnd.openxmlformats-officedocument.presentationml.notesSlide+xml"/>
  <Override PartName="/ppt/tags/tag769.xml" ContentType="application/vnd.openxmlformats-officedocument.presentationml.tags+xml"/>
  <Override PartName="/ppt/notesSlides/notesSlide694.xml" ContentType="application/vnd.openxmlformats-officedocument.presentationml.notesSlide+xml"/>
  <Override PartName="/ppt/tags/tag770.xml" ContentType="application/vnd.openxmlformats-officedocument.presentationml.tags+xml"/>
  <Override PartName="/ppt/notesSlides/notesSlide695.xml" ContentType="application/vnd.openxmlformats-officedocument.presentationml.notesSlide+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notesSlides/notesSlide696.xml" ContentType="application/vnd.openxmlformats-officedocument.presentationml.notesSlide+xml"/>
  <Override PartName="/ppt/tags/tag774.xml" ContentType="application/vnd.openxmlformats-officedocument.presentationml.tags+xml"/>
  <Override PartName="/ppt/notesSlides/notesSlide697.xml" ContentType="application/vnd.openxmlformats-officedocument.presentationml.notesSlide+xml"/>
  <Override PartName="/ppt/tags/tag775.xml" ContentType="application/vnd.openxmlformats-officedocument.presentationml.tags+xml"/>
  <Override PartName="/ppt/notesSlides/notesSlide698.xml" ContentType="application/vnd.openxmlformats-officedocument.presentationml.notesSlide+xml"/>
  <Override PartName="/ppt/tags/tag776.xml" ContentType="application/vnd.openxmlformats-officedocument.presentationml.tags+xml"/>
  <Override PartName="/ppt/notesSlides/notesSlide699.xml" ContentType="application/vnd.openxmlformats-officedocument.presentationml.notesSlide+xml"/>
  <Override PartName="/ppt/tags/tag777.xml" ContentType="application/vnd.openxmlformats-officedocument.presentationml.tags+xml"/>
  <Override PartName="/ppt/notesSlides/notesSlide700.xml" ContentType="application/vnd.openxmlformats-officedocument.presentationml.notesSlide+xml"/>
  <Override PartName="/ppt/tags/tag778.xml" ContentType="application/vnd.openxmlformats-officedocument.presentationml.tags+xml"/>
  <Override PartName="/ppt/notesSlides/notesSlide701.xml" ContentType="application/vnd.openxmlformats-officedocument.presentationml.notesSlide+xml"/>
  <Override PartName="/ppt/tags/tag779.xml" ContentType="application/vnd.openxmlformats-officedocument.presentationml.tags+xml"/>
  <Override PartName="/ppt/notesSlides/notesSlide702.xml" ContentType="application/vnd.openxmlformats-officedocument.presentationml.notesSlide+xml"/>
  <Override PartName="/ppt/tags/tag780.xml" ContentType="application/vnd.openxmlformats-officedocument.presentationml.tags+xml"/>
  <Override PartName="/ppt/notesSlides/notesSlide703.xml" ContentType="application/vnd.openxmlformats-officedocument.presentationml.notesSlide+xml"/>
  <Override PartName="/ppt/tags/tag781.xml" ContentType="application/vnd.openxmlformats-officedocument.presentationml.tags+xml"/>
  <Override PartName="/ppt/notesSlides/notesSlide704.xml" ContentType="application/vnd.openxmlformats-officedocument.presentationml.notesSlide+xml"/>
  <Override PartName="/ppt/tags/tag782.xml" ContentType="application/vnd.openxmlformats-officedocument.presentationml.tags+xml"/>
  <Override PartName="/ppt/notesSlides/notesSlide705.xml" ContentType="application/vnd.openxmlformats-officedocument.presentationml.notesSlide+xml"/>
  <Override PartName="/ppt/tags/tag783.xml" ContentType="application/vnd.openxmlformats-officedocument.presentationml.tags+xml"/>
  <Override PartName="/ppt/notesSlides/notesSlide706.xml" ContentType="application/vnd.openxmlformats-officedocument.presentationml.notesSlide+xml"/>
  <Override PartName="/ppt/tags/tag784.xml" ContentType="application/vnd.openxmlformats-officedocument.presentationml.tags+xml"/>
  <Override PartName="/ppt/notesSlides/notesSlide707.xml" ContentType="application/vnd.openxmlformats-officedocument.presentationml.notesSlide+xml"/>
  <Override PartName="/ppt/tags/tag785.xml" ContentType="application/vnd.openxmlformats-officedocument.presentationml.tags+xml"/>
  <Override PartName="/ppt/notesSlides/notesSlide708.xml" ContentType="application/vnd.openxmlformats-officedocument.presentationml.notesSlide+xml"/>
  <Override PartName="/ppt/tags/tag786.xml" ContentType="application/vnd.openxmlformats-officedocument.presentationml.tags+xml"/>
  <Override PartName="/ppt/notesSlides/notesSlide709.xml" ContentType="application/vnd.openxmlformats-officedocument.presentationml.notesSlide+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notesSlides/notesSlide710.xml" ContentType="application/vnd.openxmlformats-officedocument.presentationml.notesSlide+xml"/>
  <Override PartName="/ppt/tags/tag790.xml" ContentType="application/vnd.openxmlformats-officedocument.presentationml.tags+xml"/>
  <Override PartName="/ppt/notesSlides/notesSlide711.xml" ContentType="application/vnd.openxmlformats-officedocument.presentationml.notesSlide+xml"/>
  <Override PartName="/ppt/tags/tag791.xml" ContentType="application/vnd.openxmlformats-officedocument.presentationml.tags+xml"/>
  <Override PartName="/ppt/notesSlides/notesSlide712.xml" ContentType="application/vnd.openxmlformats-officedocument.presentationml.notesSlide+xml"/>
  <Override PartName="/ppt/tags/tag792.xml" ContentType="application/vnd.openxmlformats-officedocument.presentationml.tags+xml"/>
  <Override PartName="/ppt/notesSlides/notesSlide713.xml" ContentType="application/vnd.openxmlformats-officedocument.presentationml.notesSlide+xml"/>
  <Override PartName="/ppt/tags/tag793.xml" ContentType="application/vnd.openxmlformats-officedocument.presentationml.tags+xml"/>
  <Override PartName="/ppt/notesSlides/notesSlide714.xml" ContentType="application/vnd.openxmlformats-officedocument.presentationml.notesSlide+xml"/>
  <Override PartName="/ppt/tags/tag794.xml" ContentType="application/vnd.openxmlformats-officedocument.presentationml.tags+xml"/>
  <Override PartName="/ppt/notesSlides/notesSlide715.xml" ContentType="application/vnd.openxmlformats-officedocument.presentationml.notesSlide+xml"/>
  <Override PartName="/ppt/tags/tag795.xml" ContentType="application/vnd.openxmlformats-officedocument.presentationml.tags+xml"/>
  <Override PartName="/ppt/notesSlides/notesSlide716.xml" ContentType="application/vnd.openxmlformats-officedocument.presentationml.notesSlide+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notesSlides/notesSlide717.xml" ContentType="application/vnd.openxmlformats-officedocument.presentationml.notesSlide+xml"/>
  <Override PartName="/ppt/tags/tag799.xml" ContentType="application/vnd.openxmlformats-officedocument.presentationml.tags+xml"/>
  <Override PartName="/ppt/notesSlides/notesSlide718.xml" ContentType="application/vnd.openxmlformats-officedocument.presentationml.notesSlide+xml"/>
  <Override PartName="/ppt/tags/tag800.xml" ContentType="application/vnd.openxmlformats-officedocument.presentationml.tags+xml"/>
  <Override PartName="/ppt/notesSlides/notesSlide719.xml" ContentType="application/vnd.openxmlformats-officedocument.presentationml.notesSlide+xml"/>
  <Override PartName="/ppt/tags/tag801.xml" ContentType="application/vnd.openxmlformats-officedocument.presentationml.tags+xml"/>
  <Override PartName="/ppt/notesSlides/notesSlide720.xml" ContentType="application/vnd.openxmlformats-officedocument.presentationml.notesSlide+xml"/>
  <Override PartName="/ppt/tags/tag802.xml" ContentType="application/vnd.openxmlformats-officedocument.presentationml.tags+xml"/>
  <Override PartName="/ppt/notesSlides/notesSlide721.xml" ContentType="application/vnd.openxmlformats-officedocument.presentationml.notesSlide+xml"/>
  <Override PartName="/ppt/tags/tag803.xml" ContentType="application/vnd.openxmlformats-officedocument.presentationml.tags+xml"/>
  <Override PartName="/ppt/notesSlides/notesSlide722.xml" ContentType="application/vnd.openxmlformats-officedocument.presentationml.notesSlide+xml"/>
  <Override PartName="/ppt/tags/tag804.xml" ContentType="application/vnd.openxmlformats-officedocument.presentationml.tags+xml"/>
  <Override PartName="/ppt/tags/tag805.xml" ContentType="application/vnd.openxmlformats-officedocument.presentationml.tags+xml"/>
  <Override PartName="/ppt/notesSlides/notesSlide723.xml" ContentType="application/vnd.openxmlformats-officedocument.presentationml.notesSlide+xml"/>
  <Override PartName="/ppt/tags/tag806.xml" ContentType="application/vnd.openxmlformats-officedocument.presentationml.tags+xml"/>
  <Override PartName="/ppt/notesSlides/notesSlide724.xml" ContentType="application/vnd.openxmlformats-officedocument.presentationml.notesSlide+xml"/>
  <Override PartName="/ppt/tags/tag807.xml" ContentType="application/vnd.openxmlformats-officedocument.presentationml.tags+xml"/>
  <Override PartName="/ppt/notesSlides/notesSlide725.xml" ContentType="application/vnd.openxmlformats-officedocument.presentationml.notesSlide+xml"/>
  <Override PartName="/ppt/tags/tag808.xml" ContentType="application/vnd.openxmlformats-officedocument.presentationml.tags+xml"/>
  <Override PartName="/ppt/notesSlides/notesSlide726.xml" ContentType="application/vnd.openxmlformats-officedocument.presentationml.notesSlide+xml"/>
  <Override PartName="/ppt/tags/tag809.xml" ContentType="application/vnd.openxmlformats-officedocument.presentationml.tags+xml"/>
  <Override PartName="/ppt/notesSlides/notesSlide727.xml" ContentType="application/vnd.openxmlformats-officedocument.presentationml.notesSlide+xml"/>
  <Override PartName="/ppt/tags/tag810.xml" ContentType="application/vnd.openxmlformats-officedocument.presentationml.tags+xml"/>
  <Override PartName="/ppt/tags/tag811.xml" ContentType="application/vnd.openxmlformats-officedocument.presentationml.tags+xml"/>
  <Override PartName="/ppt/notesSlides/notesSlide728.xml" ContentType="application/vnd.openxmlformats-officedocument.presentationml.notesSlide+xml"/>
  <Override PartName="/ppt/tags/tag812.xml" ContentType="application/vnd.openxmlformats-officedocument.presentationml.tags+xml"/>
  <Override PartName="/ppt/notesSlides/notesSlide729.xml" ContentType="application/vnd.openxmlformats-officedocument.presentationml.notesSlide+xml"/>
  <Override PartName="/ppt/tags/tag813.xml" ContentType="application/vnd.openxmlformats-officedocument.presentationml.tags+xml"/>
  <Override PartName="/ppt/notesSlides/notesSlide730.xml" ContentType="application/vnd.openxmlformats-officedocument.presentationml.notesSlide+xml"/>
  <Override PartName="/ppt/tags/tag814.xml" ContentType="application/vnd.openxmlformats-officedocument.presentationml.tags+xml"/>
  <Override PartName="/ppt/notesSlides/notesSlide731.xml" ContentType="application/vnd.openxmlformats-officedocument.presentationml.notesSlide+xml"/>
  <Override PartName="/ppt/tags/tag815.xml" ContentType="application/vnd.openxmlformats-officedocument.presentationml.tags+xml"/>
  <Override PartName="/ppt/notesSlides/notesSlide732.xml" ContentType="application/vnd.openxmlformats-officedocument.presentationml.notesSlide+xml"/>
  <Override PartName="/ppt/tags/tag816.xml" ContentType="application/vnd.openxmlformats-officedocument.presentationml.tags+xml"/>
  <Override PartName="/ppt/notesSlides/notesSlide733.xml" ContentType="application/vnd.openxmlformats-officedocument.presentationml.notesSlide+xml"/>
  <Override PartName="/ppt/tags/tag817.xml" ContentType="application/vnd.openxmlformats-officedocument.presentationml.tags+xml"/>
  <Override PartName="/ppt/notesSlides/notesSlide734.xml" ContentType="application/vnd.openxmlformats-officedocument.presentationml.notesSlide+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notesSlides/notesSlide735.xml" ContentType="application/vnd.openxmlformats-officedocument.presentationml.notesSlide+xml"/>
  <Override PartName="/ppt/tags/tag821.xml" ContentType="application/vnd.openxmlformats-officedocument.presentationml.tags+xml"/>
  <Override PartName="/ppt/notesSlides/notesSlide736.xml" ContentType="application/vnd.openxmlformats-officedocument.presentationml.notesSlide+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notesSlides/notesSlide737.xml" ContentType="application/vnd.openxmlformats-officedocument.presentationml.notesSlide+xml"/>
  <Override PartName="/ppt/tags/tag825.xml" ContentType="application/vnd.openxmlformats-officedocument.presentationml.tags+xml"/>
  <Override PartName="/ppt/notesSlides/notesSlide738.xml" ContentType="application/vnd.openxmlformats-officedocument.presentationml.notesSlide+xml"/>
  <Override PartName="/ppt/tags/tag826.xml" ContentType="application/vnd.openxmlformats-officedocument.presentationml.tags+xml"/>
  <Override PartName="/ppt/notesSlides/notesSlide739.xml" ContentType="application/vnd.openxmlformats-officedocument.presentationml.notesSlide+xml"/>
  <Override PartName="/ppt/tags/tag827.xml" ContentType="application/vnd.openxmlformats-officedocument.presentationml.tags+xml"/>
  <Override PartName="/ppt/notesSlides/notesSlide740.xml" ContentType="application/vnd.openxmlformats-officedocument.presentationml.notesSlide+xml"/>
  <Override PartName="/ppt/tags/tag828.xml" ContentType="application/vnd.openxmlformats-officedocument.presentationml.tags+xml"/>
  <Override PartName="/ppt/notesSlides/notesSlide741.xml" ContentType="application/vnd.openxmlformats-officedocument.presentationml.notesSlide+xml"/>
  <Override PartName="/ppt/tags/tag829.xml" ContentType="application/vnd.openxmlformats-officedocument.presentationml.tags+xml"/>
  <Override PartName="/ppt/notesSlides/notesSlide742.xml" ContentType="application/vnd.openxmlformats-officedocument.presentationml.notesSlide+xml"/>
  <Override PartName="/ppt/tags/tag830.xml" ContentType="application/vnd.openxmlformats-officedocument.presentationml.tags+xml"/>
  <Override PartName="/ppt/notesSlides/notesSlide743.xml" ContentType="application/vnd.openxmlformats-officedocument.presentationml.notesSlide+xml"/>
  <Override PartName="/ppt/tags/tag831.xml" ContentType="application/vnd.openxmlformats-officedocument.presentationml.tags+xml"/>
  <Override PartName="/ppt/notesSlides/notesSlide744.xml" ContentType="application/vnd.openxmlformats-officedocument.presentationml.notesSlide+xml"/>
  <Override PartName="/ppt/tags/tag832.xml" ContentType="application/vnd.openxmlformats-officedocument.presentationml.tags+xml"/>
  <Override PartName="/ppt/notesSlides/notesSlide745.xml" ContentType="application/vnd.openxmlformats-officedocument.presentationml.notesSlide+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notesSlides/notesSlide746.xml" ContentType="application/vnd.openxmlformats-officedocument.presentationml.notesSlide+xml"/>
  <Override PartName="/ppt/tags/tag836.xml" ContentType="application/vnd.openxmlformats-officedocument.presentationml.tags+xml"/>
  <Override PartName="/ppt/notesSlides/notesSlide747.xml" ContentType="application/vnd.openxmlformats-officedocument.presentationml.notesSlide+xml"/>
  <Override PartName="/ppt/tags/tag837.xml" ContentType="application/vnd.openxmlformats-officedocument.presentationml.tags+xml"/>
  <Override PartName="/ppt/tags/tag838.xml" ContentType="application/vnd.openxmlformats-officedocument.presentationml.tags+xml"/>
  <Override PartName="/ppt/notesSlides/notesSlide748.xml" ContentType="application/vnd.openxmlformats-officedocument.presentationml.notesSlide+xml"/>
  <Override PartName="/ppt/tags/tag839.xml" ContentType="application/vnd.openxmlformats-officedocument.presentationml.tags+xml"/>
  <Override PartName="/ppt/notesSlides/notesSlide749.xml" ContentType="application/vnd.openxmlformats-officedocument.presentationml.notesSlide+xml"/>
  <Override PartName="/ppt/tags/tag840.xml" ContentType="application/vnd.openxmlformats-officedocument.presentationml.tags+xml"/>
  <Override PartName="/ppt/tags/tag841.xml" ContentType="application/vnd.openxmlformats-officedocument.presentationml.tags+xml"/>
  <Override PartName="/ppt/notesSlides/notesSlide750.xml" ContentType="application/vnd.openxmlformats-officedocument.presentationml.notesSlide+xml"/>
  <Override PartName="/ppt/tags/tag842.xml" ContentType="application/vnd.openxmlformats-officedocument.presentationml.tags+xml"/>
  <Override PartName="/ppt/notesSlides/notesSlide751.xml" ContentType="application/vnd.openxmlformats-officedocument.presentationml.notesSlide+xml"/>
  <Override PartName="/ppt/tags/tag843.xml" ContentType="application/vnd.openxmlformats-officedocument.presentationml.tags+xml"/>
  <Override PartName="/ppt/notesSlides/notesSlide752.xml" ContentType="application/vnd.openxmlformats-officedocument.presentationml.notesSlide+xml"/>
  <Override PartName="/ppt/tags/tag844.xml" ContentType="application/vnd.openxmlformats-officedocument.presentationml.tags+xml"/>
  <Override PartName="/ppt/notesSlides/notesSlide753.xml" ContentType="application/vnd.openxmlformats-officedocument.presentationml.notesSlide+xml"/>
  <Override PartName="/ppt/tags/tag845.xml" ContentType="application/vnd.openxmlformats-officedocument.presentationml.tags+xml"/>
  <Override PartName="/ppt/notesSlides/notesSlide754.xml" ContentType="application/vnd.openxmlformats-officedocument.presentationml.notesSlide+xml"/>
  <Override PartName="/ppt/tags/tag846.xml" ContentType="application/vnd.openxmlformats-officedocument.presentationml.tags+xml"/>
  <Override PartName="/ppt/notesSlides/notesSlide755.xml" ContentType="application/vnd.openxmlformats-officedocument.presentationml.notesSlide+xml"/>
  <Override PartName="/ppt/tags/tag847.xml" ContentType="application/vnd.openxmlformats-officedocument.presentationml.tags+xml"/>
  <Override PartName="/ppt/notesSlides/notesSlide756.xml" ContentType="application/vnd.openxmlformats-officedocument.presentationml.notesSlide+xml"/>
  <Override PartName="/ppt/tags/tag848.xml" ContentType="application/vnd.openxmlformats-officedocument.presentationml.tags+xml"/>
  <Override PartName="/ppt/notesSlides/notesSlide757.xml" ContentType="application/vnd.openxmlformats-officedocument.presentationml.notesSlide+xml"/>
  <Override PartName="/ppt/tags/tag849.xml" ContentType="application/vnd.openxmlformats-officedocument.presentationml.tags+xml"/>
  <Override PartName="/ppt/notesSlides/notesSlide758.xml" ContentType="application/vnd.openxmlformats-officedocument.presentationml.notesSlide+xml"/>
  <Override PartName="/ppt/tags/tag850.xml" ContentType="application/vnd.openxmlformats-officedocument.presentationml.tags+xml"/>
  <Override PartName="/ppt/notesSlides/notesSlide759.xml" ContentType="application/vnd.openxmlformats-officedocument.presentationml.notesSlide+xml"/>
  <Override PartName="/ppt/tags/tag851.xml" ContentType="application/vnd.openxmlformats-officedocument.presentationml.tags+xml"/>
  <Override PartName="/ppt/notesSlides/notesSlide760.xml" ContentType="application/vnd.openxmlformats-officedocument.presentationml.notesSlide+xml"/>
  <Override PartName="/ppt/tags/tag852.xml" ContentType="application/vnd.openxmlformats-officedocument.presentationml.tags+xml"/>
  <Override PartName="/ppt/notesSlides/notesSlide761.xml" ContentType="application/vnd.openxmlformats-officedocument.presentationml.notesSlide+xml"/>
  <Override PartName="/ppt/tags/tag853.xml" ContentType="application/vnd.openxmlformats-officedocument.presentationml.tags+xml"/>
  <Override PartName="/ppt/notesSlides/notesSlide762.xml" ContentType="application/vnd.openxmlformats-officedocument.presentationml.notesSlide+xml"/>
  <Override PartName="/ppt/tags/tag854.xml" ContentType="application/vnd.openxmlformats-officedocument.presentationml.tags+xml"/>
  <Override PartName="/ppt/notesSlides/notesSlide763.xml" ContentType="application/vnd.openxmlformats-officedocument.presentationml.notesSlide+xml"/>
  <Override PartName="/ppt/tags/tag855.xml" ContentType="application/vnd.openxmlformats-officedocument.presentationml.tags+xml"/>
  <Override PartName="/ppt/notesSlides/notesSlide764.xml" ContentType="application/vnd.openxmlformats-officedocument.presentationml.notesSlide+xml"/>
  <Override PartName="/ppt/tags/tag856.xml" ContentType="application/vnd.openxmlformats-officedocument.presentationml.tags+xml"/>
  <Override PartName="/ppt/notesSlides/notesSlide765.xml" ContentType="application/vnd.openxmlformats-officedocument.presentationml.notesSlide+xml"/>
  <Override PartName="/ppt/tags/tag857.xml" ContentType="application/vnd.openxmlformats-officedocument.presentationml.tags+xml"/>
  <Override PartName="/ppt/notesSlides/notesSlide766.xml" ContentType="application/vnd.openxmlformats-officedocument.presentationml.notesSlide+xml"/>
  <Override PartName="/ppt/tags/tag858.xml" ContentType="application/vnd.openxmlformats-officedocument.presentationml.tags+xml"/>
  <Override PartName="/ppt/notesSlides/notesSlide767.xml" ContentType="application/vnd.openxmlformats-officedocument.presentationml.notesSlide+xml"/>
  <Override PartName="/ppt/tags/tag859.xml" ContentType="application/vnd.openxmlformats-officedocument.presentationml.tags+xml"/>
  <Override PartName="/ppt/notesSlides/notesSlide768.xml" ContentType="application/vnd.openxmlformats-officedocument.presentationml.notesSlide+xml"/>
  <Override PartName="/ppt/tags/tag860.xml" ContentType="application/vnd.openxmlformats-officedocument.presentationml.tags+xml"/>
  <Override PartName="/ppt/notesSlides/notesSlide769.xml" ContentType="application/vnd.openxmlformats-officedocument.presentationml.notesSlide+xml"/>
  <Override PartName="/ppt/tags/tag861.xml" ContentType="application/vnd.openxmlformats-officedocument.presentationml.tags+xml"/>
  <Override PartName="/ppt/notesSlides/notesSlide770.xml" ContentType="application/vnd.openxmlformats-officedocument.presentationml.notesSlide+xml"/>
  <Override PartName="/ppt/tags/tag862.xml" ContentType="application/vnd.openxmlformats-officedocument.presentationml.tags+xml"/>
  <Override PartName="/ppt/notesSlides/notesSlide771.xml" ContentType="application/vnd.openxmlformats-officedocument.presentationml.notesSlide+xml"/>
  <Override PartName="/ppt/tags/tag863.xml" ContentType="application/vnd.openxmlformats-officedocument.presentationml.tags+xml"/>
  <Override PartName="/ppt/notesSlides/notesSlide772.xml" ContentType="application/vnd.openxmlformats-officedocument.presentationml.notesSlide+xml"/>
  <Override PartName="/ppt/tags/tag864.xml" ContentType="application/vnd.openxmlformats-officedocument.presentationml.tags+xml"/>
  <Override PartName="/ppt/notesSlides/notesSlide773.xml" ContentType="application/vnd.openxmlformats-officedocument.presentationml.notesSlide+xml"/>
  <Override PartName="/ppt/tags/tag865.xml" ContentType="application/vnd.openxmlformats-officedocument.presentationml.tags+xml"/>
  <Override PartName="/ppt/notesSlides/notesSlide774.xml" ContentType="application/vnd.openxmlformats-officedocument.presentationml.notesSlide+xml"/>
  <Override PartName="/ppt/tags/tag866.xml" ContentType="application/vnd.openxmlformats-officedocument.presentationml.tags+xml"/>
  <Override PartName="/ppt/notesSlides/notesSlide775.xml" ContentType="application/vnd.openxmlformats-officedocument.presentationml.notesSlide+xml"/>
  <Override PartName="/ppt/tags/tag867.xml" ContentType="application/vnd.openxmlformats-officedocument.presentationml.tags+xml"/>
  <Override PartName="/ppt/notesSlides/notesSlide776.xml" ContentType="application/vnd.openxmlformats-officedocument.presentationml.notesSlide+xml"/>
  <Override PartName="/ppt/tags/tag868.xml" ContentType="application/vnd.openxmlformats-officedocument.presentationml.tags+xml"/>
  <Override PartName="/ppt/notesSlides/notesSlide777.xml" ContentType="application/vnd.openxmlformats-officedocument.presentationml.notesSlide+xml"/>
  <Override PartName="/ppt/tags/tag869.xml" ContentType="application/vnd.openxmlformats-officedocument.presentationml.tags+xml"/>
  <Override PartName="/ppt/notesSlides/notesSlide778.xml" ContentType="application/vnd.openxmlformats-officedocument.presentationml.notesSlide+xml"/>
  <Override PartName="/ppt/tags/tag870.xml" ContentType="application/vnd.openxmlformats-officedocument.presentationml.tags+xml"/>
  <Override PartName="/ppt/notesSlides/notesSlide779.xml" ContentType="application/vnd.openxmlformats-officedocument.presentationml.notesSlide+xml"/>
  <Override PartName="/ppt/tags/tag871.xml" ContentType="application/vnd.openxmlformats-officedocument.presentationml.tags+xml"/>
  <Override PartName="/ppt/notesSlides/notesSlide780.xml" ContentType="application/vnd.openxmlformats-officedocument.presentationml.notesSlide+xml"/>
  <Override PartName="/ppt/tags/tag872.xml" ContentType="application/vnd.openxmlformats-officedocument.presentationml.tags+xml"/>
  <Override PartName="/ppt/notesSlides/notesSlide781.xml" ContentType="application/vnd.openxmlformats-officedocument.presentationml.notesSlide+xml"/>
  <Override PartName="/ppt/tags/tag873.xml" ContentType="application/vnd.openxmlformats-officedocument.presentationml.tags+xml"/>
  <Override PartName="/ppt/notesSlides/notesSlide782.xml" ContentType="application/vnd.openxmlformats-officedocument.presentationml.notesSlide+xml"/>
  <Override PartName="/ppt/tags/tag874.xml" ContentType="application/vnd.openxmlformats-officedocument.presentationml.tags+xml"/>
  <Override PartName="/ppt/notesSlides/notesSlide783.xml" ContentType="application/vnd.openxmlformats-officedocument.presentationml.notesSlide+xml"/>
  <Override PartName="/ppt/tags/tag875.xml" ContentType="application/vnd.openxmlformats-officedocument.presentationml.tags+xml"/>
  <Override PartName="/ppt/notesSlides/notesSlide784.xml" ContentType="application/vnd.openxmlformats-officedocument.presentationml.notesSlide+xml"/>
  <Override PartName="/ppt/tags/tag876.xml" ContentType="application/vnd.openxmlformats-officedocument.presentationml.tags+xml"/>
  <Override PartName="/ppt/notesSlides/notesSlide785.xml" ContentType="application/vnd.openxmlformats-officedocument.presentationml.notesSlide+xml"/>
  <Override PartName="/ppt/tags/tag877.xml" ContentType="application/vnd.openxmlformats-officedocument.presentationml.tags+xml"/>
  <Override PartName="/ppt/notesSlides/notesSlide786.xml" ContentType="application/vnd.openxmlformats-officedocument.presentationml.notesSlide+xml"/>
  <Override PartName="/ppt/tags/tag878.xml" ContentType="application/vnd.openxmlformats-officedocument.presentationml.tags+xml"/>
  <Override PartName="/ppt/notesSlides/notesSlide787.xml" ContentType="application/vnd.openxmlformats-officedocument.presentationml.notesSlide+xml"/>
  <Override PartName="/ppt/tags/tag879.xml" ContentType="application/vnd.openxmlformats-officedocument.presentationml.tags+xml"/>
  <Override PartName="/ppt/notesSlides/notesSlide788.xml" ContentType="application/vnd.openxmlformats-officedocument.presentationml.notesSlide+xml"/>
  <Override PartName="/ppt/tags/tag880.xml" ContentType="application/vnd.openxmlformats-officedocument.presentationml.tags+xml"/>
  <Override PartName="/ppt/notesSlides/notesSlide789.xml" ContentType="application/vnd.openxmlformats-officedocument.presentationml.notesSlide+xml"/>
  <Override PartName="/ppt/tags/tag881.xml" ContentType="application/vnd.openxmlformats-officedocument.presentationml.tags+xml"/>
  <Override PartName="/ppt/notesSlides/notesSlide790.xml" ContentType="application/vnd.openxmlformats-officedocument.presentationml.notesSlide+xml"/>
  <Override PartName="/ppt/tags/tag882.xml" ContentType="application/vnd.openxmlformats-officedocument.presentationml.tags+xml"/>
  <Override PartName="/ppt/notesSlides/notesSlide791.xml" ContentType="application/vnd.openxmlformats-officedocument.presentationml.notesSlide+xml"/>
  <Override PartName="/ppt/tags/tag883.xml" ContentType="application/vnd.openxmlformats-officedocument.presentationml.tags+xml"/>
  <Override PartName="/ppt/notesSlides/notesSlide792.xml" ContentType="application/vnd.openxmlformats-officedocument.presentationml.notesSlide+xml"/>
  <Override PartName="/ppt/tags/tag884.xml" ContentType="application/vnd.openxmlformats-officedocument.presentationml.tags+xml"/>
  <Override PartName="/ppt/tags/tag885.xml" ContentType="application/vnd.openxmlformats-officedocument.presentationml.tags+xml"/>
  <Override PartName="/ppt/notesSlides/notesSlide793.xml" ContentType="application/vnd.openxmlformats-officedocument.presentationml.notesSlide+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notesSlides/notesSlide794.xml" ContentType="application/vnd.openxmlformats-officedocument.presentationml.notesSlide+xml"/>
  <Override PartName="/ppt/tags/tag889.xml" ContentType="application/vnd.openxmlformats-officedocument.presentationml.tags+xml"/>
  <Override PartName="/ppt/notesSlides/notesSlide795.xml" ContentType="application/vnd.openxmlformats-officedocument.presentationml.notesSlide+xml"/>
  <Override PartName="/ppt/tags/tag890.xml" ContentType="application/vnd.openxmlformats-officedocument.presentationml.tags+xml"/>
  <Override PartName="/ppt/notesSlides/notesSlide796.xml" ContentType="application/vnd.openxmlformats-officedocument.presentationml.notesSlide+xml"/>
  <Override PartName="/ppt/tags/tag891.xml" ContentType="application/vnd.openxmlformats-officedocument.presentationml.tags+xml"/>
  <Override PartName="/ppt/notesSlides/notesSlide797.xml" ContentType="application/vnd.openxmlformats-officedocument.presentationml.notesSlide+xml"/>
  <Override PartName="/ppt/tags/tag892.xml" ContentType="application/vnd.openxmlformats-officedocument.presentationml.tags+xml"/>
  <Override PartName="/ppt/notesSlides/notesSlide798.xml" ContentType="application/vnd.openxmlformats-officedocument.presentationml.notesSlide+xml"/>
  <Override PartName="/ppt/tags/tag893.xml" ContentType="application/vnd.openxmlformats-officedocument.presentationml.tags+xml"/>
  <Override PartName="/ppt/notesSlides/notesSlide799.xml" ContentType="application/vnd.openxmlformats-officedocument.presentationml.notesSlide+xml"/>
  <Override PartName="/ppt/tags/tag894.xml" ContentType="application/vnd.openxmlformats-officedocument.presentationml.tags+xml"/>
  <Override PartName="/ppt/notesSlides/notesSlide800.xml" ContentType="application/vnd.openxmlformats-officedocument.presentationml.notesSlide+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notesSlides/notesSlide801.xml" ContentType="application/vnd.openxmlformats-officedocument.presentationml.notesSlide+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notesSlides/notesSlide802.xml" ContentType="application/vnd.openxmlformats-officedocument.presentationml.notesSlide+xml"/>
  <Override PartName="/ppt/tags/tag902.xml" ContentType="application/vnd.openxmlformats-officedocument.presentationml.tags+xml"/>
  <Override PartName="/ppt/notesSlides/notesSlide803.xml" ContentType="application/vnd.openxmlformats-officedocument.presentationml.notesSlide+xml"/>
  <Override PartName="/ppt/tags/tag903.xml" ContentType="application/vnd.openxmlformats-officedocument.presentationml.tags+xml"/>
  <Override PartName="/ppt/notesSlides/notesSlide804.xml" ContentType="application/vnd.openxmlformats-officedocument.presentationml.notesSlide+xml"/>
  <Override PartName="/ppt/tags/tag904.xml" ContentType="application/vnd.openxmlformats-officedocument.presentationml.tags+xml"/>
  <Override PartName="/ppt/notesSlides/notesSlide805.xml" ContentType="application/vnd.openxmlformats-officedocument.presentationml.notesSlide+xml"/>
  <Override PartName="/ppt/tags/tag905.xml" ContentType="application/vnd.openxmlformats-officedocument.presentationml.tags+xml"/>
  <Override PartName="/ppt/notesSlides/notesSlide806.xml" ContentType="application/vnd.openxmlformats-officedocument.presentationml.notesSlide+xml"/>
  <Override PartName="/ppt/tags/tag906.xml" ContentType="application/vnd.openxmlformats-officedocument.presentationml.tags+xml"/>
  <Override PartName="/ppt/notesSlides/notesSlide807.xml" ContentType="application/vnd.openxmlformats-officedocument.presentationml.notesSlide+xml"/>
  <Override PartName="/ppt/tags/tag907.xml" ContentType="application/vnd.openxmlformats-officedocument.presentationml.tags+xml"/>
  <Override PartName="/ppt/notesSlides/notesSlide808.xml" ContentType="application/vnd.openxmlformats-officedocument.presentationml.notesSlide+xml"/>
  <Override PartName="/ppt/tags/tag908.xml" ContentType="application/vnd.openxmlformats-officedocument.presentationml.tags+xml"/>
  <Override PartName="/ppt/notesSlides/notesSlide809.xml" ContentType="application/vnd.openxmlformats-officedocument.presentationml.notesSlide+xml"/>
  <Override PartName="/ppt/tags/tag909.xml" ContentType="application/vnd.openxmlformats-officedocument.presentationml.tags+xml"/>
  <Override PartName="/ppt/notesSlides/notesSlide810.xml" ContentType="application/vnd.openxmlformats-officedocument.presentationml.notesSlide+xml"/>
  <Override PartName="/ppt/tags/tag910.xml" ContentType="application/vnd.openxmlformats-officedocument.presentationml.tags+xml"/>
  <Override PartName="/ppt/notesSlides/notesSlide811.xml" ContentType="application/vnd.openxmlformats-officedocument.presentationml.notesSlide+xml"/>
  <Override PartName="/ppt/tags/tag911.xml" ContentType="application/vnd.openxmlformats-officedocument.presentationml.tags+xml"/>
  <Override PartName="/ppt/notesSlides/notesSlide812.xml" ContentType="application/vnd.openxmlformats-officedocument.presentationml.notesSlide+xml"/>
  <Override PartName="/ppt/tags/tag912.xml" ContentType="application/vnd.openxmlformats-officedocument.presentationml.tags+xml"/>
  <Override PartName="/ppt/notesSlides/notesSlide813.xml" ContentType="application/vnd.openxmlformats-officedocument.presentationml.notesSlide+xml"/>
  <Override PartName="/ppt/tags/tag913.xml" ContentType="application/vnd.openxmlformats-officedocument.presentationml.tags+xml"/>
  <Override PartName="/ppt/notesSlides/notesSlide814.xml" ContentType="application/vnd.openxmlformats-officedocument.presentationml.notesSlide+xml"/>
  <Override PartName="/ppt/tags/tag914.xml" ContentType="application/vnd.openxmlformats-officedocument.presentationml.tags+xml"/>
  <Override PartName="/ppt/notesSlides/notesSlide815.xml" ContentType="application/vnd.openxmlformats-officedocument.presentationml.notesSlide+xml"/>
  <Override PartName="/ppt/tags/tag915.xml" ContentType="application/vnd.openxmlformats-officedocument.presentationml.tags+xml"/>
  <Override PartName="/ppt/notesSlides/notesSlide816.xml" ContentType="application/vnd.openxmlformats-officedocument.presentationml.notesSlide+xml"/>
  <Override PartName="/ppt/tags/tag916.xml" ContentType="application/vnd.openxmlformats-officedocument.presentationml.tags+xml"/>
  <Override PartName="/ppt/notesSlides/notesSlide817.xml" ContentType="application/vnd.openxmlformats-officedocument.presentationml.notesSlide+xml"/>
  <Override PartName="/ppt/tags/tag917.xml" ContentType="application/vnd.openxmlformats-officedocument.presentationml.tags+xml"/>
  <Override PartName="/ppt/notesSlides/notesSlide818.xml" ContentType="application/vnd.openxmlformats-officedocument.presentationml.notesSlide+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notesSlides/notesSlide819.xml" ContentType="application/vnd.openxmlformats-officedocument.presentationml.notesSlide+xml"/>
  <Override PartName="/ppt/tags/tag921.xml" ContentType="application/vnd.openxmlformats-officedocument.presentationml.tags+xml"/>
  <Override PartName="/ppt/notesSlides/notesSlide820.xml" ContentType="application/vnd.openxmlformats-officedocument.presentationml.notesSlide+xml"/>
  <Override PartName="/ppt/tags/tag922.xml" ContentType="application/vnd.openxmlformats-officedocument.presentationml.tags+xml"/>
  <Override PartName="/ppt/notesSlides/notesSlide821.xml" ContentType="application/vnd.openxmlformats-officedocument.presentationml.notesSlide+xml"/>
  <Override PartName="/ppt/tags/tag923.xml" ContentType="application/vnd.openxmlformats-officedocument.presentationml.tags+xml"/>
  <Override PartName="/ppt/notesSlides/notesSlide822.xml" ContentType="application/vnd.openxmlformats-officedocument.presentationml.notesSlide+xml"/>
  <Override PartName="/ppt/tags/tag924.xml" ContentType="application/vnd.openxmlformats-officedocument.presentationml.tags+xml"/>
  <Override PartName="/ppt/notesSlides/notesSlide823.xml" ContentType="application/vnd.openxmlformats-officedocument.presentationml.notesSlide+xml"/>
  <Override PartName="/ppt/tags/tag925.xml" ContentType="application/vnd.openxmlformats-officedocument.presentationml.tags+xml"/>
  <Override PartName="/ppt/notesSlides/notesSlide824.xml" ContentType="application/vnd.openxmlformats-officedocument.presentationml.notesSlide+xml"/>
  <Override PartName="/ppt/tags/tag926.xml" ContentType="application/vnd.openxmlformats-officedocument.presentationml.tags+xml"/>
  <Override PartName="/ppt/notesSlides/notesSlide825.xml" ContentType="application/vnd.openxmlformats-officedocument.presentationml.notesSlide+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notesSlides/notesSlide826.xml" ContentType="application/vnd.openxmlformats-officedocument.presentationml.notesSlide+xml"/>
  <Override PartName="/ppt/tags/tag930.xml" ContentType="application/vnd.openxmlformats-officedocument.presentationml.tags+xml"/>
  <Override PartName="/ppt/tags/tag931.xml" ContentType="application/vnd.openxmlformats-officedocument.presentationml.tags+xml"/>
  <Override PartName="/ppt/notesSlides/notesSlide827.xml" ContentType="application/vnd.openxmlformats-officedocument.presentationml.notesSlide+xml"/>
  <Override PartName="/ppt/tags/tag932.xml" ContentType="application/vnd.openxmlformats-officedocument.presentationml.tags+xml"/>
  <Override PartName="/ppt/notesSlides/notesSlide828.xml" ContentType="application/vnd.openxmlformats-officedocument.presentationml.notesSlide+xml"/>
  <Override PartName="/ppt/tags/tag933.xml" ContentType="application/vnd.openxmlformats-officedocument.presentationml.tags+xml"/>
  <Override PartName="/ppt/notesSlides/notesSlide829.xml" ContentType="application/vnd.openxmlformats-officedocument.presentationml.notesSlide+xml"/>
  <Override PartName="/ppt/tags/tag934.xml" ContentType="application/vnd.openxmlformats-officedocument.presentationml.tags+xml"/>
  <Override PartName="/ppt/notesSlides/notesSlide830.xml" ContentType="application/vnd.openxmlformats-officedocument.presentationml.notesSlide+xml"/>
  <Override PartName="/ppt/tags/tag935.xml" ContentType="application/vnd.openxmlformats-officedocument.presentationml.tags+xml"/>
  <Override PartName="/ppt/notesSlides/notesSlide831.xml" ContentType="application/vnd.openxmlformats-officedocument.presentationml.notesSlide+xml"/>
  <Override PartName="/ppt/tags/tag936.xml" ContentType="application/vnd.openxmlformats-officedocument.presentationml.tags+xml"/>
  <Override PartName="/ppt/notesSlides/notesSlide832.xml" ContentType="application/vnd.openxmlformats-officedocument.presentationml.notesSlide+xml"/>
  <Override PartName="/ppt/tags/tag937.xml" ContentType="application/vnd.openxmlformats-officedocument.presentationml.tags+xml"/>
  <Override PartName="/ppt/notesSlides/notesSlide833.xml" ContentType="application/vnd.openxmlformats-officedocument.presentationml.notesSlide+xml"/>
  <Override PartName="/ppt/tags/tag938.xml" ContentType="application/vnd.openxmlformats-officedocument.presentationml.tags+xml"/>
  <Override PartName="/ppt/notesSlides/notesSlide834.xml" ContentType="application/vnd.openxmlformats-officedocument.presentationml.notesSlide+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notesSlides/notesSlide835.xml" ContentType="application/vnd.openxmlformats-officedocument.presentationml.notesSlide+xml"/>
  <Override PartName="/ppt/tags/tag943.xml" ContentType="application/vnd.openxmlformats-officedocument.presentationml.tags+xml"/>
  <Override PartName="/ppt/notesSlides/notesSlide836.xml" ContentType="application/vnd.openxmlformats-officedocument.presentationml.notesSlide+xml"/>
  <Override PartName="/ppt/tags/tag944.xml" ContentType="application/vnd.openxmlformats-officedocument.presentationml.tags+xml"/>
  <Override PartName="/ppt/notesSlides/notesSlide837.xml" ContentType="application/vnd.openxmlformats-officedocument.presentationml.notesSlide+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notesSlides/notesSlide838.xml" ContentType="application/vnd.openxmlformats-officedocument.presentationml.notesSlide+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notesSlides/notesSlide839.xml" ContentType="application/vnd.openxmlformats-officedocument.presentationml.notesSlide+xml"/>
  <Override PartName="/ppt/tags/tag952.xml" ContentType="application/vnd.openxmlformats-officedocument.presentationml.tags+xml"/>
  <Override PartName="/ppt/notesSlides/notesSlide840.xml" ContentType="application/vnd.openxmlformats-officedocument.presentationml.notesSlide+xml"/>
  <Override PartName="/ppt/tags/tag953.xml" ContentType="application/vnd.openxmlformats-officedocument.presentationml.tags+xml"/>
  <Override PartName="/ppt/notesSlides/notesSlide841.xml" ContentType="application/vnd.openxmlformats-officedocument.presentationml.notesSlide+xml"/>
  <Override PartName="/ppt/tags/tag954.xml" ContentType="application/vnd.openxmlformats-officedocument.presentationml.tags+xml"/>
  <Override PartName="/ppt/notesSlides/notesSlide842.xml" ContentType="application/vnd.openxmlformats-officedocument.presentationml.notesSlide+xml"/>
  <Override PartName="/ppt/tags/tag955.xml" ContentType="application/vnd.openxmlformats-officedocument.presentationml.tags+xml"/>
  <Override PartName="/ppt/notesSlides/notesSlide843.xml" ContentType="application/vnd.openxmlformats-officedocument.presentationml.notesSlide+xml"/>
  <Override PartName="/ppt/tags/tag956.xml" ContentType="application/vnd.openxmlformats-officedocument.presentationml.tags+xml"/>
  <Override PartName="/ppt/notesSlides/notesSlide844.xml" ContentType="application/vnd.openxmlformats-officedocument.presentationml.notesSlide+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notesSlides/notesSlide845.xml" ContentType="application/vnd.openxmlformats-officedocument.presentationml.notesSlide+xml"/>
  <Override PartName="/ppt/tags/tag962.xml" ContentType="application/vnd.openxmlformats-officedocument.presentationml.tags+xml"/>
  <Override PartName="/ppt/notesSlides/notesSlide846.xml" ContentType="application/vnd.openxmlformats-officedocument.presentationml.notesSlide+xml"/>
  <Override PartName="/ppt/tags/tag963.xml" ContentType="application/vnd.openxmlformats-officedocument.presentationml.tags+xml"/>
  <Override PartName="/ppt/notesSlides/notesSlide847.xml" ContentType="application/vnd.openxmlformats-officedocument.presentationml.notesSlide+xml"/>
  <Override PartName="/ppt/tags/tag964.xml" ContentType="application/vnd.openxmlformats-officedocument.presentationml.tags+xml"/>
  <Override PartName="/ppt/notesSlides/notesSlide848.xml" ContentType="application/vnd.openxmlformats-officedocument.presentationml.notesSlide+xml"/>
  <Override PartName="/ppt/tags/tag965.xml" ContentType="application/vnd.openxmlformats-officedocument.presentationml.tags+xml"/>
  <Override PartName="/ppt/notesSlides/notesSlide849.xml" ContentType="application/vnd.openxmlformats-officedocument.presentationml.notesSlide+xml"/>
  <Override PartName="/ppt/tags/tag966.xml" ContentType="application/vnd.openxmlformats-officedocument.presentationml.tags+xml"/>
  <Override PartName="/ppt/notesSlides/notesSlide850.xml" ContentType="application/vnd.openxmlformats-officedocument.presentationml.notesSlide+xml"/>
  <Override PartName="/ppt/tags/tag967.xml" ContentType="application/vnd.openxmlformats-officedocument.presentationml.tags+xml"/>
  <Override PartName="/ppt/notesSlides/notesSlide851.xml" ContentType="application/vnd.openxmlformats-officedocument.presentationml.notesSlide+xml"/>
  <Override PartName="/ppt/tags/tag968.xml" ContentType="application/vnd.openxmlformats-officedocument.presentationml.tags+xml"/>
  <Override PartName="/ppt/notesSlides/notesSlide852.xml" ContentType="application/vnd.openxmlformats-officedocument.presentationml.notesSlide+xml"/>
  <Override PartName="/ppt/tags/tag969.xml" ContentType="application/vnd.openxmlformats-officedocument.presentationml.tags+xml"/>
  <Override PartName="/ppt/notesSlides/notesSlide853.xml" ContentType="application/vnd.openxmlformats-officedocument.presentationml.notesSlide+xml"/>
  <Override PartName="/ppt/tags/tag970.xml" ContentType="application/vnd.openxmlformats-officedocument.presentationml.tags+xml"/>
  <Override PartName="/ppt/notesSlides/notesSlide854.xml" ContentType="application/vnd.openxmlformats-officedocument.presentationml.notesSlide+xml"/>
  <Override PartName="/ppt/tags/tag971.xml" ContentType="application/vnd.openxmlformats-officedocument.presentationml.tags+xml"/>
  <Override PartName="/ppt/notesSlides/notesSlide855.xml" ContentType="application/vnd.openxmlformats-officedocument.presentationml.notesSlide+xml"/>
  <Override PartName="/ppt/tags/tag972.xml" ContentType="application/vnd.openxmlformats-officedocument.presentationml.tags+xml"/>
  <Override PartName="/ppt/notesSlides/notesSlide856.xml" ContentType="application/vnd.openxmlformats-officedocument.presentationml.notesSlide+xml"/>
  <Override PartName="/ppt/tags/tag973.xml" ContentType="application/vnd.openxmlformats-officedocument.presentationml.tags+xml"/>
  <Override PartName="/ppt/notesSlides/notesSlide857.xml" ContentType="application/vnd.openxmlformats-officedocument.presentationml.notesSlide+xml"/>
  <Override PartName="/ppt/tags/tag974.xml" ContentType="application/vnd.openxmlformats-officedocument.presentationml.tags+xml"/>
  <Override PartName="/ppt/notesSlides/notesSlide858.xml" ContentType="application/vnd.openxmlformats-officedocument.presentationml.notesSlide+xml"/>
  <Override PartName="/ppt/tags/tag975.xml" ContentType="application/vnd.openxmlformats-officedocument.presentationml.tags+xml"/>
  <Override PartName="/ppt/notesSlides/notesSlide859.xml" ContentType="application/vnd.openxmlformats-officedocument.presentationml.notesSlide+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notesSlides/notesSlide860.xml" ContentType="application/vnd.openxmlformats-officedocument.presentationml.notesSlide+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notesSlides/notesSlide861.xml" ContentType="application/vnd.openxmlformats-officedocument.presentationml.notesSlide+xml"/>
  <Override PartName="/ppt/tags/tag990.xml" ContentType="application/vnd.openxmlformats-officedocument.presentationml.tags+xml"/>
  <Override PartName="/ppt/notesSlides/notesSlide862.xml" ContentType="application/vnd.openxmlformats-officedocument.presentationml.notesSlide+xml"/>
  <Override PartName="/ppt/tags/tag991.xml" ContentType="application/vnd.openxmlformats-officedocument.presentationml.tags+xml"/>
  <Override PartName="/ppt/notesSlides/notesSlide863.xml" ContentType="application/vnd.openxmlformats-officedocument.presentationml.notesSlide+xml"/>
  <Override PartName="/ppt/tags/tag992.xml" ContentType="application/vnd.openxmlformats-officedocument.presentationml.tags+xml"/>
  <Override PartName="/ppt/notesSlides/notesSlide864.xml" ContentType="application/vnd.openxmlformats-officedocument.presentationml.notesSlide+xml"/>
  <Override PartName="/ppt/tags/tag993.xml" ContentType="application/vnd.openxmlformats-officedocument.presentationml.tags+xml"/>
  <Override PartName="/ppt/notesSlides/notesSlide865.xml" ContentType="application/vnd.openxmlformats-officedocument.presentationml.notesSlide+xml"/>
  <Override PartName="/ppt/tags/tag994.xml" ContentType="application/vnd.openxmlformats-officedocument.presentationml.tags+xml"/>
  <Override PartName="/ppt/notesSlides/notesSlide866.xml" ContentType="application/vnd.openxmlformats-officedocument.presentationml.notesSlide+xml"/>
  <Override PartName="/ppt/tags/tag995.xml" ContentType="application/vnd.openxmlformats-officedocument.presentationml.tags+xml"/>
  <Override PartName="/ppt/notesSlides/notesSlide867.xml" ContentType="application/vnd.openxmlformats-officedocument.presentationml.notesSlide+xml"/>
  <Override PartName="/ppt/tags/tag996.xml" ContentType="application/vnd.openxmlformats-officedocument.presentationml.tags+xml"/>
  <Override PartName="/ppt/notesSlides/notesSlide868.xml" ContentType="application/vnd.openxmlformats-officedocument.presentationml.notesSlide+xml"/>
  <Override PartName="/ppt/tags/tag997.xml" ContentType="application/vnd.openxmlformats-officedocument.presentationml.tags+xml"/>
  <Override PartName="/ppt/notesSlides/notesSlide869.xml" ContentType="application/vnd.openxmlformats-officedocument.presentationml.notesSlide+xml"/>
  <Override PartName="/ppt/tags/tag998.xml" ContentType="application/vnd.openxmlformats-officedocument.presentationml.tags+xml"/>
  <Override PartName="/ppt/notesSlides/notesSlide870.xml" ContentType="application/vnd.openxmlformats-officedocument.presentationml.notesSlide+xml"/>
  <Override PartName="/ppt/tags/tag999.xml" ContentType="application/vnd.openxmlformats-officedocument.presentationml.tags+xml"/>
  <Override PartName="/ppt/notesSlides/notesSlide871.xml" ContentType="application/vnd.openxmlformats-officedocument.presentationml.notesSlide+xml"/>
  <Override PartName="/ppt/tags/tag1000.xml" ContentType="application/vnd.openxmlformats-officedocument.presentationml.tags+xml"/>
  <Override PartName="/ppt/notesSlides/notesSlide872.xml" ContentType="application/vnd.openxmlformats-officedocument.presentationml.notesSlide+xml"/>
  <Override PartName="/ppt/tags/tag1001.xml" ContentType="application/vnd.openxmlformats-officedocument.presentationml.tags+xml"/>
  <Override PartName="/ppt/notesSlides/notesSlide873.xml" ContentType="application/vnd.openxmlformats-officedocument.presentationml.notesSlide+xml"/>
  <Override PartName="/ppt/tags/tag1002.xml" ContentType="application/vnd.openxmlformats-officedocument.presentationml.tags+xml"/>
  <Override PartName="/ppt/notesSlides/notesSlide874.xml" ContentType="application/vnd.openxmlformats-officedocument.presentationml.notesSlide+xml"/>
  <Override PartName="/ppt/tags/tag1003.xml" ContentType="application/vnd.openxmlformats-officedocument.presentationml.tags+xml"/>
  <Override PartName="/ppt/notesSlides/notesSlide875.xml" ContentType="application/vnd.openxmlformats-officedocument.presentationml.notesSlide+xml"/>
  <Override PartName="/ppt/tags/tag1004.xml" ContentType="application/vnd.openxmlformats-officedocument.presentationml.tags+xml"/>
  <Override PartName="/ppt/notesSlides/notesSlide876.xml" ContentType="application/vnd.openxmlformats-officedocument.presentationml.notesSlide+xml"/>
  <Override PartName="/ppt/tags/tag1005.xml" ContentType="application/vnd.openxmlformats-officedocument.presentationml.tags+xml"/>
  <Override PartName="/ppt/notesSlides/notesSlide877.xml" ContentType="application/vnd.openxmlformats-officedocument.presentationml.notesSlide+xml"/>
  <Override PartName="/ppt/tags/tag1006.xml" ContentType="application/vnd.openxmlformats-officedocument.presentationml.tags+xml"/>
  <Override PartName="/ppt/notesSlides/notesSlide878.xml" ContentType="application/vnd.openxmlformats-officedocument.presentationml.notesSlide+xml"/>
  <Override PartName="/ppt/tags/tag1007.xml" ContentType="application/vnd.openxmlformats-officedocument.presentationml.tags+xml"/>
  <Override PartName="/ppt/notesSlides/notesSlide879.xml" ContentType="application/vnd.openxmlformats-officedocument.presentationml.notesSlide+xml"/>
  <Override PartName="/ppt/tags/tag1008.xml" ContentType="application/vnd.openxmlformats-officedocument.presentationml.tags+xml"/>
  <Override PartName="/ppt/notesSlides/notesSlide880.xml" ContentType="application/vnd.openxmlformats-officedocument.presentationml.notesSlide+xml"/>
  <Override PartName="/ppt/tags/tag1009.xml" ContentType="application/vnd.openxmlformats-officedocument.presentationml.tags+xml"/>
  <Override PartName="/ppt/notesSlides/notesSlide881.xml" ContentType="application/vnd.openxmlformats-officedocument.presentationml.notesSlide+xml"/>
  <Override PartName="/ppt/tags/tag1010.xml" ContentType="application/vnd.openxmlformats-officedocument.presentationml.tags+xml"/>
  <Override PartName="/ppt/notesSlides/notesSlide882.xml" ContentType="application/vnd.openxmlformats-officedocument.presentationml.notesSlide+xml"/>
  <Override PartName="/ppt/tags/tag1011.xml" ContentType="application/vnd.openxmlformats-officedocument.presentationml.tags+xml"/>
  <Override PartName="/ppt/notesSlides/notesSlide883.xml" ContentType="application/vnd.openxmlformats-officedocument.presentationml.notesSlide+xml"/>
  <Override PartName="/ppt/tags/tag1012.xml" ContentType="application/vnd.openxmlformats-officedocument.presentationml.tags+xml"/>
  <Override PartName="/ppt/notesSlides/notesSlide884.xml" ContentType="application/vnd.openxmlformats-officedocument.presentationml.notesSlide+xml"/>
  <Override PartName="/ppt/tags/tag1013.xml" ContentType="application/vnd.openxmlformats-officedocument.presentationml.tags+xml"/>
  <Override PartName="/ppt/notesSlides/notesSlide885.xml" ContentType="application/vnd.openxmlformats-officedocument.presentationml.notesSlide+xml"/>
  <Override PartName="/ppt/tags/tag1014.xml" ContentType="application/vnd.openxmlformats-officedocument.presentationml.tags+xml"/>
  <Override PartName="/ppt/notesSlides/notesSlide886.xml" ContentType="application/vnd.openxmlformats-officedocument.presentationml.notesSlide+xml"/>
  <Override PartName="/ppt/tags/tag1015.xml" ContentType="application/vnd.openxmlformats-officedocument.presentationml.tags+xml"/>
  <Override PartName="/ppt/notesSlides/notesSlide887.xml" ContentType="application/vnd.openxmlformats-officedocument.presentationml.notesSlide+xml"/>
  <Override PartName="/ppt/tags/tag1016.xml" ContentType="application/vnd.openxmlformats-officedocument.presentationml.tags+xml"/>
  <Override PartName="/ppt/notesSlides/notesSlide888.xml" ContentType="application/vnd.openxmlformats-officedocument.presentationml.notesSlide+xml"/>
  <Override PartName="/ppt/tags/tag1017.xml" ContentType="application/vnd.openxmlformats-officedocument.presentationml.tags+xml"/>
  <Override PartName="/ppt/notesSlides/notesSlide889.xml" ContentType="application/vnd.openxmlformats-officedocument.presentationml.notesSlide+xml"/>
  <Override PartName="/ppt/tags/tag1018.xml" ContentType="application/vnd.openxmlformats-officedocument.presentationml.tags+xml"/>
  <Override PartName="/ppt/notesSlides/notesSlide890.xml" ContentType="application/vnd.openxmlformats-officedocument.presentationml.notesSlide+xml"/>
  <Override PartName="/ppt/tags/tag1019.xml" ContentType="application/vnd.openxmlformats-officedocument.presentationml.tags+xml"/>
  <Override PartName="/ppt/notesSlides/notesSlide891.xml" ContentType="application/vnd.openxmlformats-officedocument.presentationml.notesSlide+xml"/>
  <Override PartName="/ppt/tags/tag1020.xml" ContentType="application/vnd.openxmlformats-officedocument.presentationml.tags+xml"/>
  <Override PartName="/ppt/notesSlides/notesSlide892.xml" ContentType="application/vnd.openxmlformats-officedocument.presentationml.notesSlide+xml"/>
  <Override PartName="/ppt/tags/tag1021.xml" ContentType="application/vnd.openxmlformats-officedocument.presentationml.tags+xml"/>
  <Override PartName="/ppt/notesSlides/notesSlide893.xml" ContentType="application/vnd.openxmlformats-officedocument.presentationml.notesSlide+xml"/>
  <Override PartName="/ppt/tags/tag1022.xml" ContentType="application/vnd.openxmlformats-officedocument.presentationml.tags+xml"/>
  <Override PartName="/ppt/notesSlides/notesSlide894.xml" ContentType="application/vnd.openxmlformats-officedocument.presentationml.notesSlide+xml"/>
  <Override PartName="/ppt/tags/tag1023.xml" ContentType="application/vnd.openxmlformats-officedocument.presentationml.tags+xml"/>
  <Override PartName="/ppt/notesSlides/notesSlide895.xml" ContentType="application/vnd.openxmlformats-officedocument.presentationml.notesSlide+xml"/>
  <Override PartName="/ppt/tags/tag1024.xml" ContentType="application/vnd.openxmlformats-officedocument.presentationml.tags+xml"/>
  <Override PartName="/ppt/notesSlides/notesSlide896.xml" ContentType="application/vnd.openxmlformats-officedocument.presentationml.notesSlide+xml"/>
  <Override PartName="/ppt/tags/tag1025.xml" ContentType="application/vnd.openxmlformats-officedocument.presentationml.tags+xml"/>
  <Override PartName="/ppt/notesSlides/notesSlide897.xml" ContentType="application/vnd.openxmlformats-officedocument.presentationml.notesSlide+xml"/>
  <Override PartName="/ppt/tags/tag1026.xml" ContentType="application/vnd.openxmlformats-officedocument.presentationml.tags+xml"/>
  <Override PartName="/ppt/notesSlides/notesSlide898.xml" ContentType="application/vnd.openxmlformats-officedocument.presentationml.notesSlide+xml"/>
  <Override PartName="/ppt/tags/tag1027.xml" ContentType="application/vnd.openxmlformats-officedocument.presentationml.tags+xml"/>
  <Override PartName="/ppt/notesSlides/notesSlide899.xml" ContentType="application/vnd.openxmlformats-officedocument.presentationml.notesSlide+xml"/>
  <Override PartName="/ppt/tags/tag1028.xml" ContentType="application/vnd.openxmlformats-officedocument.presentationml.tags+xml"/>
  <Override PartName="/ppt/notesSlides/notesSlide900.xml" ContentType="application/vnd.openxmlformats-officedocument.presentationml.notesSlide+xml"/>
  <Override PartName="/ppt/tags/tag1029.xml" ContentType="application/vnd.openxmlformats-officedocument.presentationml.tags+xml"/>
  <Override PartName="/ppt/notesSlides/notesSlide901.xml" ContentType="application/vnd.openxmlformats-officedocument.presentationml.notesSlide+xml"/>
  <Override PartName="/ppt/tags/tag1030.xml" ContentType="application/vnd.openxmlformats-officedocument.presentationml.tags+xml"/>
  <Override PartName="/ppt/notesSlides/notesSlide902.xml" ContentType="application/vnd.openxmlformats-officedocument.presentationml.notesSlide+xml"/>
  <Override PartName="/ppt/tags/tag1031.xml" ContentType="application/vnd.openxmlformats-officedocument.presentationml.tags+xml"/>
  <Override PartName="/ppt/notesSlides/notesSlide903.xml" ContentType="application/vnd.openxmlformats-officedocument.presentationml.notesSlide+xml"/>
  <Override PartName="/ppt/tags/tag1032.xml" ContentType="application/vnd.openxmlformats-officedocument.presentationml.tags+xml"/>
  <Override PartName="/ppt/notesSlides/notesSlide904.xml" ContentType="application/vnd.openxmlformats-officedocument.presentationml.notesSlide+xml"/>
  <Override PartName="/ppt/tags/tag1033.xml" ContentType="application/vnd.openxmlformats-officedocument.presentationml.tags+xml"/>
  <Override PartName="/ppt/notesSlides/notesSlide905.xml" ContentType="application/vnd.openxmlformats-officedocument.presentationml.notesSlide+xml"/>
  <Override PartName="/ppt/tags/tag1034.xml" ContentType="application/vnd.openxmlformats-officedocument.presentationml.tags+xml"/>
  <Override PartName="/ppt/notesSlides/notesSlide906.xml" ContentType="application/vnd.openxmlformats-officedocument.presentationml.notesSlide+xml"/>
  <Override PartName="/ppt/tags/tag1035.xml" ContentType="application/vnd.openxmlformats-officedocument.presentationml.tags+xml"/>
  <Override PartName="/ppt/notesSlides/notesSlide907.xml" ContentType="application/vnd.openxmlformats-officedocument.presentationml.notesSlide+xml"/>
  <Override PartName="/ppt/tags/tag1036.xml" ContentType="application/vnd.openxmlformats-officedocument.presentationml.tags+xml"/>
  <Override PartName="/ppt/notesSlides/notesSlide908.xml" ContentType="application/vnd.openxmlformats-officedocument.presentationml.notesSlide+xml"/>
  <Override PartName="/ppt/tags/tag1037.xml" ContentType="application/vnd.openxmlformats-officedocument.presentationml.tags+xml"/>
  <Override PartName="/ppt/notesSlides/notesSlide909.xml" ContentType="application/vnd.openxmlformats-officedocument.presentationml.notesSlide+xml"/>
  <Override PartName="/ppt/tags/tag1038.xml" ContentType="application/vnd.openxmlformats-officedocument.presentationml.tags+xml"/>
  <Override PartName="/ppt/notesSlides/notesSlide910.xml" ContentType="application/vnd.openxmlformats-officedocument.presentationml.notesSlide+xml"/>
  <Override PartName="/ppt/tags/tag1039.xml" ContentType="application/vnd.openxmlformats-officedocument.presentationml.tags+xml"/>
  <Override PartName="/ppt/notesSlides/notesSlide911.xml" ContentType="application/vnd.openxmlformats-officedocument.presentationml.notesSlide+xml"/>
  <Override PartName="/ppt/tags/tag1040.xml" ContentType="application/vnd.openxmlformats-officedocument.presentationml.tags+xml"/>
  <Override PartName="/ppt/notesSlides/notesSlide912.xml" ContentType="application/vnd.openxmlformats-officedocument.presentationml.notesSlide+xml"/>
  <Override PartName="/ppt/tags/tag1041.xml" ContentType="application/vnd.openxmlformats-officedocument.presentationml.tags+xml"/>
  <Override PartName="/ppt/notesSlides/notesSlide913.xml" ContentType="application/vnd.openxmlformats-officedocument.presentationml.notesSlide+xml"/>
  <Override PartName="/ppt/tags/tag1042.xml" ContentType="application/vnd.openxmlformats-officedocument.presentationml.tags+xml"/>
  <Override PartName="/ppt/notesSlides/notesSlide914.xml" ContentType="application/vnd.openxmlformats-officedocument.presentationml.notesSlide+xml"/>
  <Override PartName="/ppt/tags/tag1043.xml" ContentType="application/vnd.openxmlformats-officedocument.presentationml.tags+xml"/>
  <Override PartName="/ppt/notesSlides/notesSlide915.xml" ContentType="application/vnd.openxmlformats-officedocument.presentationml.notesSlide+xml"/>
  <Override PartName="/ppt/tags/tag1044.xml" ContentType="application/vnd.openxmlformats-officedocument.presentationml.tags+xml"/>
  <Override PartName="/ppt/notesSlides/notesSlide916.xml" ContentType="application/vnd.openxmlformats-officedocument.presentationml.notesSlide+xml"/>
  <Override PartName="/ppt/tags/tag1045.xml" ContentType="application/vnd.openxmlformats-officedocument.presentationml.tags+xml"/>
  <Override PartName="/ppt/notesSlides/notesSlide917.xml" ContentType="application/vnd.openxmlformats-officedocument.presentationml.notesSlide+xml"/>
  <Override PartName="/ppt/tags/tag1046.xml" ContentType="application/vnd.openxmlformats-officedocument.presentationml.tags+xml"/>
  <Override PartName="/ppt/notesSlides/notesSlide918.xml" ContentType="application/vnd.openxmlformats-officedocument.presentationml.notesSlide+xml"/>
  <Override PartName="/ppt/tags/tag1047.xml" ContentType="application/vnd.openxmlformats-officedocument.presentationml.tags+xml"/>
  <Override PartName="/ppt/notesSlides/notesSlide919.xml" ContentType="application/vnd.openxmlformats-officedocument.presentationml.notesSlide+xml"/>
  <Override PartName="/ppt/tags/tag1048.xml" ContentType="application/vnd.openxmlformats-officedocument.presentationml.tags+xml"/>
  <Override PartName="/ppt/notesSlides/notesSlide920.xml" ContentType="application/vnd.openxmlformats-officedocument.presentationml.notesSlide+xml"/>
  <Override PartName="/ppt/tags/tag1049.xml" ContentType="application/vnd.openxmlformats-officedocument.presentationml.tags+xml"/>
  <Override PartName="/ppt/notesSlides/notesSlide921.xml" ContentType="application/vnd.openxmlformats-officedocument.presentationml.notesSlide+xml"/>
  <Override PartName="/ppt/tags/tag1050.xml" ContentType="application/vnd.openxmlformats-officedocument.presentationml.tags+xml"/>
  <Override PartName="/ppt/notesSlides/notesSlide922.xml" ContentType="application/vnd.openxmlformats-officedocument.presentationml.notesSlide+xml"/>
  <Override PartName="/ppt/tags/tag1051.xml" ContentType="application/vnd.openxmlformats-officedocument.presentationml.tags+xml"/>
  <Override PartName="/ppt/notesSlides/notesSlide923.xml" ContentType="application/vnd.openxmlformats-officedocument.presentationml.notesSlide+xml"/>
  <Override PartName="/ppt/tags/tag1052.xml" ContentType="application/vnd.openxmlformats-officedocument.presentationml.tags+xml"/>
  <Override PartName="/ppt/notesSlides/notesSlide924.xml" ContentType="application/vnd.openxmlformats-officedocument.presentationml.notesSlide+xml"/>
  <Override PartName="/ppt/tags/tag1053.xml" ContentType="application/vnd.openxmlformats-officedocument.presentationml.tags+xml"/>
  <Override PartName="/ppt/notesSlides/notesSlide925.xml" ContentType="application/vnd.openxmlformats-officedocument.presentationml.notesSlide+xml"/>
  <Override PartName="/ppt/tags/tag1054.xml" ContentType="application/vnd.openxmlformats-officedocument.presentationml.tags+xml"/>
  <Override PartName="/ppt/tags/tag1055.xml" ContentType="application/vnd.openxmlformats-officedocument.presentationml.tags+xml"/>
  <Override PartName="/ppt/notesSlides/notesSlide926.xml" ContentType="application/vnd.openxmlformats-officedocument.presentationml.notesSlide+xml"/>
  <Override PartName="/ppt/tags/tag1056.xml" ContentType="application/vnd.openxmlformats-officedocument.presentationml.tags+xml"/>
  <Override PartName="/ppt/notesSlides/notesSlide927.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notesSlides/notesSlide928.xml" ContentType="application/vnd.openxmlformats-officedocument.presentationml.notesSlide+xml"/>
  <Override PartName="/ppt/tags/tag1059.xml" ContentType="application/vnd.openxmlformats-officedocument.presentationml.tags+xml"/>
  <Override PartName="/ppt/notesSlides/notesSlide929.xml" ContentType="application/vnd.openxmlformats-officedocument.presentationml.notesSlide+xml"/>
  <Override PartName="/ppt/tags/tag1060.xml" ContentType="application/vnd.openxmlformats-officedocument.presentationml.tags+xml"/>
  <Override PartName="/ppt/notesSlides/notesSlide930.xml" ContentType="application/vnd.openxmlformats-officedocument.presentationml.notesSlide+xml"/>
  <Override PartName="/ppt/tags/tag1061.xml" ContentType="application/vnd.openxmlformats-officedocument.presentationml.tags+xml"/>
  <Override PartName="/ppt/notesSlides/notesSlide931.xml" ContentType="application/vnd.openxmlformats-officedocument.presentationml.notesSlide+xml"/>
  <Override PartName="/ppt/tags/tag1062.xml" ContentType="application/vnd.openxmlformats-officedocument.presentationml.tags+xml"/>
  <Override PartName="/ppt/notesSlides/notesSlide932.xml" ContentType="application/vnd.openxmlformats-officedocument.presentationml.notesSlide+xml"/>
  <Override PartName="/ppt/tags/tag1063.xml" ContentType="application/vnd.openxmlformats-officedocument.presentationml.tags+xml"/>
  <Override PartName="/ppt/notesSlides/notesSlide933.xml" ContentType="application/vnd.openxmlformats-officedocument.presentationml.notesSlide+xml"/>
  <Override PartName="/ppt/tags/tag1064.xml" ContentType="application/vnd.openxmlformats-officedocument.presentationml.tags+xml"/>
  <Override PartName="/ppt/notesSlides/notesSlide934.xml" ContentType="application/vnd.openxmlformats-officedocument.presentationml.notesSlide+xml"/>
  <Override PartName="/ppt/tags/tag1065.xml" ContentType="application/vnd.openxmlformats-officedocument.presentationml.tags+xml"/>
  <Override PartName="/ppt/notesSlides/notesSlide935.xml" ContentType="application/vnd.openxmlformats-officedocument.presentationml.notesSlide+xml"/>
  <Override PartName="/ppt/tags/tag1066.xml" ContentType="application/vnd.openxmlformats-officedocument.presentationml.tags+xml"/>
  <Override PartName="/ppt/notesSlides/notesSlide936.xml" ContentType="application/vnd.openxmlformats-officedocument.presentationml.notesSlide+xml"/>
  <Override PartName="/ppt/tags/tag1067.xml" ContentType="application/vnd.openxmlformats-officedocument.presentationml.tags+xml"/>
  <Override PartName="/ppt/notesSlides/notesSlide937.xml" ContentType="application/vnd.openxmlformats-officedocument.presentationml.notesSlide+xml"/>
  <Override PartName="/ppt/tags/tag1068.xml" ContentType="application/vnd.openxmlformats-officedocument.presentationml.tags+xml"/>
  <Override PartName="/ppt/notesSlides/notesSlide938.xml" ContentType="application/vnd.openxmlformats-officedocument.presentationml.notesSlide+xml"/>
  <Override PartName="/ppt/tags/tag1069.xml" ContentType="application/vnd.openxmlformats-officedocument.presentationml.tags+xml"/>
  <Override PartName="/ppt/notesSlides/notesSlide939.xml" ContentType="application/vnd.openxmlformats-officedocument.presentationml.notesSlide+xml"/>
  <Override PartName="/ppt/tags/tag1070.xml" ContentType="application/vnd.openxmlformats-officedocument.presentationml.tags+xml"/>
  <Override PartName="/ppt/notesSlides/notesSlide940.xml" ContentType="application/vnd.openxmlformats-officedocument.presentationml.notesSlide+xml"/>
  <Override PartName="/ppt/tags/tag1071.xml" ContentType="application/vnd.openxmlformats-officedocument.presentationml.tags+xml"/>
  <Override PartName="/ppt/notesSlides/notesSlide941.xml" ContentType="application/vnd.openxmlformats-officedocument.presentationml.notesSlide+xml"/>
  <Override PartName="/ppt/tags/tag1072.xml" ContentType="application/vnd.openxmlformats-officedocument.presentationml.tags+xml"/>
  <Override PartName="/ppt/tags/tag1073.xml" ContentType="application/vnd.openxmlformats-officedocument.presentationml.tags+xml"/>
  <Override PartName="/ppt/notesSlides/notesSlide942.xml" ContentType="application/vnd.openxmlformats-officedocument.presentationml.notesSlide+xml"/>
  <Override PartName="/ppt/tags/tag1074.xml" ContentType="application/vnd.openxmlformats-officedocument.presentationml.tags+xml"/>
  <Override PartName="/ppt/notesSlides/notesSlide943.xml" ContentType="application/vnd.openxmlformats-officedocument.presentationml.notesSlide+xml"/>
  <Override PartName="/ppt/tags/tag1075.xml" ContentType="application/vnd.openxmlformats-officedocument.presentationml.tags+xml"/>
  <Override PartName="/ppt/notesSlides/notesSlide944.xml" ContentType="application/vnd.openxmlformats-officedocument.presentationml.notesSlide+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notesSlides/notesSlide945.xml" ContentType="application/vnd.openxmlformats-officedocument.presentationml.notesSlide+xml"/>
  <Override PartName="/ppt/tags/tag1084.xml" ContentType="application/vnd.openxmlformats-officedocument.presentationml.tags+xml"/>
  <Override PartName="/ppt/notesSlides/notesSlide946.xml" ContentType="application/vnd.openxmlformats-officedocument.presentationml.notesSlide+xml"/>
  <Override PartName="/ppt/tags/tag1085.xml" ContentType="application/vnd.openxmlformats-officedocument.presentationml.tags+xml"/>
  <Override PartName="/ppt/notesSlides/notesSlide947.xml" ContentType="application/vnd.openxmlformats-officedocument.presentationml.notesSlide+xml"/>
  <Override PartName="/ppt/tags/tag1086.xml" ContentType="application/vnd.openxmlformats-officedocument.presentationml.tags+xml"/>
  <Override PartName="/ppt/notesSlides/notesSlide948.xml" ContentType="application/vnd.openxmlformats-officedocument.presentationml.notesSlide+xml"/>
  <Override PartName="/ppt/tags/tag1087.xml" ContentType="application/vnd.openxmlformats-officedocument.presentationml.tags+xml"/>
  <Override PartName="/ppt/notesSlides/notesSlide949.xml" ContentType="application/vnd.openxmlformats-officedocument.presentationml.notesSlide+xml"/>
  <Override PartName="/ppt/tags/tag1088.xml" ContentType="application/vnd.openxmlformats-officedocument.presentationml.tags+xml"/>
  <Override PartName="/ppt/notesSlides/notesSlide950.xml" ContentType="application/vnd.openxmlformats-officedocument.presentationml.notesSlide+xml"/>
  <Override PartName="/ppt/tags/tag1089.xml" ContentType="application/vnd.openxmlformats-officedocument.presentationml.tags+xml"/>
  <Override PartName="/ppt/notesSlides/notesSlide951.xml" ContentType="application/vnd.openxmlformats-officedocument.presentationml.notesSlide+xml"/>
  <Override PartName="/ppt/tags/tag1090.xml" ContentType="application/vnd.openxmlformats-officedocument.presentationml.tags+xml"/>
  <Override PartName="/ppt/notesSlides/notesSlide952.xml" ContentType="application/vnd.openxmlformats-officedocument.presentationml.notesSlide+xml"/>
  <Override PartName="/ppt/tags/tag1091.xml" ContentType="application/vnd.openxmlformats-officedocument.presentationml.tags+xml"/>
  <Override PartName="/ppt/notesSlides/notesSlide953.xml" ContentType="application/vnd.openxmlformats-officedocument.presentationml.notesSlide+xml"/>
  <Override PartName="/ppt/tags/tag1092.xml" ContentType="application/vnd.openxmlformats-officedocument.presentationml.tags+xml"/>
  <Override PartName="/ppt/notesSlides/notesSlide954.xml" ContentType="application/vnd.openxmlformats-officedocument.presentationml.notesSlide+xml"/>
  <Override PartName="/ppt/tags/tag1093.xml" ContentType="application/vnd.openxmlformats-officedocument.presentationml.tags+xml"/>
  <Override PartName="/ppt/notesSlides/notesSlide955.xml" ContentType="application/vnd.openxmlformats-officedocument.presentationml.notesSlide+xml"/>
  <Override PartName="/ppt/tags/tag1094.xml" ContentType="application/vnd.openxmlformats-officedocument.presentationml.tags+xml"/>
  <Override PartName="/ppt/notesSlides/notesSlide956.xml" ContentType="application/vnd.openxmlformats-officedocument.presentationml.notesSlide+xml"/>
  <Override PartName="/ppt/tags/tag1095.xml" ContentType="application/vnd.openxmlformats-officedocument.presentationml.tags+xml"/>
  <Override PartName="/ppt/notesSlides/notesSlide957.xml" ContentType="application/vnd.openxmlformats-officedocument.presentationml.notesSlide+xml"/>
  <Override PartName="/ppt/tags/tag1096.xml" ContentType="application/vnd.openxmlformats-officedocument.presentationml.tags+xml"/>
  <Override PartName="/ppt/notesSlides/notesSlide958.xml" ContentType="application/vnd.openxmlformats-officedocument.presentationml.notesSlide+xml"/>
  <Override PartName="/ppt/tags/tag1097.xml" ContentType="application/vnd.openxmlformats-officedocument.presentationml.tags+xml"/>
  <Override PartName="/ppt/notesSlides/notesSlide959.xml" ContentType="application/vnd.openxmlformats-officedocument.presentationml.notesSlide+xml"/>
  <Override PartName="/ppt/tags/tag1098.xml" ContentType="application/vnd.openxmlformats-officedocument.presentationml.tags+xml"/>
  <Override PartName="/ppt/notesSlides/notesSlide960.xml" ContentType="application/vnd.openxmlformats-officedocument.presentationml.notesSlide+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notesSlides/notesSlide961.xml" ContentType="application/vnd.openxmlformats-officedocument.presentationml.notesSlide+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notesSlides/notesSlide962.xml" ContentType="application/vnd.openxmlformats-officedocument.presentationml.notesSlide+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notesSlides/notesSlide963.xml" ContentType="application/vnd.openxmlformats-officedocument.presentationml.notesSlide+xml"/>
  <Override PartName="/ppt/tags/tag1115.xml" ContentType="application/vnd.openxmlformats-officedocument.presentationml.tags+xml"/>
  <Override PartName="/ppt/notesSlides/notesSlide964.xml" ContentType="application/vnd.openxmlformats-officedocument.presentationml.notesSlide+xml"/>
  <Override PartName="/ppt/tags/tag1116.xml" ContentType="application/vnd.openxmlformats-officedocument.presentationml.tags+xml"/>
  <Override PartName="/ppt/notesSlides/notesSlide965.xml" ContentType="application/vnd.openxmlformats-officedocument.presentationml.notesSlide+xml"/>
  <Override PartName="/ppt/tags/tag1117.xml" ContentType="application/vnd.openxmlformats-officedocument.presentationml.tags+xml"/>
  <Override PartName="/ppt/notesSlides/notesSlide966.xml" ContentType="application/vnd.openxmlformats-officedocument.presentationml.notesSlide+xml"/>
  <Override PartName="/ppt/tags/tag1118.xml" ContentType="application/vnd.openxmlformats-officedocument.presentationml.tags+xml"/>
  <Override PartName="/ppt/notesSlides/notesSlide967.xml" ContentType="application/vnd.openxmlformats-officedocument.presentationml.notesSlide+xml"/>
  <Override PartName="/ppt/tags/tag1119.xml" ContentType="application/vnd.openxmlformats-officedocument.presentationml.tags+xml"/>
  <Override PartName="/ppt/notesSlides/notesSlide968.xml" ContentType="application/vnd.openxmlformats-officedocument.presentationml.notesSlide+xml"/>
  <Override PartName="/ppt/tags/tag1120.xml" ContentType="application/vnd.openxmlformats-officedocument.presentationml.tags+xml"/>
  <Override PartName="/ppt/notesSlides/notesSlide969.xml" ContentType="application/vnd.openxmlformats-officedocument.presentationml.notesSlide+xml"/>
  <Override PartName="/ppt/tags/tag1121.xml" ContentType="application/vnd.openxmlformats-officedocument.presentationml.tags+xml"/>
  <Override PartName="/ppt/notesSlides/notesSlide970.xml" ContentType="application/vnd.openxmlformats-officedocument.presentationml.notesSlide+xml"/>
  <Override PartName="/ppt/tags/tag1122.xml" ContentType="application/vnd.openxmlformats-officedocument.presentationml.tags+xml"/>
  <Override PartName="/ppt/notesSlides/notesSlide971.xml" ContentType="application/vnd.openxmlformats-officedocument.presentationml.notesSlide+xml"/>
  <Override PartName="/ppt/tags/tag1123.xml" ContentType="application/vnd.openxmlformats-officedocument.presentationml.tags+xml"/>
  <Override PartName="/ppt/notesSlides/notesSlide972.xml" ContentType="application/vnd.openxmlformats-officedocument.presentationml.notesSlide+xml"/>
  <Override PartName="/ppt/tags/tag1124.xml" ContentType="application/vnd.openxmlformats-officedocument.presentationml.tags+xml"/>
  <Override PartName="/ppt/notesSlides/notesSlide973.xml" ContentType="application/vnd.openxmlformats-officedocument.presentationml.notesSlide+xml"/>
  <Override PartName="/ppt/tags/tag1125.xml" ContentType="application/vnd.openxmlformats-officedocument.presentationml.tags+xml"/>
  <Override PartName="/ppt/notesSlides/notesSlide974.xml" ContentType="application/vnd.openxmlformats-officedocument.presentationml.notesSlide+xml"/>
  <Override PartName="/ppt/tags/tag1126.xml" ContentType="application/vnd.openxmlformats-officedocument.presentationml.tags+xml"/>
  <Override PartName="/ppt/notesSlides/notesSlide975.xml" ContentType="application/vnd.openxmlformats-officedocument.presentationml.notesSlide+xml"/>
  <Override PartName="/ppt/tags/tag1127.xml" ContentType="application/vnd.openxmlformats-officedocument.presentationml.tags+xml"/>
  <Override PartName="/ppt/notesSlides/notesSlide976.xml" ContentType="application/vnd.openxmlformats-officedocument.presentationml.notesSlide+xml"/>
  <Override PartName="/ppt/tags/tag1128.xml" ContentType="application/vnd.openxmlformats-officedocument.presentationml.tags+xml"/>
  <Override PartName="/ppt/notesSlides/notesSlide977.xml" ContentType="application/vnd.openxmlformats-officedocument.presentationml.notesSlide+xml"/>
  <Override PartName="/ppt/tags/tag1129.xml" ContentType="application/vnd.openxmlformats-officedocument.presentationml.tags+xml"/>
  <Override PartName="/ppt/notesSlides/notesSlide978.xml" ContentType="application/vnd.openxmlformats-officedocument.presentationml.notesSlide+xml"/>
  <Override PartName="/ppt/tags/tag1130.xml" ContentType="application/vnd.openxmlformats-officedocument.presentationml.tags+xml"/>
  <Override PartName="/ppt/notesSlides/notesSlide979.xml" ContentType="application/vnd.openxmlformats-officedocument.presentationml.notesSlide+xml"/>
  <Override PartName="/ppt/tags/tag1131.xml" ContentType="application/vnd.openxmlformats-officedocument.presentationml.tags+xml"/>
  <Override PartName="/ppt/notesSlides/notesSlide980.xml" ContentType="application/vnd.openxmlformats-officedocument.presentationml.notesSlide+xml"/>
  <Override PartName="/ppt/tags/tag1132.xml" ContentType="application/vnd.openxmlformats-officedocument.presentationml.tags+xml"/>
  <Override PartName="/ppt/notesSlides/notesSlide981.xml" ContentType="application/vnd.openxmlformats-officedocument.presentationml.notesSlide+xml"/>
  <Override PartName="/ppt/tags/tag1133.xml" ContentType="application/vnd.openxmlformats-officedocument.presentationml.tags+xml"/>
  <Override PartName="/ppt/notesSlides/notesSlide982.xml" ContentType="application/vnd.openxmlformats-officedocument.presentationml.notesSlide+xml"/>
  <Override PartName="/ppt/tags/tag1134.xml" ContentType="application/vnd.openxmlformats-officedocument.presentationml.tags+xml"/>
  <Override PartName="/ppt/notesSlides/notesSlide983.xml" ContentType="application/vnd.openxmlformats-officedocument.presentationml.notesSlide+xml"/>
  <Override PartName="/ppt/tags/tag1135.xml" ContentType="application/vnd.openxmlformats-officedocument.presentationml.tags+xml"/>
  <Override PartName="/ppt/notesSlides/notesSlide984.xml" ContentType="application/vnd.openxmlformats-officedocument.presentationml.notesSlide+xml"/>
  <Override PartName="/ppt/tags/tag1136.xml" ContentType="application/vnd.openxmlformats-officedocument.presentationml.tags+xml"/>
  <Override PartName="/ppt/notesSlides/notesSlide985.xml" ContentType="application/vnd.openxmlformats-officedocument.presentationml.notesSlide+xml"/>
  <Override PartName="/ppt/tags/tag1137.xml" ContentType="application/vnd.openxmlformats-officedocument.presentationml.tags+xml"/>
  <Override PartName="/ppt/notesSlides/notesSlide986.xml" ContentType="application/vnd.openxmlformats-officedocument.presentationml.notesSlide+xml"/>
  <Override PartName="/ppt/tags/tag1138.xml" ContentType="application/vnd.openxmlformats-officedocument.presentationml.tags+xml"/>
  <Override PartName="/ppt/notesSlides/notesSlide987.xml" ContentType="application/vnd.openxmlformats-officedocument.presentationml.notesSlide+xml"/>
  <Override PartName="/ppt/tags/tag1139.xml" ContentType="application/vnd.openxmlformats-officedocument.presentationml.tags+xml"/>
  <Override PartName="/ppt/notesSlides/notesSlide988.xml" ContentType="application/vnd.openxmlformats-officedocument.presentationml.notesSlide+xml"/>
  <Override PartName="/ppt/tags/tag1140.xml" ContentType="application/vnd.openxmlformats-officedocument.presentationml.tags+xml"/>
  <Override PartName="/ppt/notesSlides/notesSlide989.xml" ContentType="application/vnd.openxmlformats-officedocument.presentationml.notesSlide+xml"/>
  <Override PartName="/ppt/tags/tag1141.xml" ContentType="application/vnd.openxmlformats-officedocument.presentationml.tags+xml"/>
  <Override PartName="/ppt/notesSlides/notesSlide990.xml" ContentType="application/vnd.openxmlformats-officedocument.presentationml.notesSlide+xml"/>
  <Override PartName="/ppt/tags/tag1142.xml" ContentType="application/vnd.openxmlformats-officedocument.presentationml.tags+xml"/>
  <Override PartName="/ppt/notesSlides/notesSlide991.xml" ContentType="application/vnd.openxmlformats-officedocument.presentationml.notesSlide+xml"/>
  <Override PartName="/ppt/tags/tag1143.xml" ContentType="application/vnd.openxmlformats-officedocument.presentationml.tags+xml"/>
  <Override PartName="/ppt/notesSlides/notesSlide992.xml" ContentType="application/vnd.openxmlformats-officedocument.presentationml.notesSlide+xml"/>
  <Override PartName="/ppt/tags/tag1144.xml" ContentType="application/vnd.openxmlformats-officedocument.presentationml.tags+xml"/>
  <Override PartName="/ppt/notesSlides/notesSlide993.xml" ContentType="application/vnd.openxmlformats-officedocument.presentationml.notesSlide+xml"/>
  <Override PartName="/ppt/tags/tag1145.xml" ContentType="application/vnd.openxmlformats-officedocument.presentationml.tags+xml"/>
  <Override PartName="/ppt/notesSlides/notesSlide994.xml" ContentType="application/vnd.openxmlformats-officedocument.presentationml.notesSlide+xml"/>
  <Override PartName="/ppt/tags/tag1146.xml" ContentType="application/vnd.openxmlformats-officedocument.presentationml.tags+xml"/>
  <Override PartName="/ppt/notesSlides/notesSlide995.xml" ContentType="application/vnd.openxmlformats-officedocument.presentationml.notesSlide+xml"/>
  <Override PartName="/ppt/tags/tag1147.xml" ContentType="application/vnd.openxmlformats-officedocument.presentationml.tags+xml"/>
  <Override PartName="/ppt/notesSlides/notesSlide996.xml" ContentType="application/vnd.openxmlformats-officedocument.presentationml.notesSlide+xml"/>
  <Override PartName="/ppt/tags/tag1148.xml" ContentType="application/vnd.openxmlformats-officedocument.presentationml.tags+xml"/>
  <Override PartName="/ppt/notesSlides/notesSlide997.xml" ContentType="application/vnd.openxmlformats-officedocument.presentationml.notesSlide+xml"/>
  <Override PartName="/ppt/tags/tag1149.xml" ContentType="application/vnd.openxmlformats-officedocument.presentationml.tags+xml"/>
  <Override PartName="/ppt/notesSlides/notesSlide998.xml" ContentType="application/vnd.openxmlformats-officedocument.presentationml.notesSlide+xml"/>
  <Override PartName="/ppt/tags/tag1150.xml" ContentType="application/vnd.openxmlformats-officedocument.presentationml.tags+xml"/>
  <Override PartName="/ppt/notesSlides/notesSlide999.xml" ContentType="application/vnd.openxmlformats-officedocument.presentationml.notesSlide+xml"/>
  <Override PartName="/ppt/tags/tag1151.xml" ContentType="application/vnd.openxmlformats-officedocument.presentationml.tags+xml"/>
  <Override PartName="/ppt/notesSlides/notesSlide1000.xml" ContentType="application/vnd.openxmlformats-officedocument.presentationml.notesSlide+xml"/>
  <Override PartName="/ppt/tags/tag1152.xml" ContentType="application/vnd.openxmlformats-officedocument.presentationml.tags+xml"/>
  <Override PartName="/ppt/notesSlides/notesSlide1001.xml" ContentType="application/vnd.openxmlformats-officedocument.presentationml.notesSlide+xml"/>
  <Override PartName="/ppt/tags/tag1153.xml" ContentType="application/vnd.openxmlformats-officedocument.presentationml.tags+xml"/>
  <Override PartName="/ppt/notesSlides/notesSlide1002.xml" ContentType="application/vnd.openxmlformats-officedocument.presentationml.notesSlide+xml"/>
  <Override PartName="/ppt/tags/tag1154.xml" ContentType="application/vnd.openxmlformats-officedocument.presentationml.tags+xml"/>
  <Override PartName="/ppt/notesSlides/notesSlide1003.xml" ContentType="application/vnd.openxmlformats-officedocument.presentationml.notesSlide+xml"/>
  <Override PartName="/ppt/tags/tag1155.xml" ContentType="application/vnd.openxmlformats-officedocument.presentationml.tags+xml"/>
  <Override PartName="/ppt/notesSlides/notesSlide1004.xml" ContentType="application/vnd.openxmlformats-officedocument.presentationml.notesSlide+xml"/>
  <Override PartName="/ppt/tags/tag1156.xml" ContentType="application/vnd.openxmlformats-officedocument.presentationml.tags+xml"/>
  <Override PartName="/ppt/notesSlides/notesSlide1005.xml" ContentType="application/vnd.openxmlformats-officedocument.presentationml.notesSlide+xml"/>
  <Override PartName="/ppt/tags/tag1157.xml" ContentType="application/vnd.openxmlformats-officedocument.presentationml.tags+xml"/>
  <Override PartName="/ppt/notesSlides/notesSlide1006.xml" ContentType="application/vnd.openxmlformats-officedocument.presentationml.notesSlide+xml"/>
  <Override PartName="/ppt/tags/tag1158.xml" ContentType="application/vnd.openxmlformats-officedocument.presentationml.tags+xml"/>
  <Override PartName="/ppt/notesSlides/notesSlide1007.xml" ContentType="application/vnd.openxmlformats-officedocument.presentationml.notesSlide+xml"/>
  <Override PartName="/ppt/tags/tag1159.xml" ContentType="application/vnd.openxmlformats-officedocument.presentationml.tags+xml"/>
  <Override PartName="/ppt/notesSlides/notesSlide1008.xml" ContentType="application/vnd.openxmlformats-officedocument.presentationml.notesSlide+xml"/>
  <Override PartName="/ppt/tags/tag1160.xml" ContentType="application/vnd.openxmlformats-officedocument.presentationml.tags+xml"/>
  <Override PartName="/ppt/notesSlides/notesSlide1009.xml" ContentType="application/vnd.openxmlformats-officedocument.presentationml.notesSlide+xml"/>
  <Override PartName="/ppt/tags/tag1161.xml" ContentType="application/vnd.openxmlformats-officedocument.presentationml.tags+xml"/>
  <Override PartName="/ppt/notesSlides/notesSlide1010.xml" ContentType="application/vnd.openxmlformats-officedocument.presentationml.notesSlide+xml"/>
  <Override PartName="/ppt/tags/tag1162.xml" ContentType="application/vnd.openxmlformats-officedocument.presentationml.tags+xml"/>
  <Override PartName="/ppt/notesSlides/notesSlide1011.xml" ContentType="application/vnd.openxmlformats-officedocument.presentationml.notesSlide+xml"/>
  <Override PartName="/ppt/tags/tag1163.xml" ContentType="application/vnd.openxmlformats-officedocument.presentationml.tags+xml"/>
  <Override PartName="/ppt/notesSlides/notesSlide1012.xml" ContentType="application/vnd.openxmlformats-officedocument.presentationml.notesSlide+xml"/>
  <Override PartName="/ppt/tags/tag1164.xml" ContentType="application/vnd.openxmlformats-officedocument.presentationml.tags+xml"/>
  <Override PartName="/ppt/notesSlides/notesSlide1013.xml" ContentType="application/vnd.openxmlformats-officedocument.presentationml.notesSlide+xml"/>
  <Override PartName="/ppt/tags/tag1165.xml" ContentType="application/vnd.openxmlformats-officedocument.presentationml.tags+xml"/>
  <Override PartName="/ppt/notesSlides/notesSlide1014.xml" ContentType="application/vnd.openxmlformats-officedocument.presentationml.notesSlide+xml"/>
  <Override PartName="/ppt/tags/tag1166.xml" ContentType="application/vnd.openxmlformats-officedocument.presentationml.tags+xml"/>
  <Override PartName="/ppt/notesSlides/notesSlide1015.xml" ContentType="application/vnd.openxmlformats-officedocument.presentationml.notesSlide+xml"/>
  <Override PartName="/ppt/tags/tag1167.xml" ContentType="application/vnd.openxmlformats-officedocument.presentationml.tags+xml"/>
  <Override PartName="/ppt/notesSlides/notesSlide1016.xml" ContentType="application/vnd.openxmlformats-officedocument.presentationml.notesSlide+xml"/>
  <Override PartName="/ppt/tags/tag1168.xml" ContentType="application/vnd.openxmlformats-officedocument.presentationml.tags+xml"/>
  <Override PartName="/ppt/notesSlides/notesSlide1017.xml" ContentType="application/vnd.openxmlformats-officedocument.presentationml.notesSlide+xml"/>
  <Override PartName="/ppt/tags/tag1169.xml" ContentType="application/vnd.openxmlformats-officedocument.presentationml.tags+xml"/>
  <Override PartName="/ppt/notesSlides/notesSlide1018.xml" ContentType="application/vnd.openxmlformats-officedocument.presentationml.notesSlide+xml"/>
  <Override PartName="/ppt/tags/tag1170.xml" ContentType="application/vnd.openxmlformats-officedocument.presentationml.tags+xml"/>
  <Override PartName="/ppt/notesSlides/notesSlide1019.xml" ContentType="application/vnd.openxmlformats-officedocument.presentationml.notesSlide+xml"/>
  <Override PartName="/ppt/tags/tag1171.xml" ContentType="application/vnd.openxmlformats-officedocument.presentationml.tags+xml"/>
  <Override PartName="/ppt/notesSlides/notesSlide1020.xml" ContentType="application/vnd.openxmlformats-officedocument.presentationml.notesSlide+xml"/>
  <Override PartName="/ppt/tags/tag1172.xml" ContentType="application/vnd.openxmlformats-officedocument.presentationml.tags+xml"/>
  <Override PartName="/ppt/notesSlides/notesSlide1021.xml" ContentType="application/vnd.openxmlformats-officedocument.presentationml.notesSlide+xml"/>
  <Override PartName="/ppt/tags/tag1173.xml" ContentType="application/vnd.openxmlformats-officedocument.presentationml.tags+xml"/>
  <Override PartName="/ppt/notesSlides/notesSlide1022.xml" ContentType="application/vnd.openxmlformats-officedocument.presentationml.notesSlide+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notesSlides/notesSlide1023.xml" ContentType="application/vnd.openxmlformats-officedocument.presentationml.notesSlide+xml"/>
  <Override PartName="/ppt/tags/tag1179.xml" ContentType="application/vnd.openxmlformats-officedocument.presentationml.tags+xml"/>
  <Override PartName="/ppt/notesSlides/notesSlide1024.xml" ContentType="application/vnd.openxmlformats-officedocument.presentationml.notesSlide+xml"/>
  <Override PartName="/ppt/tags/tag1180.xml" ContentType="application/vnd.openxmlformats-officedocument.presentationml.tags+xml"/>
  <Override PartName="/ppt/notesSlides/notesSlide1025.xml" ContentType="application/vnd.openxmlformats-officedocument.presentationml.notesSlide+xml"/>
  <Override PartName="/ppt/tags/tag1181.xml" ContentType="application/vnd.openxmlformats-officedocument.presentationml.tags+xml"/>
  <Override PartName="/ppt/notesSlides/notesSlide1026.xml" ContentType="application/vnd.openxmlformats-officedocument.presentationml.notesSlide+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notesSlides/notesSlide1027.xml" ContentType="application/vnd.openxmlformats-officedocument.presentationml.notesSlide+xml"/>
  <Override PartName="/ppt/tags/tag1186.xml" ContentType="application/vnd.openxmlformats-officedocument.presentationml.tags+xml"/>
  <Override PartName="/ppt/notesSlides/notesSlide1028.xml" ContentType="application/vnd.openxmlformats-officedocument.presentationml.notesSlide+xml"/>
  <Override PartName="/ppt/tags/tag1187.xml" ContentType="application/vnd.openxmlformats-officedocument.presentationml.tags+xml"/>
  <Override PartName="/ppt/notesSlides/notesSlide1029.xml" ContentType="application/vnd.openxmlformats-officedocument.presentationml.notesSlide+xml"/>
  <Override PartName="/ppt/tags/tag1188.xml" ContentType="application/vnd.openxmlformats-officedocument.presentationml.tags+xml"/>
  <Override PartName="/ppt/notesSlides/notesSlide1030.xml" ContentType="application/vnd.openxmlformats-officedocument.presentationml.notesSlide+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notesSlides/notesSlide1031.xml" ContentType="application/vnd.openxmlformats-officedocument.presentationml.notesSlide+xml"/>
  <Override PartName="/ppt/tags/tag1193.xml" ContentType="application/vnd.openxmlformats-officedocument.presentationml.tags+xml"/>
  <Override PartName="/ppt/notesSlides/notesSlide1032.xml" ContentType="application/vnd.openxmlformats-officedocument.presentationml.notesSlide+xml"/>
  <Override PartName="/ppt/tags/tag1194.xml" ContentType="application/vnd.openxmlformats-officedocument.presentationml.tags+xml"/>
  <Override PartName="/ppt/notesSlides/notesSlide1033.xml" ContentType="application/vnd.openxmlformats-officedocument.presentationml.notesSlide+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notesSlides/notesSlide1034.xml" ContentType="application/vnd.openxmlformats-officedocument.presentationml.notesSlide+xml"/>
  <Override PartName="/ppt/tags/tag1199.xml" ContentType="application/vnd.openxmlformats-officedocument.presentationml.tags+xml"/>
  <Override PartName="/ppt/notesSlides/notesSlide1035.xml" ContentType="application/vnd.openxmlformats-officedocument.presentationml.notesSlide+xml"/>
  <Override PartName="/ppt/tags/tag1200.xml" ContentType="application/vnd.openxmlformats-officedocument.presentationml.tags+xml"/>
  <Override PartName="/ppt/notesSlides/notesSlide1036.xml" ContentType="application/vnd.openxmlformats-officedocument.presentationml.notesSlide+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notesSlides/notesSlide1037.xml" ContentType="application/vnd.openxmlformats-officedocument.presentationml.notesSlide+xml"/>
  <Override PartName="/ppt/tags/tag1205.xml" ContentType="application/vnd.openxmlformats-officedocument.presentationml.tags+xml"/>
  <Override PartName="/ppt/notesSlides/notesSlide1038.xml" ContentType="application/vnd.openxmlformats-officedocument.presentationml.notesSlide+xml"/>
  <Override PartName="/ppt/tags/tag1206.xml" ContentType="application/vnd.openxmlformats-officedocument.presentationml.tags+xml"/>
  <Override PartName="/ppt/notesSlides/notesSlide1039.xml" ContentType="application/vnd.openxmlformats-officedocument.presentationml.notesSlide+xml"/>
  <Override PartName="/ppt/tags/tag1207.xml" ContentType="application/vnd.openxmlformats-officedocument.presentationml.tags+xml"/>
  <Override PartName="/ppt/notesSlides/notesSlide1040.xml" ContentType="application/vnd.openxmlformats-officedocument.presentationml.notesSlide+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notesSlides/notesSlide1041.xml" ContentType="application/vnd.openxmlformats-officedocument.presentationml.notesSlide+xml"/>
  <Override PartName="/ppt/tags/tag1212.xml" ContentType="application/vnd.openxmlformats-officedocument.presentationml.tags+xml"/>
  <Override PartName="/ppt/notesSlides/notesSlide1042.xml" ContentType="application/vnd.openxmlformats-officedocument.presentationml.notesSlide+xml"/>
  <Override PartName="/ppt/tags/tag1213.xml" ContentType="application/vnd.openxmlformats-officedocument.presentationml.tags+xml"/>
  <Override PartName="/ppt/notesSlides/notesSlide1043.xml" ContentType="application/vnd.openxmlformats-officedocument.presentationml.notesSlide+xml"/>
  <Override PartName="/ppt/tags/tag1214.xml" ContentType="application/vnd.openxmlformats-officedocument.presentationml.tags+xml"/>
  <Override PartName="/ppt/notesSlides/notesSlide1044.xml" ContentType="application/vnd.openxmlformats-officedocument.presentationml.notesSlide+xml"/>
  <Override PartName="/ppt/tags/tag1215.xml" ContentType="application/vnd.openxmlformats-officedocument.presentationml.tags+xml"/>
  <Override PartName="/ppt/notesSlides/notesSlide1045.xml" ContentType="application/vnd.openxmlformats-officedocument.presentationml.notesSlide+xml"/>
  <Override PartName="/ppt/tags/tag1216.xml" ContentType="application/vnd.openxmlformats-officedocument.presentationml.tags+xml"/>
  <Override PartName="/ppt/notesSlides/notesSlide1046.xml" ContentType="application/vnd.openxmlformats-officedocument.presentationml.notesSlide+xml"/>
  <Override PartName="/ppt/tags/tag1217.xml" ContentType="application/vnd.openxmlformats-officedocument.presentationml.tags+xml"/>
  <Override PartName="/ppt/notesSlides/notesSlide1047.xml" ContentType="application/vnd.openxmlformats-officedocument.presentationml.notesSlide+xml"/>
  <Override PartName="/ppt/tags/tag1218.xml" ContentType="application/vnd.openxmlformats-officedocument.presentationml.tags+xml"/>
  <Override PartName="/ppt/notesSlides/notesSlide1048.xml" ContentType="application/vnd.openxmlformats-officedocument.presentationml.notesSlide+xml"/>
  <Override PartName="/ppt/tags/tag1219.xml" ContentType="application/vnd.openxmlformats-officedocument.presentationml.tags+xml"/>
  <Override PartName="/ppt/notesSlides/notesSlide1049.xml" ContentType="application/vnd.openxmlformats-officedocument.presentationml.notesSlide+xml"/>
  <Override PartName="/ppt/tags/tag1220.xml" ContentType="application/vnd.openxmlformats-officedocument.presentationml.tags+xml"/>
  <Override PartName="/ppt/notesSlides/notesSlide1050.xml" ContentType="application/vnd.openxmlformats-officedocument.presentationml.notesSlide+xml"/>
  <Override PartName="/ppt/tags/tag1221.xml" ContentType="application/vnd.openxmlformats-officedocument.presentationml.tags+xml"/>
  <Override PartName="/ppt/notesSlides/notesSlide1051.xml" ContentType="application/vnd.openxmlformats-officedocument.presentationml.notesSlide+xml"/>
  <Override PartName="/ppt/tags/tag1222.xml" ContentType="application/vnd.openxmlformats-officedocument.presentationml.tags+xml"/>
  <Override PartName="/ppt/notesSlides/notesSlide1052.xml" ContentType="application/vnd.openxmlformats-officedocument.presentationml.notesSlide+xml"/>
  <Override PartName="/ppt/tags/tag1223.xml" ContentType="application/vnd.openxmlformats-officedocument.presentationml.tags+xml"/>
  <Override PartName="/ppt/notesSlides/notesSlide1053.xml" ContentType="application/vnd.openxmlformats-officedocument.presentationml.notesSlide+xml"/>
  <Override PartName="/ppt/tags/tag1224.xml" ContentType="application/vnd.openxmlformats-officedocument.presentationml.tags+xml"/>
  <Override PartName="/ppt/notesSlides/notesSlide1054.xml" ContentType="application/vnd.openxmlformats-officedocument.presentationml.notesSlide+xml"/>
  <Override PartName="/ppt/tags/tag1225.xml" ContentType="application/vnd.openxmlformats-officedocument.presentationml.tags+xml"/>
  <Override PartName="/ppt/notesSlides/notesSlide1055.xml" ContentType="application/vnd.openxmlformats-officedocument.presentationml.notesSlide+xml"/>
  <Override PartName="/ppt/tags/tag1226.xml" ContentType="application/vnd.openxmlformats-officedocument.presentationml.tags+xml"/>
  <Override PartName="/ppt/notesSlides/notesSlide1056.xml" ContentType="application/vnd.openxmlformats-officedocument.presentationml.notesSlide+xml"/>
  <Override PartName="/ppt/tags/tag1227.xml" ContentType="application/vnd.openxmlformats-officedocument.presentationml.tags+xml"/>
  <Override PartName="/ppt/notesSlides/notesSlide1057.xml" ContentType="application/vnd.openxmlformats-officedocument.presentationml.notesSlide+xml"/>
  <Override PartName="/ppt/tags/tag1228.xml" ContentType="application/vnd.openxmlformats-officedocument.presentationml.tags+xml"/>
  <Override PartName="/ppt/notesSlides/notesSlide1058.xml" ContentType="application/vnd.openxmlformats-officedocument.presentationml.notesSlide+xml"/>
  <Override PartName="/ppt/tags/tag1229.xml" ContentType="application/vnd.openxmlformats-officedocument.presentationml.tags+xml"/>
  <Override PartName="/ppt/notesSlides/notesSlide1059.xml" ContentType="application/vnd.openxmlformats-officedocument.presentationml.notesSlide+xml"/>
  <Override PartName="/ppt/tags/tag1230.xml" ContentType="application/vnd.openxmlformats-officedocument.presentationml.tags+xml"/>
  <Override PartName="/ppt/notesSlides/notesSlide1060.xml" ContentType="application/vnd.openxmlformats-officedocument.presentationml.notesSlide+xml"/>
  <Override PartName="/ppt/tags/tag1231.xml" ContentType="application/vnd.openxmlformats-officedocument.presentationml.tags+xml"/>
  <Override PartName="/ppt/notesSlides/notesSlide1061.xml" ContentType="application/vnd.openxmlformats-officedocument.presentationml.notesSlide+xml"/>
  <Override PartName="/ppt/tags/tag1232.xml" ContentType="application/vnd.openxmlformats-officedocument.presentationml.tags+xml"/>
  <Override PartName="/ppt/notesSlides/notesSlide1062.xml" ContentType="application/vnd.openxmlformats-officedocument.presentationml.notesSlide+xml"/>
  <Override PartName="/ppt/tags/tag1233.xml" ContentType="application/vnd.openxmlformats-officedocument.presentationml.tags+xml"/>
  <Override PartName="/ppt/notesSlides/notesSlide1063.xml" ContentType="application/vnd.openxmlformats-officedocument.presentationml.notesSlide+xml"/>
  <Override PartName="/ppt/tags/tag1234.xml" ContentType="application/vnd.openxmlformats-officedocument.presentationml.tags+xml"/>
  <Override PartName="/ppt/notesSlides/notesSlide1064.xml" ContentType="application/vnd.openxmlformats-officedocument.presentationml.notesSlide+xml"/>
  <Override PartName="/ppt/tags/tag1235.xml" ContentType="application/vnd.openxmlformats-officedocument.presentationml.tags+xml"/>
  <Override PartName="/ppt/notesSlides/notesSlide1065.xml" ContentType="application/vnd.openxmlformats-officedocument.presentationml.notesSlide+xml"/>
  <Override PartName="/ppt/tags/tag1236.xml" ContentType="application/vnd.openxmlformats-officedocument.presentationml.tags+xml"/>
  <Override PartName="/ppt/notesSlides/notesSlide1066.xml" ContentType="application/vnd.openxmlformats-officedocument.presentationml.notesSlide+xml"/>
  <Override PartName="/ppt/tags/tag1237.xml" ContentType="application/vnd.openxmlformats-officedocument.presentationml.tags+xml"/>
  <Override PartName="/ppt/notesSlides/notesSlide1067.xml" ContentType="application/vnd.openxmlformats-officedocument.presentationml.notesSlide+xml"/>
  <Override PartName="/ppt/tags/tag1238.xml" ContentType="application/vnd.openxmlformats-officedocument.presentationml.tags+xml"/>
  <Override PartName="/ppt/notesSlides/notesSlide1068.xml" ContentType="application/vnd.openxmlformats-officedocument.presentationml.notesSlide+xml"/>
  <Override PartName="/ppt/tags/tag1239.xml" ContentType="application/vnd.openxmlformats-officedocument.presentationml.tags+xml"/>
  <Override PartName="/ppt/notesSlides/notesSlide1069.xml" ContentType="application/vnd.openxmlformats-officedocument.presentationml.notesSlide+xml"/>
  <Override PartName="/ppt/tags/tag1240.xml" ContentType="application/vnd.openxmlformats-officedocument.presentationml.tags+xml"/>
  <Override PartName="/ppt/notesSlides/notesSlide1070.xml" ContentType="application/vnd.openxmlformats-officedocument.presentationml.notesSlide+xml"/>
  <Override PartName="/ppt/tags/tag1241.xml" ContentType="application/vnd.openxmlformats-officedocument.presentationml.tags+xml"/>
  <Override PartName="/ppt/notesSlides/notesSlide1071.xml" ContentType="application/vnd.openxmlformats-officedocument.presentationml.notesSlide+xml"/>
  <Override PartName="/ppt/tags/tag1242.xml" ContentType="application/vnd.openxmlformats-officedocument.presentationml.tags+xml"/>
  <Override PartName="/ppt/notesSlides/notesSlide1072.xml" ContentType="application/vnd.openxmlformats-officedocument.presentationml.notesSlide+xml"/>
  <Override PartName="/ppt/tags/tag1243.xml" ContentType="application/vnd.openxmlformats-officedocument.presentationml.tags+xml"/>
  <Override PartName="/ppt/notesSlides/notesSlide1073.xml" ContentType="application/vnd.openxmlformats-officedocument.presentationml.notesSlide+xml"/>
  <Override PartName="/ppt/tags/tag1244.xml" ContentType="application/vnd.openxmlformats-officedocument.presentationml.tags+xml"/>
  <Override PartName="/ppt/notesSlides/notesSlide1074.xml" ContentType="application/vnd.openxmlformats-officedocument.presentationml.notesSlide+xml"/>
  <Override PartName="/ppt/tags/tag1245.xml" ContentType="application/vnd.openxmlformats-officedocument.presentationml.tags+xml"/>
  <Override PartName="/ppt/notesSlides/notesSlide1075.xml" ContentType="application/vnd.openxmlformats-officedocument.presentationml.notesSlide+xml"/>
  <Override PartName="/ppt/tags/tag1246.xml" ContentType="application/vnd.openxmlformats-officedocument.presentationml.tags+xml"/>
  <Override PartName="/ppt/notesSlides/notesSlide1076.xml" ContentType="application/vnd.openxmlformats-officedocument.presentationml.notesSlide+xml"/>
  <Override PartName="/ppt/tags/tag1247.xml" ContentType="application/vnd.openxmlformats-officedocument.presentationml.tags+xml"/>
  <Override PartName="/ppt/notesSlides/notesSlide1077.xml" ContentType="application/vnd.openxmlformats-officedocument.presentationml.notesSlide+xml"/>
  <Override PartName="/ppt/tags/tag1248.xml" ContentType="application/vnd.openxmlformats-officedocument.presentationml.tags+xml"/>
  <Override PartName="/ppt/notesSlides/notesSlide1078.xml" ContentType="application/vnd.openxmlformats-officedocument.presentationml.notesSlide+xml"/>
  <Override PartName="/ppt/tags/tag1249.xml" ContentType="application/vnd.openxmlformats-officedocument.presentationml.tags+xml"/>
  <Override PartName="/ppt/notesSlides/notesSlide1079.xml" ContentType="application/vnd.openxmlformats-officedocument.presentationml.notesSlide+xml"/>
  <Override PartName="/ppt/tags/tag1250.xml" ContentType="application/vnd.openxmlformats-officedocument.presentationml.tags+xml"/>
  <Override PartName="/ppt/notesSlides/notesSlide1080.xml" ContentType="application/vnd.openxmlformats-officedocument.presentationml.notesSlide+xml"/>
  <Override PartName="/ppt/tags/tag1251.xml" ContentType="application/vnd.openxmlformats-officedocument.presentationml.tags+xml"/>
  <Override PartName="/ppt/notesSlides/notesSlide1081.xml" ContentType="application/vnd.openxmlformats-officedocument.presentationml.notesSlide+xml"/>
  <Override PartName="/ppt/tags/tag1252.xml" ContentType="application/vnd.openxmlformats-officedocument.presentationml.tags+xml"/>
  <Override PartName="/ppt/notesSlides/notesSlide1082.xml" ContentType="application/vnd.openxmlformats-officedocument.presentationml.notesSlide+xml"/>
  <Override PartName="/ppt/tags/tag1253.xml" ContentType="application/vnd.openxmlformats-officedocument.presentationml.tags+xml"/>
  <Override PartName="/ppt/notesSlides/notesSlide1083.xml" ContentType="application/vnd.openxmlformats-officedocument.presentationml.notesSlide+xml"/>
  <Override PartName="/ppt/tags/tag1254.xml" ContentType="application/vnd.openxmlformats-officedocument.presentationml.tags+xml"/>
  <Override PartName="/ppt/notesSlides/notesSlide1084.xml" ContentType="application/vnd.openxmlformats-officedocument.presentationml.notesSlide+xml"/>
  <Override PartName="/ppt/tags/tag1255.xml" ContentType="application/vnd.openxmlformats-officedocument.presentationml.tags+xml"/>
  <Override PartName="/ppt/notesSlides/notesSlide1085.xml" ContentType="application/vnd.openxmlformats-officedocument.presentationml.notesSlide+xml"/>
  <Override PartName="/ppt/tags/tag1256.xml" ContentType="application/vnd.openxmlformats-officedocument.presentationml.tags+xml"/>
  <Override PartName="/ppt/notesSlides/notesSlide1086.xml" ContentType="application/vnd.openxmlformats-officedocument.presentationml.notesSlide+xml"/>
  <Override PartName="/ppt/tags/tag1257.xml" ContentType="application/vnd.openxmlformats-officedocument.presentationml.tags+xml"/>
  <Override PartName="/ppt/notesSlides/notesSlide1087.xml" ContentType="application/vnd.openxmlformats-officedocument.presentationml.notesSlide+xml"/>
  <Override PartName="/ppt/tags/tag1258.xml" ContentType="application/vnd.openxmlformats-officedocument.presentationml.tags+xml"/>
  <Override PartName="/ppt/notesSlides/notesSlide1088.xml" ContentType="application/vnd.openxmlformats-officedocument.presentationml.notesSlide+xml"/>
  <Override PartName="/ppt/tags/tag1259.xml" ContentType="application/vnd.openxmlformats-officedocument.presentationml.tags+xml"/>
  <Override PartName="/ppt/notesSlides/notesSlide1089.xml" ContentType="application/vnd.openxmlformats-officedocument.presentationml.notesSlide+xml"/>
  <Override PartName="/ppt/tags/tag1260.xml" ContentType="application/vnd.openxmlformats-officedocument.presentationml.tags+xml"/>
  <Override PartName="/ppt/notesSlides/notesSlide1090.xml" ContentType="application/vnd.openxmlformats-officedocument.presentationml.notesSlide+xml"/>
  <Override PartName="/ppt/tags/tag1261.xml" ContentType="application/vnd.openxmlformats-officedocument.presentationml.tags+xml"/>
  <Override PartName="/ppt/notesSlides/notesSlide1091.xml" ContentType="application/vnd.openxmlformats-officedocument.presentationml.notesSlide+xml"/>
  <Override PartName="/ppt/tags/tag1262.xml" ContentType="application/vnd.openxmlformats-officedocument.presentationml.tags+xml"/>
  <Override PartName="/ppt/notesSlides/notesSlide1092.xml" ContentType="application/vnd.openxmlformats-officedocument.presentationml.notesSlide+xml"/>
  <Override PartName="/ppt/tags/tag1263.xml" ContentType="application/vnd.openxmlformats-officedocument.presentationml.tags+xml"/>
  <Override PartName="/ppt/notesSlides/notesSlide1093.xml" ContentType="application/vnd.openxmlformats-officedocument.presentationml.notesSlide+xml"/>
  <Override PartName="/ppt/tags/tag1264.xml" ContentType="application/vnd.openxmlformats-officedocument.presentationml.tags+xml"/>
  <Override PartName="/ppt/notesSlides/notesSlide1094.xml" ContentType="application/vnd.openxmlformats-officedocument.presentationml.notesSlide+xml"/>
  <Override PartName="/ppt/tags/tag1265.xml" ContentType="application/vnd.openxmlformats-officedocument.presentationml.tags+xml"/>
  <Override PartName="/ppt/notesSlides/notesSlide1095.xml" ContentType="application/vnd.openxmlformats-officedocument.presentationml.notesSlide+xml"/>
  <Override PartName="/ppt/tags/tag1266.xml" ContentType="application/vnd.openxmlformats-officedocument.presentationml.tags+xml"/>
  <Override PartName="/ppt/notesSlides/notesSlide1096.xml" ContentType="application/vnd.openxmlformats-officedocument.presentationml.notesSlide+xml"/>
  <Override PartName="/ppt/tags/tag1267.xml" ContentType="application/vnd.openxmlformats-officedocument.presentationml.tags+xml"/>
  <Override PartName="/ppt/notesSlides/notesSlide1097.xml" ContentType="application/vnd.openxmlformats-officedocument.presentationml.notesSlide+xml"/>
  <Override PartName="/ppt/tags/tag1268.xml" ContentType="application/vnd.openxmlformats-officedocument.presentationml.tags+xml"/>
  <Override PartName="/ppt/notesSlides/notesSlide1098.xml" ContentType="application/vnd.openxmlformats-officedocument.presentationml.notesSlide+xml"/>
  <Override PartName="/ppt/tags/tag1269.xml" ContentType="application/vnd.openxmlformats-officedocument.presentationml.tags+xml"/>
  <Override PartName="/ppt/notesSlides/notesSlide1099.xml" ContentType="application/vnd.openxmlformats-officedocument.presentationml.notesSlide+xml"/>
  <Override PartName="/ppt/tags/tag1270.xml" ContentType="application/vnd.openxmlformats-officedocument.presentationml.tags+xml"/>
  <Override PartName="/ppt/notesSlides/notesSlide1100.xml" ContentType="application/vnd.openxmlformats-officedocument.presentationml.notesSlide+xml"/>
  <Override PartName="/ppt/tags/tag1271.xml" ContentType="application/vnd.openxmlformats-officedocument.presentationml.tags+xml"/>
  <Override PartName="/ppt/notesSlides/notesSlide1101.xml" ContentType="application/vnd.openxmlformats-officedocument.presentationml.notesSlide+xml"/>
  <Override PartName="/ppt/tags/tag1272.xml" ContentType="application/vnd.openxmlformats-officedocument.presentationml.tags+xml"/>
  <Override PartName="/ppt/notesSlides/notesSlide1102.xml" ContentType="application/vnd.openxmlformats-officedocument.presentationml.notesSlide+xml"/>
  <Override PartName="/ppt/tags/tag1273.xml" ContentType="application/vnd.openxmlformats-officedocument.presentationml.tags+xml"/>
  <Override PartName="/ppt/notesSlides/notesSlide1103.xml" ContentType="application/vnd.openxmlformats-officedocument.presentationml.notesSlide+xml"/>
  <Override PartName="/ppt/tags/tag1274.xml" ContentType="application/vnd.openxmlformats-officedocument.presentationml.tags+xml"/>
  <Override PartName="/ppt/notesSlides/notesSlide1104.xml" ContentType="application/vnd.openxmlformats-officedocument.presentationml.notesSlide+xml"/>
  <Override PartName="/ppt/tags/tag1275.xml" ContentType="application/vnd.openxmlformats-officedocument.presentationml.tags+xml"/>
  <Override PartName="/ppt/notesSlides/notesSlide1105.xml" ContentType="application/vnd.openxmlformats-officedocument.presentationml.notesSlide+xml"/>
  <Override PartName="/ppt/tags/tag1276.xml" ContentType="application/vnd.openxmlformats-officedocument.presentationml.tags+xml"/>
  <Override PartName="/ppt/notesSlides/notesSlide1106.xml" ContentType="application/vnd.openxmlformats-officedocument.presentationml.notesSlide+xml"/>
  <Override PartName="/ppt/tags/tag1277.xml" ContentType="application/vnd.openxmlformats-officedocument.presentationml.tags+xml"/>
  <Override PartName="/ppt/notesSlides/notesSlide1107.xml" ContentType="application/vnd.openxmlformats-officedocument.presentationml.notesSlide+xml"/>
  <Override PartName="/ppt/tags/tag1278.xml" ContentType="application/vnd.openxmlformats-officedocument.presentationml.tags+xml"/>
  <Override PartName="/ppt/notesSlides/notesSlide1108.xml" ContentType="application/vnd.openxmlformats-officedocument.presentationml.notesSlide+xml"/>
  <Override PartName="/ppt/tags/tag1279.xml" ContentType="application/vnd.openxmlformats-officedocument.presentationml.tags+xml"/>
  <Override PartName="/ppt/notesSlides/notesSlide1109.xml" ContentType="application/vnd.openxmlformats-officedocument.presentationml.notesSlide+xml"/>
  <Override PartName="/ppt/tags/tag1280.xml" ContentType="application/vnd.openxmlformats-officedocument.presentationml.tags+xml"/>
  <Override PartName="/ppt/notesSlides/notesSlide1110.xml" ContentType="application/vnd.openxmlformats-officedocument.presentationml.notesSlide+xml"/>
  <Override PartName="/ppt/tags/tag1281.xml" ContentType="application/vnd.openxmlformats-officedocument.presentationml.tags+xml"/>
  <Override PartName="/ppt/notesSlides/notesSlide1111.xml" ContentType="application/vnd.openxmlformats-officedocument.presentationml.notesSlide+xml"/>
  <Override PartName="/ppt/tags/tag1282.xml" ContentType="application/vnd.openxmlformats-officedocument.presentationml.tags+xml"/>
  <Override PartName="/ppt/notesSlides/notesSlide1112.xml" ContentType="application/vnd.openxmlformats-officedocument.presentationml.notesSlide+xml"/>
  <Override PartName="/ppt/tags/tag1283.xml" ContentType="application/vnd.openxmlformats-officedocument.presentationml.tags+xml"/>
  <Override PartName="/ppt/notesSlides/notesSlide11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252"/>
  </p:notesMasterIdLst>
  <p:handoutMasterIdLst>
    <p:handoutMasterId r:id="rId1253"/>
  </p:handoutMasterIdLst>
  <p:sldIdLst>
    <p:sldId id="1681" r:id="rId5"/>
    <p:sldId id="1682" r:id="rId6"/>
    <p:sldId id="1683" r:id="rId7"/>
    <p:sldId id="1684" r:id="rId8"/>
    <p:sldId id="1685" r:id="rId9"/>
    <p:sldId id="1686" r:id="rId10"/>
    <p:sldId id="1687" r:id="rId11"/>
    <p:sldId id="1688" r:id="rId12"/>
    <p:sldId id="1689" r:id="rId13"/>
    <p:sldId id="1690" r:id="rId14"/>
    <p:sldId id="1691" r:id="rId15"/>
    <p:sldId id="1692"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3286"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3263"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8" r:id="rId128"/>
    <p:sldId id="1789" r:id="rId129"/>
    <p:sldId id="1790" r:id="rId130"/>
    <p:sldId id="1794" r:id="rId131"/>
    <p:sldId id="1795" r:id="rId132"/>
    <p:sldId id="1796" r:id="rId133"/>
    <p:sldId id="1797" r:id="rId134"/>
    <p:sldId id="1798" r:id="rId135"/>
    <p:sldId id="1799" r:id="rId136"/>
    <p:sldId id="3264"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1815" r:id="rId152"/>
    <p:sldId id="1816" r:id="rId153"/>
    <p:sldId id="1817" r:id="rId154"/>
    <p:sldId id="1818" r:id="rId155"/>
    <p:sldId id="1819" r:id="rId156"/>
    <p:sldId id="1820" r:id="rId157"/>
    <p:sldId id="1821" r:id="rId158"/>
    <p:sldId id="1822" r:id="rId159"/>
    <p:sldId id="1823" r:id="rId160"/>
    <p:sldId id="1824" r:id="rId161"/>
    <p:sldId id="1825" r:id="rId162"/>
    <p:sldId id="1826" r:id="rId163"/>
    <p:sldId id="1827" r:id="rId164"/>
    <p:sldId id="1828" r:id="rId165"/>
    <p:sldId id="1829" r:id="rId166"/>
    <p:sldId id="1830" r:id="rId167"/>
    <p:sldId id="1831" r:id="rId168"/>
    <p:sldId id="1832" r:id="rId169"/>
    <p:sldId id="1833" r:id="rId170"/>
    <p:sldId id="1834" r:id="rId171"/>
    <p:sldId id="1835" r:id="rId172"/>
    <p:sldId id="1836" r:id="rId173"/>
    <p:sldId id="1923" r:id="rId174"/>
    <p:sldId id="1924" r:id="rId175"/>
    <p:sldId id="1925" r:id="rId176"/>
    <p:sldId id="1926" r:id="rId177"/>
    <p:sldId id="1927" r:id="rId178"/>
    <p:sldId id="1928" r:id="rId179"/>
    <p:sldId id="1929" r:id="rId180"/>
    <p:sldId id="1930" r:id="rId181"/>
    <p:sldId id="1956" r:id="rId182"/>
    <p:sldId id="1931" r:id="rId183"/>
    <p:sldId id="1932" r:id="rId184"/>
    <p:sldId id="1933" r:id="rId185"/>
    <p:sldId id="1934" r:id="rId186"/>
    <p:sldId id="1935" r:id="rId187"/>
    <p:sldId id="1936" r:id="rId188"/>
    <p:sldId id="1937" r:id="rId189"/>
    <p:sldId id="1938" r:id="rId190"/>
    <p:sldId id="1939" r:id="rId191"/>
    <p:sldId id="1940" r:id="rId192"/>
    <p:sldId id="1941" r:id="rId193"/>
    <p:sldId id="1942" r:id="rId194"/>
    <p:sldId id="1943" r:id="rId195"/>
    <p:sldId id="1944" r:id="rId196"/>
    <p:sldId id="1945" r:id="rId197"/>
    <p:sldId id="1946" r:id="rId198"/>
    <p:sldId id="1947" r:id="rId199"/>
    <p:sldId id="1948" r:id="rId200"/>
    <p:sldId id="1949" r:id="rId201"/>
    <p:sldId id="1950" r:id="rId202"/>
    <p:sldId id="1951" r:id="rId203"/>
    <p:sldId id="1952" r:id="rId204"/>
    <p:sldId id="1953" r:id="rId205"/>
    <p:sldId id="1954" r:id="rId206"/>
    <p:sldId id="1955" r:id="rId207"/>
    <p:sldId id="1837" r:id="rId208"/>
    <p:sldId id="3265" r:id="rId209"/>
    <p:sldId id="1839" r:id="rId210"/>
    <p:sldId id="1840" r:id="rId211"/>
    <p:sldId id="1841" r:id="rId212"/>
    <p:sldId id="1842" r:id="rId213"/>
    <p:sldId id="1843" r:id="rId214"/>
    <p:sldId id="1844" r:id="rId215"/>
    <p:sldId id="1845" r:id="rId216"/>
    <p:sldId id="1846" r:id="rId217"/>
    <p:sldId id="1847" r:id="rId218"/>
    <p:sldId id="1848" r:id="rId219"/>
    <p:sldId id="1849" r:id="rId220"/>
    <p:sldId id="1850" r:id="rId221"/>
    <p:sldId id="1851" r:id="rId222"/>
    <p:sldId id="1852" r:id="rId223"/>
    <p:sldId id="1853" r:id="rId224"/>
    <p:sldId id="1854" r:id="rId225"/>
    <p:sldId id="1855" r:id="rId226"/>
    <p:sldId id="1856" r:id="rId227"/>
    <p:sldId id="1857" r:id="rId228"/>
    <p:sldId id="1858" r:id="rId229"/>
    <p:sldId id="1859" r:id="rId230"/>
    <p:sldId id="1860" r:id="rId231"/>
    <p:sldId id="1861" r:id="rId232"/>
    <p:sldId id="1862" r:id="rId233"/>
    <p:sldId id="1863" r:id="rId234"/>
    <p:sldId id="1864" r:id="rId235"/>
    <p:sldId id="1865" r:id="rId236"/>
    <p:sldId id="1866" r:id="rId237"/>
    <p:sldId id="1867" r:id="rId238"/>
    <p:sldId id="1868" r:id="rId239"/>
    <p:sldId id="1957" r:id="rId240"/>
    <p:sldId id="3266" r:id="rId241"/>
    <p:sldId id="1959" r:id="rId242"/>
    <p:sldId id="3267" r:id="rId243"/>
    <p:sldId id="1961" r:id="rId244"/>
    <p:sldId id="1962" r:id="rId245"/>
    <p:sldId id="1963" r:id="rId246"/>
    <p:sldId id="1964" r:id="rId247"/>
    <p:sldId id="1965" r:id="rId248"/>
    <p:sldId id="1966" r:id="rId249"/>
    <p:sldId id="1967" r:id="rId250"/>
    <p:sldId id="1968" r:id="rId251"/>
    <p:sldId id="1969" r:id="rId252"/>
    <p:sldId id="1970" r:id="rId253"/>
    <p:sldId id="1971" r:id="rId254"/>
    <p:sldId id="1972" r:id="rId255"/>
    <p:sldId id="1973" r:id="rId256"/>
    <p:sldId id="1974" r:id="rId257"/>
    <p:sldId id="1975" r:id="rId258"/>
    <p:sldId id="1976" r:id="rId259"/>
    <p:sldId id="1977" r:id="rId260"/>
    <p:sldId id="1978" r:id="rId261"/>
    <p:sldId id="1979" r:id="rId262"/>
    <p:sldId id="1980" r:id="rId263"/>
    <p:sldId id="1981" r:id="rId264"/>
    <p:sldId id="1982" r:id="rId265"/>
    <p:sldId id="1983" r:id="rId266"/>
    <p:sldId id="1984" r:id="rId267"/>
    <p:sldId id="1985" r:id="rId268"/>
    <p:sldId id="1986" r:id="rId269"/>
    <p:sldId id="1987" r:id="rId270"/>
    <p:sldId id="1988" r:id="rId271"/>
    <p:sldId id="1989" r:id="rId272"/>
    <p:sldId id="1990" r:id="rId273"/>
    <p:sldId id="1991" r:id="rId274"/>
    <p:sldId id="1992" r:id="rId275"/>
    <p:sldId id="1993" r:id="rId276"/>
    <p:sldId id="1994" r:id="rId277"/>
    <p:sldId id="1995" r:id="rId278"/>
    <p:sldId id="1996" r:id="rId279"/>
    <p:sldId id="1997" r:id="rId280"/>
    <p:sldId id="1998" r:id="rId281"/>
    <p:sldId id="1999" r:id="rId282"/>
    <p:sldId id="2000" r:id="rId283"/>
    <p:sldId id="2001" r:id="rId284"/>
    <p:sldId id="2002" r:id="rId285"/>
    <p:sldId id="2003" r:id="rId286"/>
    <p:sldId id="2004" r:id="rId287"/>
    <p:sldId id="2005" r:id="rId288"/>
    <p:sldId id="2006" r:id="rId289"/>
    <p:sldId id="2007" r:id="rId290"/>
    <p:sldId id="2008" r:id="rId291"/>
    <p:sldId id="2009" r:id="rId292"/>
    <p:sldId id="2010" r:id="rId293"/>
    <p:sldId id="2011" r:id="rId294"/>
    <p:sldId id="2012" r:id="rId295"/>
    <p:sldId id="2013" r:id="rId296"/>
    <p:sldId id="2014" r:id="rId297"/>
    <p:sldId id="2015" r:id="rId298"/>
    <p:sldId id="2016" r:id="rId299"/>
    <p:sldId id="2017" r:id="rId300"/>
    <p:sldId id="2018" r:id="rId301"/>
    <p:sldId id="2019" r:id="rId302"/>
    <p:sldId id="2020" r:id="rId303"/>
    <p:sldId id="2021" r:id="rId304"/>
    <p:sldId id="2022" r:id="rId305"/>
    <p:sldId id="2023" r:id="rId306"/>
    <p:sldId id="2024" r:id="rId307"/>
    <p:sldId id="2025" r:id="rId308"/>
    <p:sldId id="2026" r:id="rId309"/>
    <p:sldId id="2027" r:id="rId310"/>
    <p:sldId id="2028" r:id="rId311"/>
    <p:sldId id="2029" r:id="rId312"/>
    <p:sldId id="2030" r:id="rId313"/>
    <p:sldId id="2031" r:id="rId314"/>
    <p:sldId id="2032" r:id="rId315"/>
    <p:sldId id="2033" r:id="rId316"/>
    <p:sldId id="2034" r:id="rId317"/>
    <p:sldId id="2035" r:id="rId318"/>
    <p:sldId id="2044" r:id="rId319"/>
    <p:sldId id="2045" r:id="rId320"/>
    <p:sldId id="2046" r:id="rId321"/>
    <p:sldId id="2047" r:id="rId322"/>
    <p:sldId id="2048" r:id="rId323"/>
    <p:sldId id="2049" r:id="rId324"/>
    <p:sldId id="2050" r:id="rId325"/>
    <p:sldId id="2051" r:id="rId326"/>
    <p:sldId id="3268" r:id="rId327"/>
    <p:sldId id="2053" r:id="rId328"/>
    <p:sldId id="2054" r:id="rId329"/>
    <p:sldId id="2055" r:id="rId330"/>
    <p:sldId id="2056" r:id="rId331"/>
    <p:sldId id="2057" r:id="rId332"/>
    <p:sldId id="2058" r:id="rId333"/>
    <p:sldId id="2059" r:id="rId334"/>
    <p:sldId id="2060" r:id="rId335"/>
    <p:sldId id="2061" r:id="rId336"/>
    <p:sldId id="2062" r:id="rId337"/>
    <p:sldId id="2063" r:id="rId338"/>
    <p:sldId id="2064" r:id="rId339"/>
    <p:sldId id="2065" r:id="rId340"/>
    <p:sldId id="2066" r:id="rId341"/>
    <p:sldId id="2067" r:id="rId342"/>
    <p:sldId id="2068" r:id="rId343"/>
    <p:sldId id="2069" r:id="rId344"/>
    <p:sldId id="2070" r:id="rId345"/>
    <p:sldId id="2071" r:id="rId346"/>
    <p:sldId id="2072" r:id="rId347"/>
    <p:sldId id="2073" r:id="rId348"/>
    <p:sldId id="2074" r:id="rId349"/>
    <p:sldId id="2075" r:id="rId350"/>
    <p:sldId id="2076" r:id="rId351"/>
    <p:sldId id="3253" r:id="rId352"/>
    <p:sldId id="2077" r:id="rId353"/>
    <p:sldId id="2078" r:id="rId354"/>
    <p:sldId id="2079" r:id="rId355"/>
    <p:sldId id="2080" r:id="rId356"/>
    <p:sldId id="2081" r:id="rId357"/>
    <p:sldId id="2082" r:id="rId358"/>
    <p:sldId id="2083" r:id="rId359"/>
    <p:sldId id="2983" r:id="rId360"/>
    <p:sldId id="2984" r:id="rId361"/>
    <p:sldId id="2985" r:id="rId362"/>
    <p:sldId id="2986" r:id="rId363"/>
    <p:sldId id="2088" r:id="rId364"/>
    <p:sldId id="2089" r:id="rId365"/>
    <p:sldId id="2090" r:id="rId366"/>
    <p:sldId id="2091" r:id="rId367"/>
    <p:sldId id="2092" r:id="rId368"/>
    <p:sldId id="2987" r:id="rId369"/>
    <p:sldId id="2988" r:id="rId370"/>
    <p:sldId id="2989" r:id="rId371"/>
    <p:sldId id="2095" r:id="rId372"/>
    <p:sldId id="2096" r:id="rId373"/>
    <p:sldId id="2097" r:id="rId374"/>
    <p:sldId id="2990" r:id="rId375"/>
    <p:sldId id="2991" r:id="rId376"/>
    <p:sldId id="2992" r:id="rId377"/>
    <p:sldId id="2102" r:id="rId378"/>
    <p:sldId id="2103" r:id="rId379"/>
    <p:sldId id="2993" r:id="rId380"/>
    <p:sldId id="2994" r:id="rId381"/>
    <p:sldId id="2995" r:id="rId382"/>
    <p:sldId id="2106" r:id="rId383"/>
    <p:sldId id="2996" r:id="rId384"/>
    <p:sldId id="2997" r:id="rId385"/>
    <p:sldId id="2999" r:id="rId386"/>
    <p:sldId id="3000" r:id="rId387"/>
    <p:sldId id="3001" r:id="rId388"/>
    <p:sldId id="2111" r:id="rId389"/>
    <p:sldId id="3269" r:id="rId390"/>
    <p:sldId id="2113" r:id="rId391"/>
    <p:sldId id="2114" r:id="rId392"/>
    <p:sldId id="2115" r:id="rId393"/>
    <p:sldId id="2116" r:id="rId394"/>
    <p:sldId id="2117" r:id="rId395"/>
    <p:sldId id="2118" r:id="rId396"/>
    <p:sldId id="2119" r:id="rId397"/>
    <p:sldId id="2120" r:id="rId398"/>
    <p:sldId id="2121" r:id="rId399"/>
    <p:sldId id="2122" r:id="rId400"/>
    <p:sldId id="2123" r:id="rId401"/>
    <p:sldId id="2124" r:id="rId402"/>
    <p:sldId id="2125" r:id="rId403"/>
    <p:sldId id="2126" r:id="rId404"/>
    <p:sldId id="2127" r:id="rId405"/>
    <p:sldId id="2128" r:id="rId406"/>
    <p:sldId id="2129" r:id="rId407"/>
    <p:sldId id="2130" r:id="rId408"/>
    <p:sldId id="2131" r:id="rId409"/>
    <p:sldId id="2132" r:id="rId410"/>
    <p:sldId id="2133" r:id="rId411"/>
    <p:sldId id="2134" r:id="rId412"/>
    <p:sldId id="2135" r:id="rId413"/>
    <p:sldId id="2136" r:id="rId414"/>
    <p:sldId id="2137" r:id="rId415"/>
    <p:sldId id="2138" r:id="rId416"/>
    <p:sldId id="2139" r:id="rId417"/>
    <p:sldId id="2140" r:id="rId418"/>
    <p:sldId id="2141" r:id="rId419"/>
    <p:sldId id="2142" r:id="rId420"/>
    <p:sldId id="2143" r:id="rId421"/>
    <p:sldId id="2144" r:id="rId422"/>
    <p:sldId id="2145" r:id="rId423"/>
    <p:sldId id="2146" r:id="rId424"/>
    <p:sldId id="2147" r:id="rId425"/>
    <p:sldId id="2148" r:id="rId426"/>
    <p:sldId id="2149" r:id="rId427"/>
    <p:sldId id="2150" r:id="rId428"/>
    <p:sldId id="2151" r:id="rId429"/>
    <p:sldId id="2152" r:id="rId430"/>
    <p:sldId id="2153" r:id="rId431"/>
    <p:sldId id="2154" r:id="rId432"/>
    <p:sldId id="2155" r:id="rId433"/>
    <p:sldId id="2156" r:id="rId434"/>
    <p:sldId id="3002" r:id="rId435"/>
    <p:sldId id="3003" r:id="rId436"/>
    <p:sldId id="3254" r:id="rId437"/>
    <p:sldId id="3004" r:id="rId438"/>
    <p:sldId id="3005" r:id="rId439"/>
    <p:sldId id="3006" r:id="rId440"/>
    <p:sldId id="3007" r:id="rId441"/>
    <p:sldId id="3008" r:id="rId442"/>
    <p:sldId id="3009" r:id="rId443"/>
    <p:sldId id="3010" r:id="rId444"/>
    <p:sldId id="3011" r:id="rId445"/>
    <p:sldId id="3012" r:id="rId446"/>
    <p:sldId id="3013" r:id="rId447"/>
    <p:sldId id="3014" r:id="rId448"/>
    <p:sldId id="3015" r:id="rId449"/>
    <p:sldId id="3016" r:id="rId450"/>
    <p:sldId id="3017" r:id="rId451"/>
    <p:sldId id="3018" r:id="rId452"/>
    <p:sldId id="3255" r:id="rId453"/>
    <p:sldId id="3256" r:id="rId454"/>
    <p:sldId id="2175" r:id="rId455"/>
    <p:sldId id="3270" r:id="rId456"/>
    <p:sldId id="2177" r:id="rId457"/>
    <p:sldId id="2178" r:id="rId458"/>
    <p:sldId id="2179" r:id="rId459"/>
    <p:sldId id="2180" r:id="rId460"/>
    <p:sldId id="2181" r:id="rId461"/>
    <p:sldId id="2182" r:id="rId462"/>
    <p:sldId id="2183" r:id="rId463"/>
    <p:sldId id="2184" r:id="rId464"/>
    <p:sldId id="2185" r:id="rId465"/>
    <p:sldId id="2186" r:id="rId466"/>
    <p:sldId id="2187" r:id="rId467"/>
    <p:sldId id="2188" r:id="rId468"/>
    <p:sldId id="2189" r:id="rId469"/>
    <p:sldId id="2190" r:id="rId470"/>
    <p:sldId id="2191" r:id="rId471"/>
    <p:sldId id="2192" r:id="rId472"/>
    <p:sldId id="2193" r:id="rId473"/>
    <p:sldId id="2194" r:id="rId474"/>
    <p:sldId id="3021" r:id="rId475"/>
    <p:sldId id="3022" r:id="rId476"/>
    <p:sldId id="3023" r:id="rId477"/>
    <p:sldId id="2198" r:id="rId478"/>
    <p:sldId id="2199" r:id="rId479"/>
    <p:sldId id="2200" r:id="rId480"/>
    <p:sldId id="2201" r:id="rId481"/>
    <p:sldId id="2202" r:id="rId482"/>
    <p:sldId id="2203" r:id="rId483"/>
    <p:sldId id="2204" r:id="rId484"/>
    <p:sldId id="2205" r:id="rId485"/>
    <p:sldId id="2206" r:id="rId486"/>
    <p:sldId id="2207" r:id="rId487"/>
    <p:sldId id="2208" r:id="rId488"/>
    <p:sldId id="2209" r:id="rId489"/>
    <p:sldId id="2210" r:id="rId490"/>
    <p:sldId id="2211" r:id="rId491"/>
    <p:sldId id="3271" r:id="rId492"/>
    <p:sldId id="2213" r:id="rId493"/>
    <p:sldId id="2214" r:id="rId494"/>
    <p:sldId id="2215" r:id="rId495"/>
    <p:sldId id="2216" r:id="rId496"/>
    <p:sldId id="2217" r:id="rId497"/>
    <p:sldId id="3024" r:id="rId498"/>
    <p:sldId id="3025" r:id="rId499"/>
    <p:sldId id="3026" r:id="rId500"/>
    <p:sldId id="3028" r:id="rId501"/>
    <p:sldId id="3029" r:id="rId502"/>
    <p:sldId id="3030" r:id="rId503"/>
    <p:sldId id="3031" r:id="rId504"/>
    <p:sldId id="2227" r:id="rId505"/>
    <p:sldId id="2228" r:id="rId506"/>
    <p:sldId id="2229" r:id="rId507"/>
    <p:sldId id="2230" r:id="rId508"/>
    <p:sldId id="2231" r:id="rId509"/>
    <p:sldId id="2232" r:id="rId510"/>
    <p:sldId id="2233" r:id="rId511"/>
    <p:sldId id="2234" r:id="rId512"/>
    <p:sldId id="2235" r:id="rId513"/>
    <p:sldId id="2236" r:id="rId514"/>
    <p:sldId id="2237" r:id="rId515"/>
    <p:sldId id="2238" r:id="rId516"/>
    <p:sldId id="2239" r:id="rId517"/>
    <p:sldId id="2240" r:id="rId518"/>
    <p:sldId id="2241" r:id="rId519"/>
    <p:sldId id="2242" r:id="rId520"/>
    <p:sldId id="2243" r:id="rId521"/>
    <p:sldId id="2244" r:id="rId522"/>
    <p:sldId id="2245" r:id="rId523"/>
    <p:sldId id="2246" r:id="rId524"/>
    <p:sldId id="2247" r:id="rId525"/>
    <p:sldId id="2248" r:id="rId526"/>
    <p:sldId id="2249" r:id="rId527"/>
    <p:sldId id="2250" r:id="rId528"/>
    <p:sldId id="2251" r:id="rId529"/>
    <p:sldId id="2252" r:id="rId530"/>
    <p:sldId id="2253" r:id="rId531"/>
    <p:sldId id="2254" r:id="rId532"/>
    <p:sldId id="2255" r:id="rId533"/>
    <p:sldId id="2256" r:id="rId534"/>
    <p:sldId id="2257" r:id="rId535"/>
    <p:sldId id="2258" r:id="rId536"/>
    <p:sldId id="2259" r:id="rId537"/>
    <p:sldId id="2260" r:id="rId538"/>
    <p:sldId id="2261" r:id="rId539"/>
    <p:sldId id="3032" r:id="rId540"/>
    <p:sldId id="3033" r:id="rId541"/>
    <p:sldId id="3034" r:id="rId542"/>
    <p:sldId id="3035" r:id="rId543"/>
    <p:sldId id="3036" r:id="rId544"/>
    <p:sldId id="2264" r:id="rId545"/>
    <p:sldId id="3272" r:id="rId546"/>
    <p:sldId id="2266" r:id="rId547"/>
    <p:sldId id="2267" r:id="rId548"/>
    <p:sldId id="2268" r:id="rId549"/>
    <p:sldId id="2269" r:id="rId550"/>
    <p:sldId id="2270" r:id="rId551"/>
    <p:sldId id="2271" r:id="rId552"/>
    <p:sldId id="2272" r:id="rId553"/>
    <p:sldId id="2273" r:id="rId554"/>
    <p:sldId id="2274" r:id="rId555"/>
    <p:sldId id="2275" r:id="rId556"/>
    <p:sldId id="2276" r:id="rId557"/>
    <p:sldId id="2277" r:id="rId558"/>
    <p:sldId id="2278" r:id="rId559"/>
    <p:sldId id="2279" r:id="rId560"/>
    <p:sldId id="2280" r:id="rId561"/>
    <p:sldId id="2281" r:id="rId562"/>
    <p:sldId id="2282" r:id="rId563"/>
    <p:sldId id="2283" r:id="rId564"/>
    <p:sldId id="2284" r:id="rId565"/>
    <p:sldId id="2285" r:id="rId566"/>
    <p:sldId id="2286" r:id="rId567"/>
    <p:sldId id="2287" r:id="rId568"/>
    <p:sldId id="2288" r:id="rId569"/>
    <p:sldId id="2289" r:id="rId570"/>
    <p:sldId id="2290" r:id="rId571"/>
    <p:sldId id="2291" r:id="rId572"/>
    <p:sldId id="2292" r:id="rId573"/>
    <p:sldId id="2293" r:id="rId574"/>
    <p:sldId id="2294" r:id="rId575"/>
    <p:sldId id="2295" r:id="rId576"/>
    <p:sldId id="2296" r:id="rId577"/>
    <p:sldId id="2297" r:id="rId578"/>
    <p:sldId id="2298" r:id="rId579"/>
    <p:sldId id="3037" r:id="rId580"/>
    <p:sldId id="3038" r:id="rId581"/>
    <p:sldId id="3039" r:id="rId582"/>
    <p:sldId id="3040" r:id="rId583"/>
    <p:sldId id="2303" r:id="rId584"/>
    <p:sldId id="2304" r:id="rId585"/>
    <p:sldId id="2305" r:id="rId586"/>
    <p:sldId id="2306" r:id="rId587"/>
    <p:sldId id="2307" r:id="rId588"/>
    <p:sldId id="2308" r:id="rId589"/>
    <p:sldId id="2309" r:id="rId590"/>
    <p:sldId id="2310" r:id="rId591"/>
    <p:sldId id="2311" r:id="rId592"/>
    <p:sldId id="2312" r:id="rId593"/>
    <p:sldId id="2313" r:id="rId594"/>
    <p:sldId id="2314" r:id="rId595"/>
    <p:sldId id="3041" r:id="rId596"/>
    <p:sldId id="3042" r:id="rId597"/>
    <p:sldId id="3043" r:id="rId598"/>
    <p:sldId id="3044" r:id="rId599"/>
    <p:sldId id="2318" r:id="rId600"/>
    <p:sldId id="3273" r:id="rId601"/>
    <p:sldId id="2320" r:id="rId602"/>
    <p:sldId id="2321" r:id="rId603"/>
    <p:sldId id="2322" r:id="rId604"/>
    <p:sldId id="2323" r:id="rId605"/>
    <p:sldId id="2324" r:id="rId606"/>
    <p:sldId id="2325" r:id="rId607"/>
    <p:sldId id="2326" r:id="rId608"/>
    <p:sldId id="2327" r:id="rId609"/>
    <p:sldId id="2328" r:id="rId610"/>
    <p:sldId id="2329" r:id="rId611"/>
    <p:sldId id="2330" r:id="rId612"/>
    <p:sldId id="2331" r:id="rId613"/>
    <p:sldId id="2332" r:id="rId614"/>
    <p:sldId id="2333" r:id="rId615"/>
    <p:sldId id="2334" r:id="rId616"/>
    <p:sldId id="2335" r:id="rId617"/>
    <p:sldId id="2336" r:id="rId618"/>
    <p:sldId id="2337" r:id="rId619"/>
    <p:sldId id="2338" r:id="rId620"/>
    <p:sldId id="2339" r:id="rId621"/>
    <p:sldId id="2340" r:id="rId622"/>
    <p:sldId id="2341" r:id="rId623"/>
    <p:sldId id="2342" r:id="rId624"/>
    <p:sldId id="2343" r:id="rId625"/>
    <p:sldId id="2344" r:id="rId626"/>
    <p:sldId id="2345" r:id="rId627"/>
    <p:sldId id="2346" r:id="rId628"/>
    <p:sldId id="2347" r:id="rId629"/>
    <p:sldId id="2348" r:id="rId630"/>
    <p:sldId id="2349" r:id="rId631"/>
    <p:sldId id="2350" r:id="rId632"/>
    <p:sldId id="2351" r:id="rId633"/>
    <p:sldId id="2352" r:id="rId634"/>
    <p:sldId id="3274" r:id="rId635"/>
    <p:sldId id="2354" r:id="rId636"/>
    <p:sldId id="2355" r:id="rId637"/>
    <p:sldId id="2356" r:id="rId638"/>
    <p:sldId id="2357" r:id="rId639"/>
    <p:sldId id="2358" r:id="rId640"/>
    <p:sldId id="2359" r:id="rId641"/>
    <p:sldId id="2360" r:id="rId642"/>
    <p:sldId id="3045" r:id="rId643"/>
    <p:sldId id="3262" r:id="rId644"/>
    <p:sldId id="3260" r:id="rId645"/>
    <p:sldId id="3261" r:id="rId646"/>
    <p:sldId id="3049" r:id="rId647"/>
    <p:sldId id="3050" r:id="rId648"/>
    <p:sldId id="3051" r:id="rId649"/>
    <p:sldId id="2367" r:id="rId650"/>
    <p:sldId id="2368" r:id="rId651"/>
    <p:sldId id="2369" r:id="rId652"/>
    <p:sldId id="2370" r:id="rId653"/>
    <p:sldId id="2371" r:id="rId654"/>
    <p:sldId id="2372" r:id="rId655"/>
    <p:sldId id="2373" r:id="rId656"/>
    <p:sldId id="2374" r:id="rId657"/>
    <p:sldId id="2375" r:id="rId658"/>
    <p:sldId id="2376" r:id="rId659"/>
    <p:sldId id="2377" r:id="rId660"/>
    <p:sldId id="3052" r:id="rId661"/>
    <p:sldId id="3053" r:id="rId662"/>
    <p:sldId id="3054" r:id="rId663"/>
    <p:sldId id="3055" r:id="rId664"/>
    <p:sldId id="3056" r:id="rId665"/>
    <p:sldId id="3057" r:id="rId666"/>
    <p:sldId id="3058" r:id="rId667"/>
    <p:sldId id="3059" r:id="rId668"/>
    <p:sldId id="3060" r:id="rId669"/>
    <p:sldId id="3061" r:id="rId670"/>
    <p:sldId id="3063" r:id="rId671"/>
    <p:sldId id="3064" r:id="rId672"/>
    <p:sldId id="3065" r:id="rId673"/>
    <p:sldId id="3066" r:id="rId674"/>
    <p:sldId id="3067" r:id="rId675"/>
    <p:sldId id="3068" r:id="rId676"/>
    <p:sldId id="2397" r:id="rId677"/>
    <p:sldId id="2398" r:id="rId678"/>
    <p:sldId id="2399" r:id="rId679"/>
    <p:sldId id="2400" r:id="rId680"/>
    <p:sldId id="2401" r:id="rId681"/>
    <p:sldId id="3069" r:id="rId682"/>
    <p:sldId id="3070" r:id="rId683"/>
    <p:sldId id="3071" r:id="rId684"/>
    <p:sldId id="3072" r:id="rId685"/>
    <p:sldId id="3073" r:id="rId686"/>
    <p:sldId id="3074" r:id="rId687"/>
    <p:sldId id="2407" r:id="rId688"/>
    <p:sldId id="2408" r:id="rId689"/>
    <p:sldId id="2409" r:id="rId690"/>
    <p:sldId id="2410" r:id="rId691"/>
    <p:sldId id="2411" r:id="rId692"/>
    <p:sldId id="2412" r:id="rId693"/>
    <p:sldId id="2413" r:id="rId694"/>
    <p:sldId id="2414" r:id="rId695"/>
    <p:sldId id="2415" r:id="rId696"/>
    <p:sldId id="2416" r:id="rId697"/>
    <p:sldId id="2417" r:id="rId698"/>
    <p:sldId id="3075" r:id="rId699"/>
    <p:sldId id="3076" r:id="rId700"/>
    <p:sldId id="3077" r:id="rId701"/>
    <p:sldId id="3078" r:id="rId702"/>
    <p:sldId id="3079" r:id="rId703"/>
    <p:sldId id="3080" r:id="rId704"/>
    <p:sldId id="3081" r:id="rId705"/>
    <p:sldId id="3082" r:id="rId706"/>
    <p:sldId id="3083" r:id="rId707"/>
    <p:sldId id="3084" r:id="rId708"/>
    <p:sldId id="3085" r:id="rId709"/>
    <p:sldId id="2438" r:id="rId710"/>
    <p:sldId id="3275" r:id="rId711"/>
    <p:sldId id="2440" r:id="rId712"/>
    <p:sldId id="2441" r:id="rId713"/>
    <p:sldId id="2442" r:id="rId714"/>
    <p:sldId id="2443" r:id="rId715"/>
    <p:sldId id="2444" r:id="rId716"/>
    <p:sldId id="2445" r:id="rId717"/>
    <p:sldId id="2446" r:id="rId718"/>
    <p:sldId id="3086" r:id="rId719"/>
    <p:sldId id="3087" r:id="rId720"/>
    <p:sldId id="3088" r:id="rId721"/>
    <p:sldId id="3089" r:id="rId722"/>
    <p:sldId id="2451" r:id="rId723"/>
    <p:sldId id="2452" r:id="rId724"/>
    <p:sldId id="2453" r:id="rId725"/>
    <p:sldId id="2454" r:id="rId726"/>
    <p:sldId id="2455" r:id="rId727"/>
    <p:sldId id="2456" r:id="rId728"/>
    <p:sldId id="3090" r:id="rId729"/>
    <p:sldId id="3091" r:id="rId730"/>
    <p:sldId id="3092" r:id="rId731"/>
    <p:sldId id="3093" r:id="rId732"/>
    <p:sldId id="2461" r:id="rId733"/>
    <p:sldId id="2462" r:id="rId734"/>
    <p:sldId id="2463" r:id="rId735"/>
    <p:sldId id="2464" r:id="rId736"/>
    <p:sldId id="2465" r:id="rId737"/>
    <p:sldId id="3094" r:id="rId738"/>
    <p:sldId id="3095" r:id="rId739"/>
    <p:sldId id="3096" r:id="rId740"/>
    <p:sldId id="3097" r:id="rId741"/>
    <p:sldId id="2470" r:id="rId742"/>
    <p:sldId id="2471" r:id="rId743"/>
    <p:sldId id="2472" r:id="rId744"/>
    <p:sldId id="2473" r:id="rId745"/>
    <p:sldId id="2474" r:id="rId746"/>
    <p:sldId id="2475" r:id="rId747"/>
    <p:sldId id="2476" r:id="rId748"/>
    <p:sldId id="2477" r:id="rId749"/>
    <p:sldId id="2478" r:id="rId750"/>
    <p:sldId id="2479" r:id="rId751"/>
    <p:sldId id="2480" r:id="rId752"/>
    <p:sldId id="2481" r:id="rId753"/>
    <p:sldId id="3098" r:id="rId754"/>
    <p:sldId id="3099" r:id="rId755"/>
    <p:sldId id="3100" r:id="rId756"/>
    <p:sldId id="3101" r:id="rId757"/>
    <p:sldId id="2482" r:id="rId758"/>
    <p:sldId id="2483" r:id="rId759"/>
    <p:sldId id="2484" r:id="rId760"/>
    <p:sldId id="2485" r:id="rId761"/>
    <p:sldId id="2486" r:id="rId762"/>
    <p:sldId id="3102" r:id="rId763"/>
    <p:sldId id="3103" r:id="rId764"/>
    <p:sldId id="3104" r:id="rId765"/>
    <p:sldId id="3105" r:id="rId766"/>
    <p:sldId id="2491" r:id="rId767"/>
    <p:sldId id="2492" r:id="rId768"/>
    <p:sldId id="2493" r:id="rId769"/>
    <p:sldId id="2494" r:id="rId770"/>
    <p:sldId id="3106" r:id="rId771"/>
    <p:sldId id="3107" r:id="rId772"/>
    <p:sldId id="3108" r:id="rId773"/>
    <p:sldId id="2499" r:id="rId774"/>
    <p:sldId id="2500" r:id="rId775"/>
    <p:sldId id="2501" r:id="rId776"/>
    <p:sldId id="3109" r:id="rId777"/>
    <p:sldId id="3110" r:id="rId778"/>
    <p:sldId id="3111" r:id="rId779"/>
    <p:sldId id="2506" r:id="rId780"/>
    <p:sldId id="2507" r:id="rId781"/>
    <p:sldId id="2508" r:id="rId782"/>
    <p:sldId id="2509" r:id="rId783"/>
    <p:sldId id="2510" r:id="rId784"/>
    <p:sldId id="3112" r:id="rId785"/>
    <p:sldId id="3113" r:id="rId786"/>
    <p:sldId id="3114" r:id="rId787"/>
    <p:sldId id="3115" r:id="rId788"/>
    <p:sldId id="3116" r:id="rId789"/>
    <p:sldId id="3117" r:id="rId790"/>
    <p:sldId id="3257" r:id="rId791"/>
    <p:sldId id="3119" r:id="rId792"/>
    <p:sldId id="2523" r:id="rId793"/>
    <p:sldId id="2524" r:id="rId794"/>
    <p:sldId id="2525" r:id="rId795"/>
    <p:sldId id="2526" r:id="rId796"/>
    <p:sldId id="2527" r:id="rId797"/>
    <p:sldId id="2528" r:id="rId798"/>
    <p:sldId id="2529" r:id="rId799"/>
    <p:sldId id="3120" r:id="rId800"/>
    <p:sldId id="3121" r:id="rId801"/>
    <p:sldId id="3122" r:id="rId802"/>
    <p:sldId id="3123" r:id="rId803"/>
    <p:sldId id="3124" r:id="rId804"/>
    <p:sldId id="3125" r:id="rId805"/>
    <p:sldId id="3126" r:id="rId806"/>
    <p:sldId id="3127" r:id="rId807"/>
    <p:sldId id="3258" r:id="rId808"/>
    <p:sldId id="3129" r:id="rId809"/>
    <p:sldId id="2534" r:id="rId810"/>
    <p:sldId id="2535" r:id="rId811"/>
    <p:sldId id="2536" r:id="rId812"/>
    <p:sldId id="2537" r:id="rId813"/>
    <p:sldId id="3276" r:id="rId814"/>
    <p:sldId id="2539" r:id="rId815"/>
    <p:sldId id="2540" r:id="rId816"/>
    <p:sldId id="2541" r:id="rId817"/>
    <p:sldId id="2542" r:id="rId818"/>
    <p:sldId id="2543" r:id="rId819"/>
    <p:sldId id="2544" r:id="rId820"/>
    <p:sldId id="2545" r:id="rId821"/>
    <p:sldId id="2546" r:id="rId822"/>
    <p:sldId id="2547" r:id="rId823"/>
    <p:sldId id="2548" r:id="rId824"/>
    <p:sldId id="2549" r:id="rId825"/>
    <p:sldId id="2550" r:id="rId826"/>
    <p:sldId id="2551" r:id="rId827"/>
    <p:sldId id="2553" r:id="rId828"/>
    <p:sldId id="2554" r:id="rId829"/>
    <p:sldId id="2555" r:id="rId830"/>
    <p:sldId id="2556" r:id="rId831"/>
    <p:sldId id="2557" r:id="rId832"/>
    <p:sldId id="2558" r:id="rId833"/>
    <p:sldId id="2559" r:id="rId834"/>
    <p:sldId id="2560" r:id="rId835"/>
    <p:sldId id="2561" r:id="rId836"/>
    <p:sldId id="2562" r:id="rId837"/>
    <p:sldId id="2563" r:id="rId838"/>
    <p:sldId id="2564" r:id="rId839"/>
    <p:sldId id="2565" r:id="rId840"/>
    <p:sldId id="2566" r:id="rId841"/>
    <p:sldId id="2567" r:id="rId842"/>
    <p:sldId id="2568" r:id="rId843"/>
    <p:sldId id="2569" r:id="rId844"/>
    <p:sldId id="2570" r:id="rId845"/>
    <p:sldId id="2571" r:id="rId846"/>
    <p:sldId id="2572" r:id="rId847"/>
    <p:sldId id="2573" r:id="rId848"/>
    <p:sldId id="2574" r:id="rId849"/>
    <p:sldId id="3130" r:id="rId850"/>
    <p:sldId id="3131" r:id="rId851"/>
    <p:sldId id="3132" r:id="rId852"/>
    <p:sldId id="3133" r:id="rId853"/>
    <p:sldId id="3134" r:id="rId854"/>
    <p:sldId id="3135" r:id="rId855"/>
    <p:sldId id="3136" r:id="rId856"/>
    <p:sldId id="3137" r:id="rId857"/>
    <p:sldId id="2581" r:id="rId858"/>
    <p:sldId id="2582" r:id="rId859"/>
    <p:sldId id="2583" r:id="rId860"/>
    <p:sldId id="2584" r:id="rId861"/>
    <p:sldId id="2585" r:id="rId862"/>
    <p:sldId id="3138" r:id="rId863"/>
    <p:sldId id="3139" r:id="rId864"/>
    <p:sldId id="3140" r:id="rId865"/>
    <p:sldId id="3141" r:id="rId866"/>
    <p:sldId id="3142" r:id="rId867"/>
    <p:sldId id="3143" r:id="rId868"/>
    <p:sldId id="3144" r:id="rId869"/>
    <p:sldId id="3145" r:id="rId870"/>
    <p:sldId id="2594" r:id="rId871"/>
    <p:sldId id="3277" r:id="rId872"/>
    <p:sldId id="2596" r:id="rId873"/>
    <p:sldId id="2597" r:id="rId874"/>
    <p:sldId id="2598" r:id="rId875"/>
    <p:sldId id="2599" r:id="rId876"/>
    <p:sldId id="2600" r:id="rId877"/>
    <p:sldId id="2601" r:id="rId878"/>
    <p:sldId id="2602" r:id="rId879"/>
    <p:sldId id="2603" r:id="rId880"/>
    <p:sldId id="2604" r:id="rId881"/>
    <p:sldId id="2605" r:id="rId882"/>
    <p:sldId id="2606" r:id="rId883"/>
    <p:sldId id="2607" r:id="rId884"/>
    <p:sldId id="3146" r:id="rId885"/>
    <p:sldId id="3147" r:id="rId886"/>
    <p:sldId id="3148" r:id="rId887"/>
    <p:sldId id="3149" r:id="rId888"/>
    <p:sldId id="3150" r:id="rId889"/>
    <p:sldId id="2612" r:id="rId890"/>
    <p:sldId id="2613" r:id="rId891"/>
    <p:sldId id="2614" r:id="rId892"/>
    <p:sldId id="2615" r:id="rId893"/>
    <p:sldId id="3151" r:id="rId894"/>
    <p:sldId id="3152" r:id="rId895"/>
    <p:sldId id="3153" r:id="rId896"/>
    <p:sldId id="3154" r:id="rId897"/>
    <p:sldId id="3155" r:id="rId898"/>
    <p:sldId id="3156" r:id="rId899"/>
    <p:sldId id="2622" r:id="rId900"/>
    <p:sldId id="2623" r:id="rId901"/>
    <p:sldId id="2624" r:id="rId902"/>
    <p:sldId id="2625" r:id="rId903"/>
    <p:sldId id="2626" r:id="rId904"/>
    <p:sldId id="2627" r:id="rId905"/>
    <p:sldId id="2628" r:id="rId906"/>
    <p:sldId id="3157" r:id="rId907"/>
    <p:sldId id="3158" r:id="rId908"/>
    <p:sldId id="3159" r:id="rId909"/>
    <p:sldId id="2632" r:id="rId910"/>
    <p:sldId id="2633" r:id="rId911"/>
    <p:sldId id="2634" r:id="rId912"/>
    <p:sldId id="3160" r:id="rId913"/>
    <p:sldId id="3161" r:id="rId914"/>
    <p:sldId id="3162" r:id="rId915"/>
    <p:sldId id="3163" r:id="rId916"/>
    <p:sldId id="3164" r:id="rId917"/>
    <p:sldId id="3165" r:id="rId918"/>
    <p:sldId id="3166" r:id="rId919"/>
    <p:sldId id="3167" r:id="rId920"/>
    <p:sldId id="2643" r:id="rId921"/>
    <p:sldId id="2644" r:id="rId922"/>
    <p:sldId id="2645" r:id="rId923"/>
    <p:sldId id="3168" r:id="rId924"/>
    <p:sldId id="3169" r:id="rId925"/>
    <p:sldId id="3170" r:id="rId926"/>
    <p:sldId id="3171" r:id="rId927"/>
    <p:sldId id="3172" r:id="rId928"/>
    <p:sldId id="3173" r:id="rId929"/>
    <p:sldId id="3174" r:id="rId930"/>
    <p:sldId id="3175" r:id="rId931"/>
    <p:sldId id="2656" r:id="rId932"/>
    <p:sldId id="2657" r:id="rId933"/>
    <p:sldId id="2658" r:id="rId934"/>
    <p:sldId id="2666" r:id="rId935"/>
    <p:sldId id="2667" r:id="rId936"/>
    <p:sldId id="2668" r:id="rId937"/>
    <p:sldId id="2669" r:id="rId938"/>
    <p:sldId id="2670" r:id="rId939"/>
    <p:sldId id="2671" r:id="rId940"/>
    <p:sldId id="2672" r:id="rId941"/>
    <p:sldId id="2673" r:id="rId942"/>
    <p:sldId id="2674" r:id="rId943"/>
    <p:sldId id="3176" r:id="rId944"/>
    <p:sldId id="3177" r:id="rId945"/>
    <p:sldId id="3178" r:id="rId946"/>
    <p:sldId id="3179" r:id="rId947"/>
    <p:sldId id="3180" r:id="rId948"/>
    <p:sldId id="3181" r:id="rId949"/>
    <p:sldId id="3182" r:id="rId950"/>
    <p:sldId id="3183" r:id="rId951"/>
    <p:sldId id="3184" r:id="rId952"/>
    <p:sldId id="3185" r:id="rId953"/>
    <p:sldId id="3186" r:id="rId954"/>
    <p:sldId id="3187" r:id="rId955"/>
    <p:sldId id="3188" r:id="rId956"/>
    <p:sldId id="3189" r:id="rId957"/>
    <p:sldId id="2688" r:id="rId958"/>
    <p:sldId id="3278" r:id="rId959"/>
    <p:sldId id="2690" r:id="rId960"/>
    <p:sldId id="2691" r:id="rId961"/>
    <p:sldId id="2692" r:id="rId962"/>
    <p:sldId id="2693" r:id="rId963"/>
    <p:sldId id="2694" r:id="rId964"/>
    <p:sldId id="2695" r:id="rId965"/>
    <p:sldId id="2696" r:id="rId966"/>
    <p:sldId id="2697" r:id="rId967"/>
    <p:sldId id="2698" r:id="rId968"/>
    <p:sldId id="2699" r:id="rId969"/>
    <p:sldId id="2700" r:id="rId970"/>
    <p:sldId id="2701" r:id="rId971"/>
    <p:sldId id="2702" r:id="rId972"/>
    <p:sldId id="2703" r:id="rId973"/>
    <p:sldId id="2704" r:id="rId974"/>
    <p:sldId id="2705" r:id="rId975"/>
    <p:sldId id="2706" r:id="rId976"/>
    <p:sldId id="2707" r:id="rId977"/>
    <p:sldId id="2708" r:id="rId978"/>
    <p:sldId id="2709" r:id="rId979"/>
    <p:sldId id="2710" r:id="rId980"/>
    <p:sldId id="2711" r:id="rId981"/>
    <p:sldId id="2712" r:id="rId982"/>
    <p:sldId id="2713" r:id="rId983"/>
    <p:sldId id="2714" r:id="rId984"/>
    <p:sldId id="2715" r:id="rId985"/>
    <p:sldId id="2716" r:id="rId986"/>
    <p:sldId id="2717" r:id="rId987"/>
    <p:sldId id="3279" r:id="rId988"/>
    <p:sldId id="2719" r:id="rId989"/>
    <p:sldId id="2720" r:id="rId990"/>
    <p:sldId id="2721" r:id="rId991"/>
    <p:sldId id="2722" r:id="rId992"/>
    <p:sldId id="2723" r:id="rId993"/>
    <p:sldId id="2724" r:id="rId994"/>
    <p:sldId id="2725" r:id="rId995"/>
    <p:sldId id="2726" r:id="rId996"/>
    <p:sldId id="2727" r:id="rId997"/>
    <p:sldId id="2728" r:id="rId998"/>
    <p:sldId id="2729" r:id="rId999"/>
    <p:sldId id="2730" r:id="rId1000"/>
    <p:sldId id="2731" r:id="rId1001"/>
    <p:sldId id="2732" r:id="rId1002"/>
    <p:sldId id="2733" r:id="rId1003"/>
    <p:sldId id="2734" r:id="rId1004"/>
    <p:sldId id="2735" r:id="rId1005"/>
    <p:sldId id="2736" r:id="rId1006"/>
    <p:sldId id="2737" r:id="rId1007"/>
    <p:sldId id="2738" r:id="rId1008"/>
    <p:sldId id="2739" r:id="rId1009"/>
    <p:sldId id="2740" r:id="rId1010"/>
    <p:sldId id="2741" r:id="rId1011"/>
    <p:sldId id="2742" r:id="rId1012"/>
    <p:sldId id="2743" r:id="rId1013"/>
    <p:sldId id="2744" r:id="rId1014"/>
    <p:sldId id="2745" r:id="rId1015"/>
    <p:sldId id="2746" r:id="rId1016"/>
    <p:sldId id="2747" r:id="rId1017"/>
    <p:sldId id="2748" r:id="rId1018"/>
    <p:sldId id="2749" r:id="rId1019"/>
    <p:sldId id="3190" r:id="rId1020"/>
    <p:sldId id="3191" r:id="rId1021"/>
    <p:sldId id="3193" r:id="rId1022"/>
    <p:sldId id="3194" r:id="rId1023"/>
    <p:sldId id="3195" r:id="rId1024"/>
    <p:sldId id="3196" r:id="rId1025"/>
    <p:sldId id="3197" r:id="rId1026"/>
    <p:sldId id="3198" r:id="rId1027"/>
    <p:sldId id="3199" r:id="rId1028"/>
    <p:sldId id="2762" r:id="rId1029"/>
    <p:sldId id="2763" r:id="rId1030"/>
    <p:sldId id="2764" r:id="rId1031"/>
    <p:sldId id="2765" r:id="rId1032"/>
    <p:sldId id="2766" r:id="rId1033"/>
    <p:sldId id="2767" r:id="rId1034"/>
    <p:sldId id="2768" r:id="rId1035"/>
    <p:sldId id="2769" r:id="rId1036"/>
    <p:sldId id="2770" r:id="rId1037"/>
    <p:sldId id="2771" r:id="rId1038"/>
    <p:sldId id="2772" r:id="rId1039"/>
    <p:sldId id="3200" r:id="rId1040"/>
    <p:sldId id="3201" r:id="rId1041"/>
    <p:sldId id="3202" r:id="rId1042"/>
    <p:sldId id="3203" r:id="rId1043"/>
    <p:sldId id="3204" r:id="rId1044"/>
    <p:sldId id="3205" r:id="rId1045"/>
    <p:sldId id="3206" r:id="rId1046"/>
    <p:sldId id="3207" r:id="rId1047"/>
    <p:sldId id="3208" r:id="rId1048"/>
    <p:sldId id="3209" r:id="rId1049"/>
    <p:sldId id="3210" r:id="rId1050"/>
    <p:sldId id="2784" r:id="rId1051"/>
    <p:sldId id="2785" r:id="rId1052"/>
    <p:sldId id="3280" r:id="rId1053"/>
    <p:sldId id="2787" r:id="rId1054"/>
    <p:sldId id="2788" r:id="rId1055"/>
    <p:sldId id="2789" r:id="rId1056"/>
    <p:sldId id="2790" r:id="rId1057"/>
    <p:sldId id="2791" r:id="rId1058"/>
    <p:sldId id="2792" r:id="rId1059"/>
    <p:sldId id="2793" r:id="rId1060"/>
    <p:sldId id="2794" r:id="rId1061"/>
    <p:sldId id="2795" r:id="rId1062"/>
    <p:sldId id="2796" r:id="rId1063"/>
    <p:sldId id="2797" r:id="rId1064"/>
    <p:sldId id="2798" r:id="rId1065"/>
    <p:sldId id="3211" r:id="rId1066"/>
    <p:sldId id="3214" r:id="rId1067"/>
    <p:sldId id="3215" r:id="rId1068"/>
    <p:sldId id="3216" r:id="rId1069"/>
    <p:sldId id="3217" r:id="rId1070"/>
    <p:sldId id="3218" r:id="rId1071"/>
    <p:sldId id="3219" r:id="rId1072"/>
    <p:sldId id="3220" r:id="rId1073"/>
    <p:sldId id="3221" r:id="rId1074"/>
    <p:sldId id="3222" r:id="rId1075"/>
    <p:sldId id="3223" r:id="rId1076"/>
    <p:sldId id="3224" r:id="rId1077"/>
    <p:sldId id="3225" r:id="rId1078"/>
    <p:sldId id="3226" r:id="rId1079"/>
    <p:sldId id="3227" r:id="rId1080"/>
    <p:sldId id="3228" r:id="rId1081"/>
    <p:sldId id="2816" r:id="rId1082"/>
    <p:sldId id="2817" r:id="rId1083"/>
    <p:sldId id="2818" r:id="rId1084"/>
    <p:sldId id="2819" r:id="rId1085"/>
    <p:sldId id="2820" r:id="rId1086"/>
    <p:sldId id="2821" r:id="rId1087"/>
    <p:sldId id="2822" r:id="rId1088"/>
    <p:sldId id="2823" r:id="rId1089"/>
    <p:sldId id="2824" r:id="rId1090"/>
    <p:sldId id="2825" r:id="rId1091"/>
    <p:sldId id="2826" r:id="rId1092"/>
    <p:sldId id="2827" r:id="rId1093"/>
    <p:sldId id="2828" r:id="rId1094"/>
    <p:sldId id="3281" r:id="rId1095"/>
    <p:sldId id="2830" r:id="rId1096"/>
    <p:sldId id="2831" r:id="rId1097"/>
    <p:sldId id="2832" r:id="rId1098"/>
    <p:sldId id="2833" r:id="rId1099"/>
    <p:sldId id="2834" r:id="rId1100"/>
    <p:sldId id="2835" r:id="rId1101"/>
    <p:sldId id="2836" r:id="rId1102"/>
    <p:sldId id="2837" r:id="rId1103"/>
    <p:sldId id="2838" r:id="rId1104"/>
    <p:sldId id="2839" r:id="rId1105"/>
    <p:sldId id="2840" r:id="rId1106"/>
    <p:sldId id="2841" r:id="rId1107"/>
    <p:sldId id="2842" r:id="rId1108"/>
    <p:sldId id="2843" r:id="rId1109"/>
    <p:sldId id="2844" r:id="rId1110"/>
    <p:sldId id="2845" r:id="rId1111"/>
    <p:sldId id="2846" r:id="rId1112"/>
    <p:sldId id="2847" r:id="rId1113"/>
    <p:sldId id="2848" r:id="rId1114"/>
    <p:sldId id="2849" r:id="rId1115"/>
    <p:sldId id="2850" r:id="rId1116"/>
    <p:sldId id="2851" r:id="rId1117"/>
    <p:sldId id="2852" r:id="rId1118"/>
    <p:sldId id="2853" r:id="rId1119"/>
    <p:sldId id="2854" r:id="rId1120"/>
    <p:sldId id="3282" r:id="rId1121"/>
    <p:sldId id="2856" r:id="rId1122"/>
    <p:sldId id="2857" r:id="rId1123"/>
    <p:sldId id="2858" r:id="rId1124"/>
    <p:sldId id="2859" r:id="rId1125"/>
    <p:sldId id="2860" r:id="rId1126"/>
    <p:sldId id="2861" r:id="rId1127"/>
    <p:sldId id="2862" r:id="rId1128"/>
    <p:sldId id="2863" r:id="rId1129"/>
    <p:sldId id="2864" r:id="rId1130"/>
    <p:sldId id="2865" r:id="rId1131"/>
    <p:sldId id="2866" r:id="rId1132"/>
    <p:sldId id="2867" r:id="rId1133"/>
    <p:sldId id="2868" r:id="rId1134"/>
    <p:sldId id="2869" r:id="rId1135"/>
    <p:sldId id="2870" r:id="rId1136"/>
    <p:sldId id="2871" r:id="rId1137"/>
    <p:sldId id="2872" r:id="rId1138"/>
    <p:sldId id="2873" r:id="rId1139"/>
    <p:sldId id="2874" r:id="rId1140"/>
    <p:sldId id="2875" r:id="rId1141"/>
    <p:sldId id="3229" r:id="rId1142"/>
    <p:sldId id="3230" r:id="rId1143"/>
    <p:sldId id="3231" r:id="rId1144"/>
    <p:sldId id="3232" r:id="rId1145"/>
    <p:sldId id="2878" r:id="rId1146"/>
    <p:sldId id="2879" r:id="rId1147"/>
    <p:sldId id="2880" r:id="rId1148"/>
    <p:sldId id="2881" r:id="rId1149"/>
    <p:sldId id="3233" r:id="rId1150"/>
    <p:sldId id="3234" r:id="rId1151"/>
    <p:sldId id="3236" r:id="rId1152"/>
    <p:sldId id="2884" r:id="rId1153"/>
    <p:sldId id="2885" r:id="rId1154"/>
    <p:sldId id="2886" r:id="rId1155"/>
    <p:sldId id="2887" r:id="rId1156"/>
    <p:sldId id="3237" r:id="rId1157"/>
    <p:sldId id="3238" r:id="rId1158"/>
    <p:sldId id="3240" r:id="rId1159"/>
    <p:sldId id="2890" r:id="rId1160"/>
    <p:sldId id="2891" r:id="rId1161"/>
    <p:sldId id="2892" r:id="rId1162"/>
    <p:sldId id="3241" r:id="rId1163"/>
    <p:sldId id="3242" r:id="rId1164"/>
    <p:sldId id="3244" r:id="rId1165"/>
    <p:sldId id="2895" r:id="rId1166"/>
    <p:sldId id="2896" r:id="rId1167"/>
    <p:sldId id="2897" r:id="rId1168"/>
    <p:sldId id="3245" r:id="rId1169"/>
    <p:sldId id="3246" r:id="rId1170"/>
    <p:sldId id="3248" r:id="rId1171"/>
    <p:sldId id="2900" r:id="rId1172"/>
    <p:sldId id="2901" r:id="rId1173"/>
    <p:sldId id="2902" r:id="rId1174"/>
    <p:sldId id="2903" r:id="rId1175"/>
    <p:sldId id="3249" r:id="rId1176"/>
    <p:sldId id="3250" r:id="rId1177"/>
    <p:sldId id="3252" r:id="rId1178"/>
    <p:sldId id="2906" r:id="rId1179"/>
    <p:sldId id="2907" r:id="rId1180"/>
    <p:sldId id="2908" r:id="rId1181"/>
    <p:sldId id="2909" r:id="rId1182"/>
    <p:sldId id="2910" r:id="rId1183"/>
    <p:sldId id="2911" r:id="rId1184"/>
    <p:sldId id="2912" r:id="rId1185"/>
    <p:sldId id="2915" r:id="rId1186"/>
    <p:sldId id="2916" r:id="rId1187"/>
    <p:sldId id="2917" r:id="rId1188"/>
    <p:sldId id="2920" r:id="rId1189"/>
    <p:sldId id="2921" r:id="rId1190"/>
    <p:sldId id="2922" r:id="rId1191"/>
    <p:sldId id="2923" r:id="rId1192"/>
    <p:sldId id="2924" r:id="rId1193"/>
    <p:sldId id="2925" r:id="rId1194"/>
    <p:sldId id="2926" r:id="rId1195"/>
    <p:sldId id="2927" r:id="rId1196"/>
    <p:sldId id="2928" r:id="rId1197"/>
    <p:sldId id="2929" r:id="rId1198"/>
    <p:sldId id="2930" r:id="rId1199"/>
    <p:sldId id="2931" r:id="rId1200"/>
    <p:sldId id="2932" r:id="rId1201"/>
    <p:sldId id="2933" r:id="rId1202"/>
    <p:sldId id="2934" r:id="rId1203"/>
    <p:sldId id="2935" r:id="rId1204"/>
    <p:sldId id="2936" r:id="rId1205"/>
    <p:sldId id="2937" r:id="rId1206"/>
    <p:sldId id="2938" r:id="rId1207"/>
    <p:sldId id="2939" r:id="rId1208"/>
    <p:sldId id="2940" r:id="rId1209"/>
    <p:sldId id="2941" r:id="rId1210"/>
    <p:sldId id="2942" r:id="rId1211"/>
    <p:sldId id="2943" r:id="rId1212"/>
    <p:sldId id="2944" r:id="rId1213"/>
    <p:sldId id="2945" r:id="rId1214"/>
    <p:sldId id="3283" r:id="rId1215"/>
    <p:sldId id="2947" r:id="rId1216"/>
    <p:sldId id="2948" r:id="rId1217"/>
    <p:sldId id="2949" r:id="rId1218"/>
    <p:sldId id="2950" r:id="rId1219"/>
    <p:sldId id="2951" r:id="rId1220"/>
    <p:sldId id="2952" r:id="rId1221"/>
    <p:sldId id="2953" r:id="rId1222"/>
    <p:sldId id="2954" r:id="rId1223"/>
    <p:sldId id="2955" r:id="rId1224"/>
    <p:sldId id="2956" r:id="rId1225"/>
    <p:sldId id="2957" r:id="rId1226"/>
    <p:sldId id="2958" r:id="rId1227"/>
    <p:sldId id="2959" r:id="rId1228"/>
    <p:sldId id="2960" r:id="rId1229"/>
    <p:sldId id="3290" r:id="rId1230"/>
    <p:sldId id="3291" r:id="rId1231"/>
    <p:sldId id="3292" r:id="rId1232"/>
    <p:sldId id="3293" r:id="rId1233"/>
    <p:sldId id="3294" r:id="rId1234"/>
    <p:sldId id="3295" r:id="rId1235"/>
    <p:sldId id="3296" r:id="rId1236"/>
    <p:sldId id="3297" r:id="rId1237"/>
    <p:sldId id="3298" r:id="rId1238"/>
    <p:sldId id="3299" r:id="rId1239"/>
    <p:sldId id="3300" r:id="rId1240"/>
    <p:sldId id="3301" r:id="rId1241"/>
    <p:sldId id="3302" r:id="rId1242"/>
    <p:sldId id="3303" r:id="rId1243"/>
    <p:sldId id="3304" r:id="rId1244"/>
    <p:sldId id="2977" r:id="rId1245"/>
    <p:sldId id="2978" r:id="rId1246"/>
    <p:sldId id="2979" r:id="rId1247"/>
    <p:sldId id="3288" r:id="rId1248"/>
    <p:sldId id="3027" r:id="rId1249"/>
    <p:sldId id="3289" r:id="rId1250"/>
    <p:sldId id="3287" r:id="rId1251"/>
  </p:sldIdLst>
  <p:sldSz cx="12192000" cy="6858000"/>
  <p:notesSz cx="6858000" cy="9144000"/>
  <p:custDataLst>
    <p:tags r:id="rId12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99F67FD-3281-4BEA-84EC-E62923C77888}">
          <p14:sldIdLst>
            <p14:sldId id="1681"/>
          </p14:sldIdLst>
        </p14:section>
        <p14:section name="1.0 Define Phase" id="{F53C1673-5F46-4DB8-B343-D8AB66813261}">
          <p14:sldIdLst>
            <p14:sldId id="1682"/>
          </p14:sldIdLst>
        </p14:section>
        <p14:section name="1.1 Overview of Six Sigma" id="{09EC2F47-A05F-4896-993C-6ADD97BCA10C}">
          <p14:sldIdLst>
            <p14:sldId id="1683"/>
            <p14:sldId id="1684"/>
            <p14:sldId id="1685"/>
            <p14:sldId id="1686"/>
            <p14:sldId id="1687"/>
            <p14:sldId id="1688"/>
            <p14:sldId id="1689"/>
            <p14:sldId id="1690"/>
            <p14:sldId id="1691"/>
            <p14:sldId id="1692"/>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3286"/>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0EE8168B-39F1-4744-8170-AE761CD8610E}">
          <p14:sldIdLst>
            <p14:sldId id="1738"/>
            <p14:sldId id="3263"/>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8"/>
            <p14:sldId id="1789"/>
            <p14:sldId id="1790"/>
            <p14:sldId id="1794"/>
            <p14:sldId id="1795"/>
            <p14:sldId id="1796"/>
            <p14:sldId id="1797"/>
            <p14:sldId id="1798"/>
          </p14:sldIdLst>
        </p14:section>
        <p14:section name="1.3 Six Sigma Projects" id="{5346F4B5-A619-4490-A035-FDAA0ABF37AD}">
          <p14:sldIdLst>
            <p14:sldId id="1799"/>
            <p14:sldId id="3264"/>
            <p14:sldId id="1801"/>
            <p14:sldId id="1802"/>
            <p14:sldId id="1803"/>
            <p14:sldId id="1804"/>
            <p14:sldId id="1805"/>
            <p14:sldId id="1806"/>
            <p14:sldId id="1807"/>
            <p14:sldId id="1808"/>
            <p14:sldId id="1809"/>
            <p14:sldId id="1810"/>
            <p14:sldId id="1811"/>
            <p14:sldId id="1812"/>
            <p14:sldId id="1813"/>
            <p14:sldId id="1814"/>
            <p14:sldId id="1815"/>
            <p14:sldId id="1816"/>
            <p14:sldId id="1817"/>
            <p14:sldId id="1818"/>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1940"/>
            <p14:sldId id="1941"/>
            <p14:sldId id="1942"/>
            <p14:sldId id="1943"/>
            <p14:sldId id="1944"/>
            <p14:sldId id="1945"/>
            <p14:sldId id="1946"/>
            <p14:sldId id="1947"/>
            <p14:sldId id="1948"/>
            <p14:sldId id="1949"/>
            <p14:sldId id="1950"/>
            <p14:sldId id="1951"/>
            <p14:sldId id="1952"/>
            <p14:sldId id="1953"/>
            <p14:sldId id="1954"/>
            <p14:sldId id="1955"/>
          </p14:sldIdLst>
        </p14:section>
        <p14:section name="1.4 Lean Fundamentals" id="{7CD2C0DB-0057-4E9D-B245-98C20FF9AB0A}">
          <p14:sldIdLst>
            <p14:sldId id="1837"/>
            <p14:sldId id="3265"/>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A62D588-EEB7-4F02-B9C0-F5DD54CA8F3A}">
          <p14:sldIdLst>
            <p14:sldId id="1957"/>
            <p14:sldId id="3266"/>
          </p14:sldIdLst>
        </p14:section>
        <p14:section name="2.1 Process Definition" id="{551421F2-33DA-4A85-BCBC-5657D52AA9E6}">
          <p14:sldIdLst>
            <p14:sldId id="1959"/>
            <p14:sldId id="3267"/>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86"/>
            <p14:sldId id="1987"/>
            <p14:sldId id="1988"/>
            <p14:sldId id="1989"/>
            <p14:sldId id="1990"/>
            <p14:sldId id="1991"/>
            <p14:sldId id="1992"/>
            <p14:sldId id="1993"/>
            <p14:sldId id="1994"/>
            <p14:sldId id="1995"/>
            <p14:sldId id="1996"/>
            <p14:sldId id="1997"/>
            <p14:sldId id="1998"/>
            <p14:sldId id="1999"/>
            <p14:sldId id="2000"/>
            <p14:sldId id="2001"/>
            <p14:sldId id="2002"/>
            <p14:sldId id="2003"/>
            <p14:sldId id="2004"/>
            <p14:sldId id="2005"/>
            <p14:sldId id="2006"/>
            <p14:sldId id="2007"/>
            <p14:sldId id="2008"/>
            <p14:sldId id="2009"/>
            <p14:sldId id="2010"/>
            <p14:sldId id="2011"/>
            <p14:sldId id="2012"/>
            <p14:sldId id="2013"/>
            <p14:sldId id="2014"/>
            <p14:sldId id="2015"/>
            <p14:sldId id="2016"/>
            <p14:sldId id="2017"/>
            <p14:sldId id="2018"/>
            <p14:sldId id="2019"/>
            <p14:sldId id="2020"/>
            <p14:sldId id="2021"/>
            <p14:sldId id="2022"/>
            <p14:sldId id="2023"/>
            <p14:sldId id="2024"/>
            <p14:sldId id="2025"/>
            <p14:sldId id="2026"/>
            <p14:sldId id="2027"/>
            <p14:sldId id="2028"/>
            <p14:sldId id="2029"/>
            <p14:sldId id="2030"/>
            <p14:sldId id="2031"/>
            <p14:sldId id="2032"/>
            <p14:sldId id="2033"/>
            <p14:sldId id="2034"/>
            <p14:sldId id="2035"/>
            <p14:sldId id="2044"/>
            <p14:sldId id="2045"/>
            <p14:sldId id="2046"/>
            <p14:sldId id="2047"/>
            <p14:sldId id="2048"/>
            <p14:sldId id="2049"/>
            <p14:sldId id="2050"/>
          </p14:sldIdLst>
        </p14:section>
        <p14:section name="2.2 Six Sigma Statistics" id="{8365B9FF-5377-4C67-96AA-9053E753B10A}">
          <p14:sldIdLst>
            <p14:sldId id="2051"/>
            <p14:sldId id="3268"/>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253"/>
            <p14:sldId id="2077"/>
            <p14:sldId id="2078"/>
            <p14:sldId id="2079"/>
            <p14:sldId id="2080"/>
            <p14:sldId id="2081"/>
            <p14:sldId id="2082"/>
            <p14:sldId id="2083"/>
            <p14:sldId id="2983"/>
            <p14:sldId id="2984"/>
            <p14:sldId id="2985"/>
            <p14:sldId id="2986"/>
            <p14:sldId id="2088"/>
            <p14:sldId id="2089"/>
            <p14:sldId id="2090"/>
            <p14:sldId id="2091"/>
            <p14:sldId id="2092"/>
            <p14:sldId id="2987"/>
            <p14:sldId id="2988"/>
            <p14:sldId id="2989"/>
            <p14:sldId id="2095"/>
            <p14:sldId id="2096"/>
            <p14:sldId id="2097"/>
            <p14:sldId id="2990"/>
            <p14:sldId id="2991"/>
            <p14:sldId id="2992"/>
            <p14:sldId id="2102"/>
            <p14:sldId id="2103"/>
            <p14:sldId id="2993"/>
            <p14:sldId id="2994"/>
            <p14:sldId id="2995"/>
            <p14:sldId id="2106"/>
            <p14:sldId id="2996"/>
            <p14:sldId id="2997"/>
            <p14:sldId id="2999"/>
            <p14:sldId id="3000"/>
            <p14:sldId id="3001"/>
          </p14:sldIdLst>
        </p14:section>
        <p14:section name="2.3 MSA" id="{F1A2BCA2-737E-466A-834D-DB26AE6583B3}">
          <p14:sldIdLst>
            <p14:sldId id="2111"/>
            <p14:sldId id="3269"/>
            <p14:sldId id="2113"/>
            <p14:sldId id="2114"/>
            <p14:sldId id="2115"/>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3002"/>
            <p14:sldId id="3003"/>
            <p14:sldId id="3254"/>
            <p14:sldId id="3004"/>
            <p14:sldId id="3005"/>
            <p14:sldId id="3006"/>
            <p14:sldId id="3007"/>
            <p14:sldId id="3008"/>
            <p14:sldId id="3009"/>
            <p14:sldId id="3010"/>
            <p14:sldId id="3011"/>
            <p14:sldId id="3012"/>
            <p14:sldId id="3013"/>
            <p14:sldId id="3014"/>
            <p14:sldId id="3015"/>
            <p14:sldId id="3016"/>
            <p14:sldId id="3017"/>
            <p14:sldId id="3018"/>
            <p14:sldId id="3255"/>
            <p14:sldId id="3256"/>
          </p14:sldIdLst>
        </p14:section>
        <p14:section name="2.4 Process Capability" id="{3F2D351D-DD30-4D1F-89E9-3DF5627E2E3F}">
          <p14:sldIdLst>
            <p14:sldId id="2175"/>
            <p14:sldId id="3270"/>
            <p14:sldId id="2177"/>
            <p14:sldId id="2178"/>
            <p14:sldId id="2179"/>
            <p14:sldId id="2180"/>
            <p14:sldId id="2181"/>
            <p14:sldId id="2182"/>
            <p14:sldId id="2183"/>
            <p14:sldId id="2184"/>
            <p14:sldId id="2185"/>
            <p14:sldId id="2186"/>
            <p14:sldId id="2187"/>
            <p14:sldId id="2188"/>
            <p14:sldId id="2189"/>
            <p14:sldId id="2190"/>
            <p14:sldId id="2191"/>
            <p14:sldId id="2192"/>
            <p14:sldId id="2193"/>
            <p14:sldId id="2194"/>
            <p14:sldId id="3021"/>
            <p14:sldId id="3022"/>
            <p14:sldId id="3023"/>
            <p14:sldId id="2198"/>
            <p14:sldId id="2199"/>
            <p14:sldId id="2200"/>
            <p14:sldId id="2201"/>
            <p14:sldId id="2202"/>
            <p14:sldId id="2203"/>
            <p14:sldId id="2204"/>
            <p14:sldId id="2205"/>
            <p14:sldId id="2206"/>
            <p14:sldId id="2207"/>
            <p14:sldId id="2208"/>
          </p14:sldIdLst>
        </p14:section>
        <p14:section name="3.0 Analyze Phase" id="{1DC256CA-8DCA-4534-9BC0-6F71D2A7A7E5}">
          <p14:sldIdLst>
            <p14:sldId id="2209"/>
            <p14:sldId id="2210"/>
          </p14:sldIdLst>
        </p14:section>
        <p14:section name="3.1 Patterns of Variation" id="{7BC52504-3B84-4E16-8BFC-94CF65370A96}">
          <p14:sldIdLst>
            <p14:sldId id="2211"/>
            <p14:sldId id="3271"/>
            <p14:sldId id="2213"/>
            <p14:sldId id="2214"/>
            <p14:sldId id="2215"/>
            <p14:sldId id="2216"/>
            <p14:sldId id="2217"/>
            <p14:sldId id="3024"/>
            <p14:sldId id="3025"/>
            <p14:sldId id="3026"/>
            <p14:sldId id="3028"/>
            <p14:sldId id="3029"/>
            <p14:sldId id="3030"/>
            <p14:sldId id="3031"/>
            <p14:sldId id="2227"/>
            <p14:sldId id="2228"/>
            <p14:sldId id="2229"/>
            <p14:sldId id="2230"/>
            <p14:sldId id="2231"/>
            <p14:sldId id="2232"/>
            <p14:sldId id="2233"/>
            <p14:sldId id="2234"/>
            <p14:sldId id="2235"/>
            <p14:sldId id="2236"/>
            <p14:sldId id="2237"/>
            <p14:sldId id="2238"/>
            <p14:sldId id="2239"/>
            <p14:sldId id="2240"/>
            <p14:sldId id="2241"/>
            <p14:sldId id="2242"/>
            <p14:sldId id="2243"/>
            <p14:sldId id="2244"/>
            <p14:sldId id="2245"/>
            <p14:sldId id="2246"/>
            <p14:sldId id="2247"/>
            <p14:sldId id="2248"/>
            <p14:sldId id="2249"/>
            <p14:sldId id="2250"/>
            <p14:sldId id="2251"/>
            <p14:sldId id="2252"/>
            <p14:sldId id="2253"/>
            <p14:sldId id="2254"/>
            <p14:sldId id="2255"/>
            <p14:sldId id="2256"/>
            <p14:sldId id="2257"/>
            <p14:sldId id="2258"/>
            <p14:sldId id="2259"/>
            <p14:sldId id="2260"/>
            <p14:sldId id="2261"/>
            <p14:sldId id="3032"/>
            <p14:sldId id="3033"/>
            <p14:sldId id="3034"/>
            <p14:sldId id="3035"/>
            <p14:sldId id="3036"/>
          </p14:sldIdLst>
        </p14:section>
        <p14:section name="3.2 Inferential Statistics" id="{0B4E657A-FD1E-4B08-A157-5F1A6C604209}">
          <p14:sldIdLst>
            <p14:sldId id="2264"/>
            <p14:sldId id="3272"/>
            <p14:sldId id="2266"/>
            <p14:sldId id="2267"/>
            <p14:sldId id="2268"/>
            <p14:sldId id="2269"/>
            <p14:sldId id="2270"/>
            <p14:sldId id="2271"/>
            <p14:sldId id="2272"/>
            <p14:sldId id="2273"/>
            <p14:sldId id="2274"/>
            <p14:sldId id="2275"/>
            <p14:sldId id="2276"/>
            <p14:sldId id="2277"/>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3037"/>
            <p14:sldId id="3038"/>
            <p14:sldId id="3039"/>
            <p14:sldId id="3040"/>
            <p14:sldId id="2303"/>
            <p14:sldId id="2304"/>
            <p14:sldId id="2305"/>
            <p14:sldId id="2306"/>
            <p14:sldId id="2307"/>
            <p14:sldId id="2308"/>
            <p14:sldId id="2309"/>
            <p14:sldId id="2310"/>
            <p14:sldId id="2311"/>
            <p14:sldId id="2312"/>
            <p14:sldId id="2313"/>
            <p14:sldId id="2314"/>
            <p14:sldId id="3041"/>
            <p14:sldId id="3042"/>
            <p14:sldId id="3043"/>
            <p14:sldId id="3044"/>
          </p14:sldIdLst>
        </p14:section>
        <p14:section name="3.3 Hypothesis Testing" id="{C670B5F1-4B0B-47BB-A822-1A2DE52B9D6E}">
          <p14:sldIdLst>
            <p14:sldId id="2318"/>
            <p14:sldId id="3273"/>
            <p14:sldId id="2320"/>
            <p14:sldId id="2321"/>
            <p14:sldId id="2322"/>
            <p14:sldId id="2323"/>
            <p14:sldId id="2324"/>
            <p14:sldId id="2325"/>
            <p14:sldId id="2326"/>
            <p14:sldId id="2327"/>
            <p14:sldId id="2328"/>
            <p14:sldId id="2329"/>
            <p14:sldId id="2330"/>
            <p14:sldId id="2331"/>
            <p14:sldId id="2332"/>
            <p14:sldId id="2333"/>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Lst>
        </p14:section>
        <p14:section name="3.4 Hypothesis Tests: Normal Data" id="{009E9554-46DB-4DC6-8891-198BEC8E2B37}">
          <p14:sldIdLst>
            <p14:sldId id="2352"/>
            <p14:sldId id="3274"/>
            <p14:sldId id="2354"/>
            <p14:sldId id="2355"/>
            <p14:sldId id="2356"/>
            <p14:sldId id="2357"/>
            <p14:sldId id="2358"/>
            <p14:sldId id="2359"/>
            <p14:sldId id="2360"/>
            <p14:sldId id="3045"/>
            <p14:sldId id="3262"/>
            <p14:sldId id="3260"/>
            <p14:sldId id="3261"/>
            <p14:sldId id="3049"/>
            <p14:sldId id="3050"/>
            <p14:sldId id="3051"/>
            <p14:sldId id="2367"/>
            <p14:sldId id="2368"/>
            <p14:sldId id="2369"/>
            <p14:sldId id="2370"/>
            <p14:sldId id="2371"/>
            <p14:sldId id="2372"/>
            <p14:sldId id="2373"/>
            <p14:sldId id="2374"/>
            <p14:sldId id="2375"/>
            <p14:sldId id="2376"/>
            <p14:sldId id="2377"/>
            <p14:sldId id="3052"/>
            <p14:sldId id="3053"/>
            <p14:sldId id="3054"/>
            <p14:sldId id="3055"/>
            <p14:sldId id="3056"/>
            <p14:sldId id="3057"/>
            <p14:sldId id="3058"/>
            <p14:sldId id="3059"/>
            <p14:sldId id="3060"/>
            <p14:sldId id="3061"/>
            <p14:sldId id="3063"/>
            <p14:sldId id="3064"/>
            <p14:sldId id="3065"/>
            <p14:sldId id="3066"/>
            <p14:sldId id="3067"/>
            <p14:sldId id="3068"/>
            <p14:sldId id="2397"/>
            <p14:sldId id="2398"/>
            <p14:sldId id="2399"/>
            <p14:sldId id="2400"/>
            <p14:sldId id="2401"/>
            <p14:sldId id="3069"/>
            <p14:sldId id="3070"/>
            <p14:sldId id="3071"/>
            <p14:sldId id="3072"/>
            <p14:sldId id="3073"/>
            <p14:sldId id="3074"/>
            <p14:sldId id="2407"/>
            <p14:sldId id="2408"/>
            <p14:sldId id="2409"/>
            <p14:sldId id="2410"/>
            <p14:sldId id="2411"/>
            <p14:sldId id="2412"/>
            <p14:sldId id="2413"/>
            <p14:sldId id="2414"/>
            <p14:sldId id="2415"/>
            <p14:sldId id="2416"/>
            <p14:sldId id="2417"/>
            <p14:sldId id="3075"/>
            <p14:sldId id="3076"/>
            <p14:sldId id="3077"/>
            <p14:sldId id="3078"/>
            <p14:sldId id="3079"/>
            <p14:sldId id="3080"/>
            <p14:sldId id="3081"/>
            <p14:sldId id="3082"/>
            <p14:sldId id="3083"/>
            <p14:sldId id="3084"/>
            <p14:sldId id="3085"/>
          </p14:sldIdLst>
        </p14:section>
        <p14:section name="3.5 Hypothesis Tests: Non-Normal Data" id="{2D66040C-37A3-4978-86F2-5F9250F50792}">
          <p14:sldIdLst>
            <p14:sldId id="2438"/>
            <p14:sldId id="3275"/>
            <p14:sldId id="2440"/>
            <p14:sldId id="2441"/>
            <p14:sldId id="2442"/>
            <p14:sldId id="2443"/>
            <p14:sldId id="2444"/>
            <p14:sldId id="2445"/>
            <p14:sldId id="2446"/>
            <p14:sldId id="3086"/>
            <p14:sldId id="3087"/>
            <p14:sldId id="3088"/>
            <p14:sldId id="3089"/>
            <p14:sldId id="2451"/>
            <p14:sldId id="2452"/>
            <p14:sldId id="2453"/>
            <p14:sldId id="2454"/>
            <p14:sldId id="2455"/>
            <p14:sldId id="2456"/>
            <p14:sldId id="3090"/>
            <p14:sldId id="3091"/>
            <p14:sldId id="3092"/>
            <p14:sldId id="3093"/>
            <p14:sldId id="2461"/>
            <p14:sldId id="2462"/>
            <p14:sldId id="2463"/>
            <p14:sldId id="2464"/>
            <p14:sldId id="2465"/>
            <p14:sldId id="3094"/>
            <p14:sldId id="3095"/>
            <p14:sldId id="3096"/>
            <p14:sldId id="3097"/>
            <p14:sldId id="2470"/>
            <p14:sldId id="2471"/>
            <p14:sldId id="2472"/>
            <p14:sldId id="2473"/>
            <p14:sldId id="2474"/>
            <p14:sldId id="2475"/>
            <p14:sldId id="2476"/>
            <p14:sldId id="2477"/>
            <p14:sldId id="2478"/>
            <p14:sldId id="2479"/>
            <p14:sldId id="2480"/>
            <p14:sldId id="2481"/>
            <p14:sldId id="3098"/>
            <p14:sldId id="3099"/>
            <p14:sldId id="3100"/>
            <p14:sldId id="3101"/>
            <p14:sldId id="2482"/>
            <p14:sldId id="2483"/>
            <p14:sldId id="2484"/>
            <p14:sldId id="2485"/>
            <p14:sldId id="2486"/>
            <p14:sldId id="3102"/>
            <p14:sldId id="3103"/>
            <p14:sldId id="3104"/>
            <p14:sldId id="3105"/>
            <p14:sldId id="2491"/>
            <p14:sldId id="2492"/>
            <p14:sldId id="2493"/>
            <p14:sldId id="2494"/>
            <p14:sldId id="3106"/>
            <p14:sldId id="3107"/>
            <p14:sldId id="3108"/>
            <p14:sldId id="2499"/>
            <p14:sldId id="2500"/>
            <p14:sldId id="2501"/>
            <p14:sldId id="3109"/>
            <p14:sldId id="3110"/>
            <p14:sldId id="3111"/>
            <p14:sldId id="2506"/>
            <p14:sldId id="2507"/>
            <p14:sldId id="2508"/>
            <p14:sldId id="2509"/>
            <p14:sldId id="2510"/>
            <p14:sldId id="3112"/>
            <p14:sldId id="3113"/>
            <p14:sldId id="3114"/>
            <p14:sldId id="3115"/>
            <p14:sldId id="3116"/>
            <p14:sldId id="3117"/>
            <p14:sldId id="3257"/>
            <p14:sldId id="3119"/>
            <p14:sldId id="2523"/>
            <p14:sldId id="2524"/>
            <p14:sldId id="2525"/>
            <p14:sldId id="2526"/>
            <p14:sldId id="2527"/>
            <p14:sldId id="2528"/>
            <p14:sldId id="2529"/>
            <p14:sldId id="3120"/>
            <p14:sldId id="3121"/>
            <p14:sldId id="3122"/>
            <p14:sldId id="3123"/>
            <p14:sldId id="3124"/>
            <p14:sldId id="3125"/>
            <p14:sldId id="3126"/>
            <p14:sldId id="3127"/>
            <p14:sldId id="3258"/>
            <p14:sldId id="3129"/>
            <p14:sldId id="2534"/>
          </p14:sldIdLst>
        </p14:section>
        <p14:section name="4.0 Improve Phase" id="{F85DEFD0-1EC6-459B-A3C8-4F8508149A0C}">
          <p14:sldIdLst>
            <p14:sldId id="2535"/>
            <p14:sldId id="2536"/>
          </p14:sldIdLst>
        </p14:section>
        <p14:section name="4.1 Simple Linear Regression" id="{90024A38-331B-4545-99A0-36F26F5A2BC8}">
          <p14:sldIdLst>
            <p14:sldId id="2537"/>
            <p14:sldId id="3276"/>
            <p14:sldId id="2539"/>
            <p14:sldId id="2540"/>
            <p14:sldId id="2541"/>
            <p14:sldId id="2542"/>
            <p14:sldId id="2543"/>
            <p14:sldId id="2544"/>
            <p14:sldId id="2545"/>
            <p14:sldId id="2546"/>
            <p14:sldId id="2547"/>
            <p14:sldId id="2548"/>
            <p14:sldId id="2549"/>
            <p14:sldId id="2550"/>
            <p14:sldId id="2551"/>
            <p14:sldId id="2553"/>
            <p14:sldId id="2554"/>
            <p14:sldId id="2555"/>
            <p14:sldId id="2556"/>
            <p14:sldId id="2557"/>
            <p14:sldId id="2558"/>
            <p14:sldId id="2559"/>
            <p14:sldId id="2560"/>
            <p14:sldId id="2561"/>
            <p14:sldId id="2562"/>
            <p14:sldId id="2563"/>
            <p14:sldId id="2564"/>
            <p14:sldId id="2565"/>
            <p14:sldId id="2566"/>
            <p14:sldId id="2567"/>
            <p14:sldId id="2568"/>
            <p14:sldId id="2569"/>
            <p14:sldId id="2570"/>
            <p14:sldId id="2571"/>
            <p14:sldId id="2572"/>
            <p14:sldId id="2573"/>
            <p14:sldId id="2574"/>
            <p14:sldId id="3130"/>
            <p14:sldId id="3131"/>
            <p14:sldId id="3132"/>
            <p14:sldId id="3133"/>
            <p14:sldId id="3134"/>
            <p14:sldId id="3135"/>
            <p14:sldId id="3136"/>
            <p14:sldId id="3137"/>
            <p14:sldId id="2581"/>
            <p14:sldId id="2582"/>
            <p14:sldId id="2583"/>
            <p14:sldId id="2584"/>
            <p14:sldId id="2585"/>
            <p14:sldId id="3138"/>
            <p14:sldId id="3139"/>
            <p14:sldId id="3140"/>
            <p14:sldId id="3141"/>
            <p14:sldId id="3142"/>
            <p14:sldId id="3143"/>
            <p14:sldId id="3144"/>
            <p14:sldId id="3145"/>
          </p14:sldIdLst>
        </p14:section>
        <p14:section name="4.3 Multipl Regression Analysis" id="{D8218026-DFF2-4CE4-9507-95F0A989D15D}">
          <p14:sldIdLst>
            <p14:sldId id="2594"/>
            <p14:sldId id="3277"/>
            <p14:sldId id="2596"/>
            <p14:sldId id="2597"/>
            <p14:sldId id="2598"/>
            <p14:sldId id="2599"/>
            <p14:sldId id="2600"/>
            <p14:sldId id="2601"/>
            <p14:sldId id="2602"/>
            <p14:sldId id="2603"/>
            <p14:sldId id="2604"/>
            <p14:sldId id="2605"/>
            <p14:sldId id="2606"/>
            <p14:sldId id="2607"/>
            <p14:sldId id="3146"/>
            <p14:sldId id="3147"/>
            <p14:sldId id="3148"/>
            <p14:sldId id="3149"/>
            <p14:sldId id="3150"/>
            <p14:sldId id="2612"/>
            <p14:sldId id="2613"/>
            <p14:sldId id="2614"/>
            <p14:sldId id="2615"/>
            <p14:sldId id="3151"/>
            <p14:sldId id="3152"/>
            <p14:sldId id="3153"/>
            <p14:sldId id="3154"/>
            <p14:sldId id="3155"/>
            <p14:sldId id="3156"/>
            <p14:sldId id="2622"/>
            <p14:sldId id="2623"/>
            <p14:sldId id="2624"/>
            <p14:sldId id="2625"/>
            <p14:sldId id="2626"/>
            <p14:sldId id="2627"/>
            <p14:sldId id="2628"/>
            <p14:sldId id="3157"/>
            <p14:sldId id="3158"/>
            <p14:sldId id="3159"/>
            <p14:sldId id="2632"/>
            <p14:sldId id="2633"/>
            <p14:sldId id="2634"/>
            <p14:sldId id="3160"/>
            <p14:sldId id="3161"/>
            <p14:sldId id="3162"/>
            <p14:sldId id="3163"/>
            <p14:sldId id="3164"/>
            <p14:sldId id="3165"/>
            <p14:sldId id="3166"/>
            <p14:sldId id="3167"/>
            <p14:sldId id="2643"/>
            <p14:sldId id="2644"/>
            <p14:sldId id="2645"/>
            <p14:sldId id="3168"/>
            <p14:sldId id="3169"/>
            <p14:sldId id="3170"/>
            <p14:sldId id="3171"/>
            <p14:sldId id="3172"/>
            <p14:sldId id="3173"/>
            <p14:sldId id="3174"/>
            <p14:sldId id="3175"/>
            <p14:sldId id="2656"/>
            <p14:sldId id="2657"/>
            <p14:sldId id="2658"/>
            <p14:sldId id="2666"/>
            <p14:sldId id="2667"/>
            <p14:sldId id="2668"/>
            <p14:sldId id="2669"/>
            <p14:sldId id="2670"/>
            <p14:sldId id="2671"/>
            <p14:sldId id="2672"/>
            <p14:sldId id="2673"/>
            <p14:sldId id="2674"/>
            <p14:sldId id="3176"/>
            <p14:sldId id="3177"/>
            <p14:sldId id="3178"/>
            <p14:sldId id="3179"/>
            <p14:sldId id="3180"/>
            <p14:sldId id="3181"/>
            <p14:sldId id="3182"/>
            <p14:sldId id="3183"/>
            <p14:sldId id="3184"/>
            <p14:sldId id="3185"/>
            <p14:sldId id="3186"/>
            <p14:sldId id="3187"/>
            <p14:sldId id="3188"/>
            <p14:sldId id="3189"/>
          </p14:sldIdLst>
        </p14:section>
        <p14:section name="4.3 Designed Experiments" id="{236CB37B-8F84-406D-84AA-33F77FF1EA7C}">
          <p14:sldIdLst>
            <p14:sldId id="2688"/>
            <p14:sldId id="3278"/>
            <p14:sldId id="2690"/>
            <p14:sldId id="2691"/>
            <p14:sldId id="2692"/>
            <p14:sldId id="2693"/>
            <p14:sldId id="2694"/>
            <p14:sldId id="2695"/>
            <p14:sldId id="2696"/>
            <p14:sldId id="2697"/>
            <p14:sldId id="2698"/>
            <p14:sldId id="2699"/>
            <p14:sldId id="2700"/>
            <p14:sldId id="2701"/>
            <p14:sldId id="2702"/>
            <p14:sldId id="2703"/>
            <p14:sldId id="2704"/>
            <p14:sldId id="2705"/>
            <p14:sldId id="2706"/>
            <p14:sldId id="2707"/>
            <p14:sldId id="2708"/>
            <p14:sldId id="2709"/>
            <p14:sldId id="2710"/>
            <p14:sldId id="2711"/>
            <p14:sldId id="2712"/>
            <p14:sldId id="2713"/>
            <p14:sldId id="2714"/>
            <p14:sldId id="2715"/>
            <p14:sldId id="2716"/>
          </p14:sldIdLst>
        </p14:section>
        <p14:section name="4.4 Full Factorial Experiments" id="{1BB9813C-6240-4F4E-91F2-56865CC6DAE5}">
          <p14:sldIdLst>
            <p14:sldId id="2717"/>
            <p14:sldId id="3279"/>
            <p14:sldId id="2719"/>
            <p14:sldId id="2720"/>
            <p14:sldId id="2721"/>
            <p14:sldId id="2722"/>
            <p14:sldId id="2723"/>
            <p14:sldId id="2724"/>
            <p14:sldId id="2725"/>
            <p14:sldId id="2726"/>
            <p14:sldId id="2727"/>
            <p14:sldId id="2728"/>
            <p14:sldId id="2729"/>
            <p14:sldId id="2730"/>
            <p14:sldId id="2731"/>
            <p14:sldId id="2732"/>
            <p14:sldId id="2733"/>
            <p14:sldId id="2734"/>
            <p14:sldId id="2735"/>
            <p14:sldId id="2736"/>
            <p14:sldId id="2737"/>
            <p14:sldId id="2738"/>
            <p14:sldId id="2739"/>
            <p14:sldId id="2740"/>
            <p14:sldId id="2741"/>
            <p14:sldId id="2742"/>
            <p14:sldId id="2743"/>
            <p14:sldId id="2744"/>
            <p14:sldId id="2745"/>
            <p14:sldId id="2746"/>
            <p14:sldId id="2747"/>
            <p14:sldId id="2748"/>
            <p14:sldId id="2749"/>
            <p14:sldId id="3190"/>
            <p14:sldId id="3191"/>
            <p14:sldId id="3193"/>
            <p14:sldId id="3194"/>
            <p14:sldId id="3195"/>
            <p14:sldId id="3196"/>
            <p14:sldId id="3197"/>
            <p14:sldId id="3198"/>
            <p14:sldId id="3199"/>
            <p14:sldId id="2762"/>
            <p14:sldId id="2763"/>
            <p14:sldId id="2764"/>
            <p14:sldId id="2765"/>
            <p14:sldId id="2766"/>
            <p14:sldId id="2767"/>
            <p14:sldId id="2768"/>
            <p14:sldId id="2769"/>
            <p14:sldId id="2770"/>
            <p14:sldId id="2771"/>
            <p14:sldId id="2772"/>
            <p14:sldId id="3200"/>
            <p14:sldId id="3201"/>
            <p14:sldId id="3202"/>
            <p14:sldId id="3203"/>
            <p14:sldId id="3204"/>
            <p14:sldId id="3205"/>
            <p14:sldId id="3206"/>
            <p14:sldId id="3207"/>
            <p14:sldId id="3208"/>
            <p14:sldId id="3209"/>
            <p14:sldId id="3210"/>
            <p14:sldId id="2784"/>
          </p14:sldIdLst>
        </p14:section>
        <p14:section name="4.5 Fractional Factorial Experiments" id="{D9D33674-2FB5-4836-B49E-0C00CC389537}">
          <p14:sldIdLst>
            <p14:sldId id="2785"/>
            <p14:sldId id="3280"/>
            <p14:sldId id="2787"/>
            <p14:sldId id="2788"/>
            <p14:sldId id="2789"/>
            <p14:sldId id="2790"/>
            <p14:sldId id="2791"/>
            <p14:sldId id="2792"/>
            <p14:sldId id="2793"/>
            <p14:sldId id="2794"/>
            <p14:sldId id="2795"/>
            <p14:sldId id="2796"/>
            <p14:sldId id="2797"/>
            <p14:sldId id="2798"/>
            <p14:sldId id="3211"/>
            <p14:sldId id="3214"/>
            <p14:sldId id="3215"/>
            <p14:sldId id="3216"/>
            <p14:sldId id="3217"/>
            <p14:sldId id="3218"/>
            <p14:sldId id="3219"/>
            <p14:sldId id="3220"/>
            <p14:sldId id="3221"/>
            <p14:sldId id="3222"/>
            <p14:sldId id="3223"/>
            <p14:sldId id="3224"/>
            <p14:sldId id="3225"/>
            <p14:sldId id="3226"/>
            <p14:sldId id="3227"/>
            <p14:sldId id="3228"/>
            <p14:sldId id="2816"/>
            <p14:sldId id="2817"/>
            <p14:sldId id="2818"/>
            <p14:sldId id="2819"/>
            <p14:sldId id="2820"/>
            <p14:sldId id="2821"/>
            <p14:sldId id="2822"/>
            <p14:sldId id="2823"/>
            <p14:sldId id="2824"/>
            <p14:sldId id="2825"/>
          </p14:sldIdLst>
        </p14:section>
        <p14:section name="5.0 Control Phase" id="{8F48172C-A096-4C93-88D3-7FE16B6FAD40}">
          <p14:sldIdLst>
            <p14:sldId id="2826"/>
            <p14:sldId id="2827"/>
          </p14:sldIdLst>
        </p14:section>
        <p14:section name="5.1 Lean Controls" id="{4AF6C41A-9049-4293-803E-667576DC1534}">
          <p14:sldIdLst>
            <p14:sldId id="2828"/>
            <p14:sldId id="3281"/>
            <p14:sldId id="2830"/>
            <p14:sldId id="2831"/>
            <p14:sldId id="2832"/>
            <p14:sldId id="2833"/>
            <p14:sldId id="2834"/>
            <p14:sldId id="2835"/>
            <p14:sldId id="2836"/>
            <p14:sldId id="2837"/>
            <p14:sldId id="2838"/>
            <p14:sldId id="2839"/>
            <p14:sldId id="2840"/>
            <p14:sldId id="2841"/>
            <p14:sldId id="2842"/>
            <p14:sldId id="2843"/>
            <p14:sldId id="2844"/>
            <p14:sldId id="2845"/>
            <p14:sldId id="2846"/>
            <p14:sldId id="2847"/>
            <p14:sldId id="2848"/>
            <p14:sldId id="2849"/>
            <p14:sldId id="2850"/>
            <p14:sldId id="2851"/>
            <p14:sldId id="2852"/>
            <p14:sldId id="2853"/>
          </p14:sldIdLst>
        </p14:section>
        <p14:section name="5.2 Statistical Process Control" id="{DE260DEE-34F6-486C-94A2-2932BBFD0FFF}">
          <p14:sldIdLst>
            <p14:sldId id="2854"/>
            <p14:sldId id="3282"/>
            <p14:sldId id="2856"/>
            <p14:sldId id="2857"/>
            <p14:sldId id="2858"/>
            <p14:sldId id="2859"/>
            <p14:sldId id="2860"/>
            <p14:sldId id="2861"/>
            <p14:sldId id="2862"/>
            <p14:sldId id="2863"/>
            <p14:sldId id="2864"/>
            <p14:sldId id="2865"/>
            <p14:sldId id="2866"/>
            <p14:sldId id="2867"/>
            <p14:sldId id="2868"/>
            <p14:sldId id="2869"/>
            <p14:sldId id="2870"/>
            <p14:sldId id="2871"/>
            <p14:sldId id="2872"/>
            <p14:sldId id="2873"/>
            <p14:sldId id="2874"/>
            <p14:sldId id="2875"/>
            <p14:sldId id="3229"/>
            <p14:sldId id="3230"/>
            <p14:sldId id="3231"/>
            <p14:sldId id="3232"/>
            <p14:sldId id="2878"/>
            <p14:sldId id="2879"/>
            <p14:sldId id="2880"/>
            <p14:sldId id="2881"/>
            <p14:sldId id="3233"/>
            <p14:sldId id="3234"/>
            <p14:sldId id="3236"/>
            <p14:sldId id="2884"/>
            <p14:sldId id="2885"/>
            <p14:sldId id="2886"/>
            <p14:sldId id="2887"/>
            <p14:sldId id="3237"/>
            <p14:sldId id="3238"/>
            <p14:sldId id="3240"/>
            <p14:sldId id="2890"/>
            <p14:sldId id="2891"/>
            <p14:sldId id="2892"/>
            <p14:sldId id="3241"/>
            <p14:sldId id="3242"/>
            <p14:sldId id="3244"/>
            <p14:sldId id="2895"/>
            <p14:sldId id="2896"/>
            <p14:sldId id="2897"/>
            <p14:sldId id="3245"/>
            <p14:sldId id="3246"/>
            <p14:sldId id="3248"/>
            <p14:sldId id="2900"/>
            <p14:sldId id="2901"/>
            <p14:sldId id="2902"/>
            <p14:sldId id="2903"/>
            <p14:sldId id="3249"/>
            <p14:sldId id="3250"/>
            <p14:sldId id="3252"/>
            <p14:sldId id="2906"/>
            <p14:sldId id="2907"/>
            <p14:sldId id="2908"/>
            <p14:sldId id="2909"/>
            <p14:sldId id="2910"/>
            <p14:sldId id="2911"/>
            <p14:sldId id="2912"/>
            <p14:sldId id="2915"/>
            <p14:sldId id="2916"/>
            <p14:sldId id="2917"/>
            <p14:sldId id="2920"/>
            <p14:sldId id="2921"/>
            <p14:sldId id="2922"/>
            <p14:sldId id="2923"/>
            <p14:sldId id="2924"/>
            <p14:sldId id="2925"/>
            <p14:sldId id="2926"/>
            <p14:sldId id="2927"/>
            <p14:sldId id="2928"/>
            <p14:sldId id="2929"/>
            <p14:sldId id="2930"/>
            <p14:sldId id="2931"/>
            <p14:sldId id="2932"/>
            <p14:sldId id="2933"/>
            <p14:sldId id="2934"/>
            <p14:sldId id="2935"/>
            <p14:sldId id="2936"/>
            <p14:sldId id="2937"/>
            <p14:sldId id="2938"/>
            <p14:sldId id="2939"/>
            <p14:sldId id="2940"/>
            <p14:sldId id="2941"/>
            <p14:sldId id="2942"/>
            <p14:sldId id="2943"/>
            <p14:sldId id="2944"/>
          </p14:sldIdLst>
        </p14:section>
        <p14:section name="5.3 Six Sigma Control Plans" id="{A2303F5E-E407-408C-8600-62EB7C266320}">
          <p14:sldIdLst>
            <p14:sldId id="2945"/>
            <p14:sldId id="3283"/>
            <p14:sldId id="2947"/>
            <p14:sldId id="2948"/>
            <p14:sldId id="2949"/>
            <p14:sldId id="2950"/>
            <p14:sldId id="2951"/>
            <p14:sldId id="2952"/>
            <p14:sldId id="2953"/>
            <p14:sldId id="2954"/>
            <p14:sldId id="2955"/>
            <p14:sldId id="2956"/>
            <p14:sldId id="2957"/>
            <p14:sldId id="2958"/>
            <p14:sldId id="2959"/>
            <p14:sldId id="2960"/>
            <p14:sldId id="3290"/>
            <p14:sldId id="3291"/>
            <p14:sldId id="3292"/>
            <p14:sldId id="3293"/>
            <p14:sldId id="3294"/>
            <p14:sldId id="3295"/>
            <p14:sldId id="3296"/>
            <p14:sldId id="3297"/>
            <p14:sldId id="3298"/>
            <p14:sldId id="3299"/>
            <p14:sldId id="3300"/>
            <p14:sldId id="3301"/>
            <p14:sldId id="3302"/>
            <p14:sldId id="3303"/>
            <p14:sldId id="3304"/>
            <p14:sldId id="2977"/>
            <p14:sldId id="2978"/>
            <p14:sldId id="2979"/>
            <p14:sldId id="3288"/>
            <p14:sldId id="3027"/>
            <p14:sldId id="3289"/>
            <p14:sldId id="328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27E"/>
    <a:srgbClr val="000000"/>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61" autoAdjust="0"/>
    <p:restoredTop sz="95652" autoAdjust="0"/>
  </p:normalViewPr>
  <p:slideViewPr>
    <p:cSldViewPr>
      <p:cViewPr varScale="1">
        <p:scale>
          <a:sx n="61" d="100"/>
          <a:sy n="61" d="100"/>
        </p:scale>
        <p:origin x="524" y="44"/>
      </p:cViewPr>
      <p:guideLst/>
    </p:cSldViewPr>
  </p:slideViewPr>
  <p:notesTextViewPr>
    <p:cViewPr>
      <p:scale>
        <a:sx n="125" d="100"/>
        <a:sy n="125" d="100"/>
      </p:scale>
      <p:origin x="0" y="0"/>
    </p:cViewPr>
  </p:notesTextViewPr>
  <p:sorterViewPr>
    <p:cViewPr>
      <p:scale>
        <a:sx n="70" d="100"/>
        <a:sy n="70" d="100"/>
      </p:scale>
      <p:origin x="0" y="-83616"/>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161" Type="http://schemas.openxmlformats.org/officeDocument/2006/relationships/slide" Target="slides/slide1157.xml"/><Relationship Id="rId1259" Type="http://schemas.microsoft.com/office/2016/11/relationships/changesInfo" Target="changesInfos/changesInfo1.xml"/><Relationship Id="rId170" Type="http://schemas.openxmlformats.org/officeDocument/2006/relationships/slide" Target="slides/slide166.xml"/><Relationship Id="rId836" Type="http://schemas.openxmlformats.org/officeDocument/2006/relationships/slide" Target="slides/slide832.xml"/><Relationship Id="rId1021" Type="http://schemas.openxmlformats.org/officeDocument/2006/relationships/slide" Target="slides/slide1017.xml"/><Relationship Id="rId1119" Type="http://schemas.openxmlformats.org/officeDocument/2006/relationships/slide" Target="slides/slide1115.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903" Type="http://schemas.openxmlformats.org/officeDocument/2006/relationships/slide" Target="slides/slide899.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172" Type="http://schemas.openxmlformats.org/officeDocument/2006/relationships/slide" Target="slides/slide1168.xml"/><Relationship Id="rId181" Type="http://schemas.openxmlformats.org/officeDocument/2006/relationships/slide" Target="slides/slide177.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183" Type="http://schemas.openxmlformats.org/officeDocument/2006/relationships/slide" Target="slides/slide1179.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slide" Target="slides/slide1039.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1250" Type="http://schemas.openxmlformats.org/officeDocument/2006/relationships/slide" Target="slides/slide1246.xml"/><Relationship Id="rId357" Type="http://schemas.openxmlformats.org/officeDocument/2006/relationships/slide" Target="slides/slide353.xml"/><Relationship Id="rId1110" Type="http://schemas.openxmlformats.org/officeDocument/2006/relationships/slide" Target="slides/slide1106.xml"/><Relationship Id="rId1194" Type="http://schemas.openxmlformats.org/officeDocument/2006/relationships/slide" Target="slides/slide1190.xml"/><Relationship Id="rId1208" Type="http://schemas.openxmlformats.org/officeDocument/2006/relationships/slide" Target="slides/slide1204.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1054" Type="http://schemas.openxmlformats.org/officeDocument/2006/relationships/slide" Target="slides/slide1050.xml"/><Relationship Id="rId270" Type="http://schemas.openxmlformats.org/officeDocument/2006/relationships/slide" Target="slides/slide266.xml"/><Relationship Id="rId936" Type="http://schemas.openxmlformats.org/officeDocument/2006/relationships/slide" Target="slides/slide932.xml"/><Relationship Id="rId1121" Type="http://schemas.openxmlformats.org/officeDocument/2006/relationships/slide" Target="slides/slide1117.xml"/><Relationship Id="rId1219" Type="http://schemas.openxmlformats.org/officeDocument/2006/relationships/slide" Target="slides/slide1215.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1065" Type="http://schemas.openxmlformats.org/officeDocument/2006/relationships/slide" Target="slides/slide1061.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1132" Type="http://schemas.openxmlformats.org/officeDocument/2006/relationships/slide" Target="slides/slide1128.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1076" Type="http://schemas.openxmlformats.org/officeDocument/2006/relationships/slide" Target="slides/slide1072.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1143" Type="http://schemas.openxmlformats.org/officeDocument/2006/relationships/slide" Target="slides/slide1139.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1087" Type="http://schemas.openxmlformats.org/officeDocument/2006/relationships/slide" Target="slides/slide1083.xml"/><Relationship Id="rId1210" Type="http://schemas.openxmlformats.org/officeDocument/2006/relationships/slide" Target="slides/slide1206.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1154" Type="http://schemas.openxmlformats.org/officeDocument/2006/relationships/slide" Target="slides/slide1150.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1221" Type="http://schemas.openxmlformats.org/officeDocument/2006/relationships/slide" Target="slides/slide1217.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1098" Type="http://schemas.openxmlformats.org/officeDocument/2006/relationships/slide" Target="slides/slide1094.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165" Type="http://schemas.openxmlformats.org/officeDocument/2006/relationships/slide" Target="slides/slide1161.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1232" Type="http://schemas.openxmlformats.org/officeDocument/2006/relationships/slide" Target="slides/slide1228.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176" Type="http://schemas.openxmlformats.org/officeDocument/2006/relationships/slide" Target="slides/slide1172.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1243" Type="http://schemas.openxmlformats.org/officeDocument/2006/relationships/slide" Target="slides/slide1239.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1103" Type="http://schemas.openxmlformats.org/officeDocument/2006/relationships/slide" Target="slides/slide1099.xml"/><Relationship Id="rId1187" Type="http://schemas.openxmlformats.org/officeDocument/2006/relationships/slide" Target="slides/slide1183.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slide" Target="slides/slide1043.xml"/><Relationship Id="rId1254" Type="http://schemas.openxmlformats.org/officeDocument/2006/relationships/tags" Target="tags/tag1.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1114" Type="http://schemas.openxmlformats.org/officeDocument/2006/relationships/slide" Target="slides/slide1110.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1198" Type="http://schemas.openxmlformats.org/officeDocument/2006/relationships/slide" Target="slides/slide1194.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1058" Type="http://schemas.openxmlformats.org/officeDocument/2006/relationships/slide" Target="slides/slide1054.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1125" Type="http://schemas.openxmlformats.org/officeDocument/2006/relationships/slide" Target="slides/slide1121.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1069" Type="http://schemas.openxmlformats.org/officeDocument/2006/relationships/slide" Target="slides/slide1065.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1136" Type="http://schemas.openxmlformats.org/officeDocument/2006/relationships/slide" Target="slides/slide1132.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1203" Type="http://schemas.openxmlformats.org/officeDocument/2006/relationships/slide" Target="slides/slide1199.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296" Type="http://schemas.openxmlformats.org/officeDocument/2006/relationships/slide" Target="slides/slide292.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1147" Type="http://schemas.openxmlformats.org/officeDocument/2006/relationships/slide" Target="slides/slide1143.xml"/><Relationship Id="rId60" Type="http://schemas.openxmlformats.org/officeDocument/2006/relationships/slide" Target="slides/slide56.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1007" Type="http://schemas.openxmlformats.org/officeDocument/2006/relationships/slide" Target="slides/slide1003.xml"/><Relationship Id="rId1214" Type="http://schemas.openxmlformats.org/officeDocument/2006/relationships/slide" Target="slides/slide1210.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060" Type="http://schemas.openxmlformats.org/officeDocument/2006/relationships/slide" Target="slides/slide1056.xml"/><Relationship Id="rId18" Type="http://schemas.openxmlformats.org/officeDocument/2006/relationships/slide" Target="slides/slide14.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158" Type="http://schemas.openxmlformats.org/officeDocument/2006/relationships/slide" Target="slides/slide1154.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1018" Type="http://schemas.openxmlformats.org/officeDocument/2006/relationships/slide" Target="slides/slide1014.xml"/><Relationship Id="rId1225" Type="http://schemas.openxmlformats.org/officeDocument/2006/relationships/slide" Target="slides/slide1221.xml"/><Relationship Id="rId71" Type="http://schemas.openxmlformats.org/officeDocument/2006/relationships/slide" Target="slides/slide67.xml"/><Relationship Id="rId234" Type="http://schemas.openxmlformats.org/officeDocument/2006/relationships/slide" Target="slides/slide230.xml"/><Relationship Id="rId679" Type="http://schemas.openxmlformats.org/officeDocument/2006/relationships/slide" Target="slides/slide675.xml"/><Relationship Id="rId802" Type="http://schemas.openxmlformats.org/officeDocument/2006/relationships/slide" Target="slides/slide798.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071" Type="http://schemas.openxmlformats.org/officeDocument/2006/relationships/slide" Target="slides/slide1067.xml"/><Relationship Id="rId1169" Type="http://schemas.openxmlformats.org/officeDocument/2006/relationships/slide" Target="slides/slide1165.xml"/><Relationship Id="rId178" Type="http://schemas.openxmlformats.org/officeDocument/2006/relationships/slide" Target="slides/slide174.xml"/><Relationship Id="rId301" Type="http://schemas.openxmlformats.org/officeDocument/2006/relationships/slide" Target="slides/slide297.xml"/><Relationship Id="rId953" Type="http://schemas.openxmlformats.org/officeDocument/2006/relationships/slide" Target="slides/slide949.xml"/><Relationship Id="rId1029" Type="http://schemas.openxmlformats.org/officeDocument/2006/relationships/slide" Target="slides/slide1025.xml"/><Relationship Id="rId1236" Type="http://schemas.openxmlformats.org/officeDocument/2006/relationships/slide" Target="slides/slide1232.xml"/><Relationship Id="rId82" Type="http://schemas.openxmlformats.org/officeDocument/2006/relationships/slide" Target="slides/slide78.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813" Type="http://schemas.openxmlformats.org/officeDocument/2006/relationships/slide" Target="slides/slide809.xml"/><Relationship Id="rId245" Type="http://schemas.openxmlformats.org/officeDocument/2006/relationships/slide" Target="slides/slide241.xml"/><Relationship Id="rId452" Type="http://schemas.openxmlformats.org/officeDocument/2006/relationships/slide" Target="slides/slide448.xml"/><Relationship Id="rId897" Type="http://schemas.openxmlformats.org/officeDocument/2006/relationships/slide" Target="slides/slide893.xml"/><Relationship Id="rId1082" Type="http://schemas.openxmlformats.org/officeDocument/2006/relationships/slide" Target="slides/slide1078.xml"/><Relationship Id="rId105" Type="http://schemas.openxmlformats.org/officeDocument/2006/relationships/slide" Target="slides/slide101.xml"/><Relationship Id="rId312" Type="http://schemas.openxmlformats.org/officeDocument/2006/relationships/slide" Target="slides/slide308.xml"/><Relationship Id="rId757" Type="http://schemas.openxmlformats.org/officeDocument/2006/relationships/slide" Target="slides/slide753.xml"/><Relationship Id="rId964" Type="http://schemas.openxmlformats.org/officeDocument/2006/relationships/slide" Target="slides/slide960.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617" Type="http://schemas.openxmlformats.org/officeDocument/2006/relationships/slide" Target="slides/slide613.xml"/><Relationship Id="rId824" Type="http://schemas.openxmlformats.org/officeDocument/2006/relationships/slide" Target="slides/slide820.xml"/><Relationship Id="rId1247" Type="http://schemas.openxmlformats.org/officeDocument/2006/relationships/slide" Target="slides/slide1243.xml"/><Relationship Id="rId256" Type="http://schemas.openxmlformats.org/officeDocument/2006/relationships/slide" Target="slides/slide252.xml"/><Relationship Id="rId463" Type="http://schemas.openxmlformats.org/officeDocument/2006/relationships/slide" Target="slides/slide459.xml"/><Relationship Id="rId670" Type="http://schemas.openxmlformats.org/officeDocument/2006/relationships/slide" Target="slides/slide666.xml"/><Relationship Id="rId1093" Type="http://schemas.openxmlformats.org/officeDocument/2006/relationships/slide" Target="slides/slide1089.xml"/><Relationship Id="rId1107" Type="http://schemas.openxmlformats.org/officeDocument/2006/relationships/slide" Target="slides/slide1103.xml"/><Relationship Id="rId116" Type="http://schemas.openxmlformats.org/officeDocument/2006/relationships/slide" Target="slides/slide112.xml"/><Relationship Id="rId323" Type="http://schemas.openxmlformats.org/officeDocument/2006/relationships/slide" Target="slides/slide319.xml"/><Relationship Id="rId530" Type="http://schemas.openxmlformats.org/officeDocument/2006/relationships/slide" Target="slides/slide526.xml"/><Relationship Id="rId768" Type="http://schemas.openxmlformats.org/officeDocument/2006/relationships/slide" Target="slides/slide764.xml"/><Relationship Id="rId975" Type="http://schemas.openxmlformats.org/officeDocument/2006/relationships/slide" Target="slides/slide971.xml"/><Relationship Id="rId1160" Type="http://schemas.openxmlformats.org/officeDocument/2006/relationships/slide" Target="slides/slide1156.xml"/><Relationship Id="rId20" Type="http://schemas.openxmlformats.org/officeDocument/2006/relationships/slide" Target="slides/slide16.xml"/><Relationship Id="rId628" Type="http://schemas.openxmlformats.org/officeDocument/2006/relationships/slide" Target="slides/slide624.xml"/><Relationship Id="rId835" Type="http://schemas.openxmlformats.org/officeDocument/2006/relationships/slide" Target="slides/slide831.xml"/><Relationship Id="rId1258" Type="http://schemas.openxmlformats.org/officeDocument/2006/relationships/tableStyles" Target="tableStyles.xml"/><Relationship Id="rId267" Type="http://schemas.openxmlformats.org/officeDocument/2006/relationships/slide" Target="slides/slide263.xml"/><Relationship Id="rId474" Type="http://schemas.openxmlformats.org/officeDocument/2006/relationships/slide" Target="slides/slide470.xml"/><Relationship Id="rId1020" Type="http://schemas.openxmlformats.org/officeDocument/2006/relationships/slide" Target="slides/slide1016.xml"/><Relationship Id="rId1118" Type="http://schemas.openxmlformats.org/officeDocument/2006/relationships/slide" Target="slides/slide1114.xml"/><Relationship Id="rId127" Type="http://schemas.openxmlformats.org/officeDocument/2006/relationships/slide" Target="slides/slide123.xml"/><Relationship Id="rId681" Type="http://schemas.openxmlformats.org/officeDocument/2006/relationships/slide" Target="slides/slide677.xml"/><Relationship Id="rId779" Type="http://schemas.openxmlformats.org/officeDocument/2006/relationships/slide" Target="slides/slide775.xml"/><Relationship Id="rId902" Type="http://schemas.openxmlformats.org/officeDocument/2006/relationships/slide" Target="slides/slide898.xml"/><Relationship Id="rId986" Type="http://schemas.openxmlformats.org/officeDocument/2006/relationships/slide" Target="slides/slide982.xml"/><Relationship Id="rId31" Type="http://schemas.openxmlformats.org/officeDocument/2006/relationships/slide" Target="slides/slide27.xml"/><Relationship Id="rId334" Type="http://schemas.openxmlformats.org/officeDocument/2006/relationships/slide" Target="slides/slide330.xml"/><Relationship Id="rId541" Type="http://schemas.openxmlformats.org/officeDocument/2006/relationships/slide" Target="slides/slide537.xml"/><Relationship Id="rId639" Type="http://schemas.openxmlformats.org/officeDocument/2006/relationships/slide" Target="slides/slide635.xml"/><Relationship Id="rId1171" Type="http://schemas.openxmlformats.org/officeDocument/2006/relationships/slide" Target="slides/slide1167.xml"/><Relationship Id="rId180" Type="http://schemas.openxmlformats.org/officeDocument/2006/relationships/slide" Target="slides/slide176.xml"/><Relationship Id="rId278" Type="http://schemas.openxmlformats.org/officeDocument/2006/relationships/slide" Target="slides/slide274.xml"/><Relationship Id="rId401" Type="http://schemas.openxmlformats.org/officeDocument/2006/relationships/slide" Target="slides/slide397.xml"/><Relationship Id="rId846" Type="http://schemas.openxmlformats.org/officeDocument/2006/relationships/slide" Target="slides/slide842.xml"/><Relationship Id="rId1031" Type="http://schemas.openxmlformats.org/officeDocument/2006/relationships/slide" Target="slides/slide1027.xml"/><Relationship Id="rId1129" Type="http://schemas.openxmlformats.org/officeDocument/2006/relationships/slide" Target="slides/slide1125.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913" Type="http://schemas.openxmlformats.org/officeDocument/2006/relationships/slide" Target="slides/slide909.xml"/><Relationship Id="rId42" Type="http://schemas.openxmlformats.org/officeDocument/2006/relationships/slide" Target="slides/slide38.xml"/><Relationship Id="rId138" Type="http://schemas.openxmlformats.org/officeDocument/2006/relationships/slide" Target="slides/slide134.xml"/><Relationship Id="rId345" Type="http://schemas.openxmlformats.org/officeDocument/2006/relationships/slide" Target="slides/slide341.xml"/><Relationship Id="rId552" Type="http://schemas.openxmlformats.org/officeDocument/2006/relationships/slide" Target="slides/slide548.xml"/><Relationship Id="rId997" Type="http://schemas.openxmlformats.org/officeDocument/2006/relationships/slide" Target="slides/slide993.xml"/><Relationship Id="rId1182" Type="http://schemas.openxmlformats.org/officeDocument/2006/relationships/slide" Target="slides/slide1178.xml"/><Relationship Id="rId191" Type="http://schemas.openxmlformats.org/officeDocument/2006/relationships/slide" Target="slides/slide187.xml"/><Relationship Id="rId205" Type="http://schemas.openxmlformats.org/officeDocument/2006/relationships/slide" Target="slides/slide201.xml"/><Relationship Id="rId412" Type="http://schemas.openxmlformats.org/officeDocument/2006/relationships/slide" Target="slides/slide408.xml"/><Relationship Id="rId857" Type="http://schemas.openxmlformats.org/officeDocument/2006/relationships/slide" Target="slides/slide853.xml"/><Relationship Id="rId1042" Type="http://schemas.openxmlformats.org/officeDocument/2006/relationships/slide" Target="slides/slide1038.xml"/><Relationship Id="rId289" Type="http://schemas.openxmlformats.org/officeDocument/2006/relationships/slide" Target="slides/slide285.xml"/><Relationship Id="rId496" Type="http://schemas.openxmlformats.org/officeDocument/2006/relationships/slide" Target="slides/slide492.xml"/><Relationship Id="rId717" Type="http://schemas.openxmlformats.org/officeDocument/2006/relationships/slide" Target="slides/slide713.xml"/><Relationship Id="rId924" Type="http://schemas.openxmlformats.org/officeDocument/2006/relationships/slide" Target="slides/slide920.xml"/><Relationship Id="rId53" Type="http://schemas.openxmlformats.org/officeDocument/2006/relationships/slide" Target="slides/slide49.xml"/><Relationship Id="rId149" Type="http://schemas.openxmlformats.org/officeDocument/2006/relationships/slide" Target="slides/slide145.xml"/><Relationship Id="rId356" Type="http://schemas.openxmlformats.org/officeDocument/2006/relationships/slide" Target="slides/slide352.xml"/><Relationship Id="rId563" Type="http://schemas.openxmlformats.org/officeDocument/2006/relationships/slide" Target="slides/slide559.xml"/><Relationship Id="rId770" Type="http://schemas.openxmlformats.org/officeDocument/2006/relationships/slide" Target="slides/slide766.xml"/><Relationship Id="rId1193" Type="http://schemas.openxmlformats.org/officeDocument/2006/relationships/slide" Target="slides/slide1189.xml"/><Relationship Id="rId1207" Type="http://schemas.openxmlformats.org/officeDocument/2006/relationships/slide" Target="slides/slide1203.xml"/><Relationship Id="rId216" Type="http://schemas.openxmlformats.org/officeDocument/2006/relationships/slide" Target="slides/slide212.xml"/><Relationship Id="rId423" Type="http://schemas.openxmlformats.org/officeDocument/2006/relationships/slide" Target="slides/slide419.xml"/><Relationship Id="rId868" Type="http://schemas.openxmlformats.org/officeDocument/2006/relationships/slide" Target="slides/slide864.xml"/><Relationship Id="rId1053" Type="http://schemas.openxmlformats.org/officeDocument/2006/relationships/slide" Target="slides/slide1049.xml"/><Relationship Id="rId630" Type="http://schemas.openxmlformats.org/officeDocument/2006/relationships/slide" Target="slides/slide626.xml"/><Relationship Id="rId728" Type="http://schemas.openxmlformats.org/officeDocument/2006/relationships/slide" Target="slides/slide724.xml"/><Relationship Id="rId935" Type="http://schemas.openxmlformats.org/officeDocument/2006/relationships/slide" Target="slides/slide931.xml"/><Relationship Id="rId64" Type="http://schemas.openxmlformats.org/officeDocument/2006/relationships/slide" Target="slides/slide60.xml"/><Relationship Id="rId367" Type="http://schemas.openxmlformats.org/officeDocument/2006/relationships/slide" Target="slides/slide363.xml"/><Relationship Id="rId574" Type="http://schemas.openxmlformats.org/officeDocument/2006/relationships/slide" Target="slides/slide570.xml"/><Relationship Id="rId1120" Type="http://schemas.openxmlformats.org/officeDocument/2006/relationships/slide" Target="slides/slide1116.xml"/><Relationship Id="rId1218" Type="http://schemas.openxmlformats.org/officeDocument/2006/relationships/slide" Target="slides/slide1214.xml"/><Relationship Id="rId227" Type="http://schemas.openxmlformats.org/officeDocument/2006/relationships/slide" Target="slides/slide223.xml"/><Relationship Id="rId781" Type="http://schemas.openxmlformats.org/officeDocument/2006/relationships/slide" Target="slides/slide777.xml"/><Relationship Id="rId879" Type="http://schemas.openxmlformats.org/officeDocument/2006/relationships/slide" Target="slides/slide875.xml"/><Relationship Id="rId434" Type="http://schemas.openxmlformats.org/officeDocument/2006/relationships/slide" Target="slides/slide430.xml"/><Relationship Id="rId641" Type="http://schemas.openxmlformats.org/officeDocument/2006/relationships/slide" Target="slides/slide637.xml"/><Relationship Id="rId739" Type="http://schemas.openxmlformats.org/officeDocument/2006/relationships/slide" Target="slides/slide735.xml"/><Relationship Id="rId1064" Type="http://schemas.openxmlformats.org/officeDocument/2006/relationships/slide" Target="slides/slide1060.xml"/><Relationship Id="rId280" Type="http://schemas.openxmlformats.org/officeDocument/2006/relationships/slide" Target="slides/slide276.xml"/><Relationship Id="rId501" Type="http://schemas.openxmlformats.org/officeDocument/2006/relationships/slide" Target="slides/slide497.xml"/><Relationship Id="rId946" Type="http://schemas.openxmlformats.org/officeDocument/2006/relationships/slide" Target="slides/slide942.xml"/><Relationship Id="rId1131" Type="http://schemas.openxmlformats.org/officeDocument/2006/relationships/slide" Target="slides/slide1127.xml"/><Relationship Id="rId1229" Type="http://schemas.openxmlformats.org/officeDocument/2006/relationships/slide" Target="slides/slide1225.xml"/><Relationship Id="rId75" Type="http://schemas.openxmlformats.org/officeDocument/2006/relationships/slide" Target="slides/slide71.xml"/><Relationship Id="rId140" Type="http://schemas.openxmlformats.org/officeDocument/2006/relationships/slide" Target="slides/slide136.xml"/><Relationship Id="rId378" Type="http://schemas.openxmlformats.org/officeDocument/2006/relationships/slide" Target="slides/slide374.xml"/><Relationship Id="rId585" Type="http://schemas.openxmlformats.org/officeDocument/2006/relationships/slide" Target="slides/slide581.xml"/><Relationship Id="rId792" Type="http://schemas.openxmlformats.org/officeDocument/2006/relationships/slide" Target="slides/slide788.xml"/><Relationship Id="rId806" Type="http://schemas.openxmlformats.org/officeDocument/2006/relationships/slide" Target="slides/slide802.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652" Type="http://schemas.openxmlformats.org/officeDocument/2006/relationships/slide" Target="slides/slide648.xml"/><Relationship Id="rId1075" Type="http://schemas.openxmlformats.org/officeDocument/2006/relationships/slide" Target="slides/slide1071.xml"/><Relationship Id="rId291" Type="http://schemas.openxmlformats.org/officeDocument/2006/relationships/slide" Target="slides/slide287.xml"/><Relationship Id="rId305" Type="http://schemas.openxmlformats.org/officeDocument/2006/relationships/slide" Target="slides/slide301.xml"/><Relationship Id="rId512" Type="http://schemas.openxmlformats.org/officeDocument/2006/relationships/slide" Target="slides/slide508.xml"/><Relationship Id="rId957" Type="http://schemas.openxmlformats.org/officeDocument/2006/relationships/slide" Target="slides/slide953.xml"/><Relationship Id="rId1142" Type="http://schemas.openxmlformats.org/officeDocument/2006/relationships/slide" Target="slides/slide1138.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96" Type="http://schemas.openxmlformats.org/officeDocument/2006/relationships/slide" Target="slides/slide592.xml"/><Relationship Id="rId817" Type="http://schemas.openxmlformats.org/officeDocument/2006/relationships/slide" Target="slides/slide813.xml"/><Relationship Id="rId1002" Type="http://schemas.openxmlformats.org/officeDocument/2006/relationships/slide" Target="slides/slide998.xml"/><Relationship Id="rId249" Type="http://schemas.openxmlformats.org/officeDocument/2006/relationships/slide" Target="slides/slide245.xml"/><Relationship Id="rId456" Type="http://schemas.openxmlformats.org/officeDocument/2006/relationships/slide" Target="slides/slide452.xml"/><Relationship Id="rId663" Type="http://schemas.openxmlformats.org/officeDocument/2006/relationships/slide" Target="slides/slide659.xml"/><Relationship Id="rId870" Type="http://schemas.openxmlformats.org/officeDocument/2006/relationships/slide" Target="slides/slide866.xml"/><Relationship Id="rId1086" Type="http://schemas.openxmlformats.org/officeDocument/2006/relationships/slide" Target="slides/slide1082.xml"/><Relationship Id="rId13" Type="http://schemas.openxmlformats.org/officeDocument/2006/relationships/slide" Target="slides/slide9.xml"/><Relationship Id="rId109" Type="http://schemas.openxmlformats.org/officeDocument/2006/relationships/slide" Target="slides/slide105.xml"/><Relationship Id="rId316" Type="http://schemas.openxmlformats.org/officeDocument/2006/relationships/slide" Target="slides/slide312.xml"/><Relationship Id="rId523" Type="http://schemas.openxmlformats.org/officeDocument/2006/relationships/slide" Target="slides/slide519.xml"/><Relationship Id="rId968" Type="http://schemas.openxmlformats.org/officeDocument/2006/relationships/slide" Target="slides/slide964.xml"/><Relationship Id="rId1153" Type="http://schemas.openxmlformats.org/officeDocument/2006/relationships/slide" Target="slides/slide1149.xml"/><Relationship Id="rId97" Type="http://schemas.openxmlformats.org/officeDocument/2006/relationships/slide" Target="slides/slide93.xml"/><Relationship Id="rId730" Type="http://schemas.openxmlformats.org/officeDocument/2006/relationships/slide" Target="slides/slide726.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632" Type="http://schemas.openxmlformats.org/officeDocument/2006/relationships/slide" Target="slides/slide628.xml"/><Relationship Id="rId1055" Type="http://schemas.openxmlformats.org/officeDocument/2006/relationships/slide" Target="slides/slide1051.xml"/><Relationship Id="rId1097" Type="http://schemas.openxmlformats.org/officeDocument/2006/relationships/slide" Target="slides/slide1093.xml"/><Relationship Id="rId1220" Type="http://schemas.openxmlformats.org/officeDocument/2006/relationships/slide" Target="slides/slide1216.xml"/><Relationship Id="rId271" Type="http://schemas.openxmlformats.org/officeDocument/2006/relationships/slide" Target="slides/slide267.xml"/><Relationship Id="rId674" Type="http://schemas.openxmlformats.org/officeDocument/2006/relationships/slide" Target="slides/slide670.xml"/><Relationship Id="rId881" Type="http://schemas.openxmlformats.org/officeDocument/2006/relationships/slide" Target="slides/slide877.xml"/><Relationship Id="rId937" Type="http://schemas.openxmlformats.org/officeDocument/2006/relationships/slide" Target="slides/slide933.xml"/><Relationship Id="rId979" Type="http://schemas.openxmlformats.org/officeDocument/2006/relationships/slide" Target="slides/slide975.xml"/><Relationship Id="rId1122" Type="http://schemas.openxmlformats.org/officeDocument/2006/relationships/slide" Target="slides/slide1118.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741" Type="http://schemas.openxmlformats.org/officeDocument/2006/relationships/slide" Target="slides/slide737.xml"/><Relationship Id="rId783" Type="http://schemas.openxmlformats.org/officeDocument/2006/relationships/slide" Target="slides/slide779.xml"/><Relationship Id="rId839" Type="http://schemas.openxmlformats.org/officeDocument/2006/relationships/slide" Target="slides/slide835.xml"/><Relationship Id="rId990" Type="http://schemas.openxmlformats.org/officeDocument/2006/relationships/slide" Target="slides/slide986.xml"/><Relationship Id="rId1164" Type="http://schemas.openxmlformats.org/officeDocument/2006/relationships/slide" Target="slides/slide1160.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slide" Target="slides/slide597.xml"/><Relationship Id="rId643" Type="http://schemas.openxmlformats.org/officeDocument/2006/relationships/slide" Target="slides/slide639.xml"/><Relationship Id="rId1024" Type="http://schemas.openxmlformats.org/officeDocument/2006/relationships/slide" Target="slides/slide1020.xml"/><Relationship Id="rId1066" Type="http://schemas.openxmlformats.org/officeDocument/2006/relationships/slide" Target="slides/slide1062.xml"/><Relationship Id="rId1231" Type="http://schemas.openxmlformats.org/officeDocument/2006/relationships/slide" Target="slides/slide1227.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50" Type="http://schemas.openxmlformats.org/officeDocument/2006/relationships/slide" Target="slides/slide846.xml"/><Relationship Id="rId892" Type="http://schemas.openxmlformats.org/officeDocument/2006/relationships/slide" Target="slides/slide888.xml"/><Relationship Id="rId906" Type="http://schemas.openxmlformats.org/officeDocument/2006/relationships/slide" Target="slides/slide902.xml"/><Relationship Id="rId948" Type="http://schemas.openxmlformats.org/officeDocument/2006/relationships/slide" Target="slides/slide944.xml"/><Relationship Id="rId1133" Type="http://schemas.openxmlformats.org/officeDocument/2006/relationships/slide" Target="slides/slide1129.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710" Type="http://schemas.openxmlformats.org/officeDocument/2006/relationships/slide" Target="slides/slide706.xml"/><Relationship Id="rId752" Type="http://schemas.openxmlformats.org/officeDocument/2006/relationships/slide" Target="slides/slide748.xml"/><Relationship Id="rId808" Type="http://schemas.openxmlformats.org/officeDocument/2006/relationships/slide" Target="slides/slide804.xml"/><Relationship Id="rId1175" Type="http://schemas.openxmlformats.org/officeDocument/2006/relationships/slide" Target="slides/slide1171.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612" Type="http://schemas.openxmlformats.org/officeDocument/2006/relationships/slide" Target="slides/slide608.xml"/><Relationship Id="rId794" Type="http://schemas.openxmlformats.org/officeDocument/2006/relationships/slide" Target="slides/slide790.xml"/><Relationship Id="rId1035" Type="http://schemas.openxmlformats.org/officeDocument/2006/relationships/slide" Target="slides/slide1031.xml"/><Relationship Id="rId1077" Type="http://schemas.openxmlformats.org/officeDocument/2006/relationships/slide" Target="slides/slide1073.xml"/><Relationship Id="rId1200" Type="http://schemas.openxmlformats.org/officeDocument/2006/relationships/slide" Target="slides/slide1196.xml"/><Relationship Id="rId1242" Type="http://schemas.openxmlformats.org/officeDocument/2006/relationships/slide" Target="slides/slide1238.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861" Type="http://schemas.openxmlformats.org/officeDocument/2006/relationships/slide" Target="slides/slide857.xml"/><Relationship Id="rId917" Type="http://schemas.openxmlformats.org/officeDocument/2006/relationships/slide" Target="slides/slide913.xml"/><Relationship Id="rId959" Type="http://schemas.openxmlformats.org/officeDocument/2006/relationships/slide" Target="slides/slide955.xml"/><Relationship Id="rId1102" Type="http://schemas.openxmlformats.org/officeDocument/2006/relationships/slide" Target="slides/slide1098.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763" Type="http://schemas.openxmlformats.org/officeDocument/2006/relationships/slide" Target="slides/slide759.xml"/><Relationship Id="rId1144" Type="http://schemas.openxmlformats.org/officeDocument/2006/relationships/slide" Target="slides/slide1140.xml"/><Relationship Id="rId1186" Type="http://schemas.openxmlformats.org/officeDocument/2006/relationships/slide" Target="slides/slide1182.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819" Type="http://schemas.openxmlformats.org/officeDocument/2006/relationships/slide" Target="slides/slide815.xml"/><Relationship Id="rId970" Type="http://schemas.openxmlformats.org/officeDocument/2006/relationships/slide" Target="slides/slide966.xml"/><Relationship Id="rId1004" Type="http://schemas.openxmlformats.org/officeDocument/2006/relationships/slide" Target="slides/slide1000.xml"/><Relationship Id="rId1046" Type="http://schemas.openxmlformats.org/officeDocument/2006/relationships/slide" Target="slides/slide1042.xml"/><Relationship Id="rId1211" Type="http://schemas.openxmlformats.org/officeDocument/2006/relationships/slide" Target="slides/slide1207.xml"/><Relationship Id="rId1253" Type="http://schemas.openxmlformats.org/officeDocument/2006/relationships/handoutMaster" Target="handoutMasters/handoutMaster1.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830" Type="http://schemas.openxmlformats.org/officeDocument/2006/relationships/slide" Target="slides/slide826.xml"/><Relationship Id="rId872" Type="http://schemas.openxmlformats.org/officeDocument/2006/relationships/slide" Target="slides/slide868.xml"/><Relationship Id="rId928" Type="http://schemas.openxmlformats.org/officeDocument/2006/relationships/slide" Target="slides/slide924.xml"/><Relationship Id="rId1088" Type="http://schemas.openxmlformats.org/officeDocument/2006/relationships/slide" Target="slides/slide108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1113" Type="http://schemas.openxmlformats.org/officeDocument/2006/relationships/slide" Target="slides/slide1109.xml"/><Relationship Id="rId1155" Type="http://schemas.openxmlformats.org/officeDocument/2006/relationships/slide" Target="slides/slide1151.xml"/><Relationship Id="rId1197" Type="http://schemas.openxmlformats.org/officeDocument/2006/relationships/slide" Target="slides/slide1193.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774" Type="http://schemas.openxmlformats.org/officeDocument/2006/relationships/slide" Target="slides/slide770.xml"/><Relationship Id="rId981" Type="http://schemas.openxmlformats.org/officeDocument/2006/relationships/slide" Target="slides/slide977.xml"/><Relationship Id="rId1015" Type="http://schemas.openxmlformats.org/officeDocument/2006/relationships/slide" Target="slides/slide1011.xml"/><Relationship Id="rId1057" Type="http://schemas.openxmlformats.org/officeDocument/2006/relationships/slide" Target="slides/slide1053.xml"/><Relationship Id="rId1222" Type="http://schemas.openxmlformats.org/officeDocument/2006/relationships/slide" Target="slides/slide1218.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841" Type="http://schemas.openxmlformats.org/officeDocument/2006/relationships/slide" Target="slides/slide837.xml"/><Relationship Id="rId883" Type="http://schemas.openxmlformats.org/officeDocument/2006/relationships/slide" Target="slides/slide879.xml"/><Relationship Id="rId1099" Type="http://schemas.openxmlformats.org/officeDocument/2006/relationships/slide" Target="slides/slide1095.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939" Type="http://schemas.openxmlformats.org/officeDocument/2006/relationships/slide" Target="slides/slide935.xml"/><Relationship Id="rId1124" Type="http://schemas.openxmlformats.org/officeDocument/2006/relationships/slide" Target="slides/slide1120.xml"/><Relationship Id="rId1166" Type="http://schemas.openxmlformats.org/officeDocument/2006/relationships/slide" Target="slides/slide1162.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785" Type="http://schemas.openxmlformats.org/officeDocument/2006/relationships/slide" Target="slides/slide781.xml"/><Relationship Id="rId950" Type="http://schemas.openxmlformats.org/officeDocument/2006/relationships/slide" Target="slides/slide946.xml"/><Relationship Id="rId992" Type="http://schemas.openxmlformats.org/officeDocument/2006/relationships/slide" Target="slides/slide988.xml"/><Relationship Id="rId1026" Type="http://schemas.openxmlformats.org/officeDocument/2006/relationships/slide" Target="slides/slide1022.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810" Type="http://schemas.openxmlformats.org/officeDocument/2006/relationships/slide" Target="slides/slide806.xml"/><Relationship Id="rId852" Type="http://schemas.openxmlformats.org/officeDocument/2006/relationships/slide" Target="slides/slide848.xml"/><Relationship Id="rId908" Type="http://schemas.openxmlformats.org/officeDocument/2006/relationships/slide" Target="slides/slide904.xml"/><Relationship Id="rId1068" Type="http://schemas.openxmlformats.org/officeDocument/2006/relationships/slide" Target="slides/slide1064.xml"/><Relationship Id="rId1233" Type="http://schemas.openxmlformats.org/officeDocument/2006/relationships/slide" Target="slides/slide1229.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894" Type="http://schemas.openxmlformats.org/officeDocument/2006/relationships/slide" Target="slides/slide890.xml"/><Relationship Id="rId1135" Type="http://schemas.openxmlformats.org/officeDocument/2006/relationships/slide" Target="slides/slide1131.xml"/><Relationship Id="rId1177" Type="http://schemas.openxmlformats.org/officeDocument/2006/relationships/slide" Target="slides/slide1173.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754" Type="http://schemas.openxmlformats.org/officeDocument/2006/relationships/slide" Target="slides/slide750.xml"/><Relationship Id="rId796" Type="http://schemas.openxmlformats.org/officeDocument/2006/relationships/slide" Target="slides/slide792.xml"/><Relationship Id="rId961" Type="http://schemas.openxmlformats.org/officeDocument/2006/relationships/slide" Target="slides/slide957.xml"/><Relationship Id="rId1202" Type="http://schemas.openxmlformats.org/officeDocument/2006/relationships/slide" Target="slides/slide1198.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821" Type="http://schemas.openxmlformats.org/officeDocument/2006/relationships/slide" Target="slides/slide817.xml"/><Relationship Id="rId863" Type="http://schemas.openxmlformats.org/officeDocument/2006/relationships/slide" Target="slides/slide859.xml"/><Relationship Id="rId1037" Type="http://schemas.openxmlformats.org/officeDocument/2006/relationships/slide" Target="slides/slide1033.xml"/><Relationship Id="rId1079" Type="http://schemas.openxmlformats.org/officeDocument/2006/relationships/slide" Target="slides/slide1075.xml"/><Relationship Id="rId1244" Type="http://schemas.openxmlformats.org/officeDocument/2006/relationships/slide" Target="slides/slide1240.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919" Type="http://schemas.openxmlformats.org/officeDocument/2006/relationships/slide" Target="slides/slide915.xml"/><Relationship Id="rId1090" Type="http://schemas.openxmlformats.org/officeDocument/2006/relationships/slide" Target="slides/slide1086.xml"/><Relationship Id="rId1104" Type="http://schemas.openxmlformats.org/officeDocument/2006/relationships/slide" Target="slides/slide1100.xml"/><Relationship Id="rId1146" Type="http://schemas.openxmlformats.org/officeDocument/2006/relationships/slide" Target="slides/slide1142.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765" Type="http://schemas.openxmlformats.org/officeDocument/2006/relationships/slide" Target="slides/slide761.xml"/><Relationship Id="rId930" Type="http://schemas.openxmlformats.org/officeDocument/2006/relationships/slide" Target="slides/slide926.xml"/><Relationship Id="rId972" Type="http://schemas.openxmlformats.org/officeDocument/2006/relationships/slide" Target="slides/slide968.xml"/><Relationship Id="rId1006" Type="http://schemas.openxmlformats.org/officeDocument/2006/relationships/slide" Target="slides/slide1002.xml"/><Relationship Id="rId1188" Type="http://schemas.openxmlformats.org/officeDocument/2006/relationships/slide" Target="slides/slide1184.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openxmlformats.org/officeDocument/2006/relationships/slide" Target="slides/slide1044.xml"/><Relationship Id="rId1213" Type="http://schemas.openxmlformats.org/officeDocument/2006/relationships/slide" Target="slides/slide1209.xml"/><Relationship Id="rId1255" Type="http://schemas.openxmlformats.org/officeDocument/2006/relationships/presProps" Target="presProps.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874" Type="http://schemas.openxmlformats.org/officeDocument/2006/relationships/slide" Target="slides/slide870.xml"/><Relationship Id="rId1115" Type="http://schemas.openxmlformats.org/officeDocument/2006/relationships/slide" Target="slides/slide1111.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76" Type="http://schemas.openxmlformats.org/officeDocument/2006/relationships/slide" Target="slides/slide772.xml"/><Relationship Id="rId941" Type="http://schemas.openxmlformats.org/officeDocument/2006/relationships/slide" Target="slides/slide937.xml"/><Relationship Id="rId983" Type="http://schemas.openxmlformats.org/officeDocument/2006/relationships/slide" Target="slides/slide979.xml"/><Relationship Id="rId1157" Type="http://schemas.openxmlformats.org/officeDocument/2006/relationships/slide" Target="slides/slide1153.xml"/><Relationship Id="rId1199" Type="http://schemas.openxmlformats.org/officeDocument/2006/relationships/slide" Target="slides/slide1195.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801" Type="http://schemas.openxmlformats.org/officeDocument/2006/relationships/slide" Target="slides/slide797.xml"/><Relationship Id="rId1017" Type="http://schemas.openxmlformats.org/officeDocument/2006/relationships/slide" Target="slides/slide1013.xml"/><Relationship Id="rId1059" Type="http://schemas.openxmlformats.org/officeDocument/2006/relationships/slide" Target="slides/slide1055.xml"/><Relationship Id="rId1224" Type="http://schemas.openxmlformats.org/officeDocument/2006/relationships/slide" Target="slides/slide1220.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43" Type="http://schemas.openxmlformats.org/officeDocument/2006/relationships/slide" Target="slides/slide839.xml"/><Relationship Id="rId885" Type="http://schemas.openxmlformats.org/officeDocument/2006/relationships/slide" Target="slides/slide881.xml"/><Relationship Id="rId1070" Type="http://schemas.openxmlformats.org/officeDocument/2006/relationships/slide" Target="slides/slide1066.xml"/><Relationship Id="rId1126" Type="http://schemas.openxmlformats.org/officeDocument/2006/relationships/slide" Target="slides/slide1122.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910" Type="http://schemas.openxmlformats.org/officeDocument/2006/relationships/slide" Target="slides/slide906.xml"/><Relationship Id="rId952" Type="http://schemas.openxmlformats.org/officeDocument/2006/relationships/slide" Target="slides/slide948.xml"/><Relationship Id="rId1168" Type="http://schemas.openxmlformats.org/officeDocument/2006/relationships/slide" Target="slides/slide1164.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787" Type="http://schemas.openxmlformats.org/officeDocument/2006/relationships/slide" Target="slides/slide783.xml"/><Relationship Id="rId812" Type="http://schemas.openxmlformats.org/officeDocument/2006/relationships/slide" Target="slides/slide808.xml"/><Relationship Id="rId994" Type="http://schemas.openxmlformats.org/officeDocument/2006/relationships/slide" Target="slides/slide990.xml"/><Relationship Id="rId1028" Type="http://schemas.openxmlformats.org/officeDocument/2006/relationships/slide" Target="slides/slide1024.xml"/><Relationship Id="rId1235" Type="http://schemas.openxmlformats.org/officeDocument/2006/relationships/slide" Target="slides/slide1231.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854" Type="http://schemas.openxmlformats.org/officeDocument/2006/relationships/slide" Target="slides/slide850.xml"/><Relationship Id="rId896" Type="http://schemas.openxmlformats.org/officeDocument/2006/relationships/slide" Target="slides/slide892.xml"/><Relationship Id="rId1081" Type="http://schemas.openxmlformats.org/officeDocument/2006/relationships/slide" Target="slides/slide1077.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756" Type="http://schemas.openxmlformats.org/officeDocument/2006/relationships/slide" Target="slides/slide752.xml"/><Relationship Id="rId921" Type="http://schemas.openxmlformats.org/officeDocument/2006/relationships/slide" Target="slides/slide917.xml"/><Relationship Id="rId1137" Type="http://schemas.openxmlformats.org/officeDocument/2006/relationships/slide" Target="slides/slide1133.xml"/><Relationship Id="rId1179" Type="http://schemas.openxmlformats.org/officeDocument/2006/relationships/slide" Target="slides/slide1175.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798" Type="http://schemas.openxmlformats.org/officeDocument/2006/relationships/slide" Target="slides/slide794.xml"/><Relationship Id="rId963" Type="http://schemas.openxmlformats.org/officeDocument/2006/relationships/slide" Target="slides/slide959.xml"/><Relationship Id="rId1039" Type="http://schemas.openxmlformats.org/officeDocument/2006/relationships/slide" Target="slides/slide1035.xml"/><Relationship Id="rId1190" Type="http://schemas.openxmlformats.org/officeDocument/2006/relationships/slide" Target="slides/slide1186.xml"/><Relationship Id="rId1204" Type="http://schemas.openxmlformats.org/officeDocument/2006/relationships/slide" Target="slides/slide1200.xml"/><Relationship Id="rId1246" Type="http://schemas.openxmlformats.org/officeDocument/2006/relationships/slide" Target="slides/slide1242.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823" Type="http://schemas.openxmlformats.org/officeDocument/2006/relationships/slide" Target="slides/slide819.xml"/><Relationship Id="rId865" Type="http://schemas.openxmlformats.org/officeDocument/2006/relationships/slide" Target="slides/slide861.xml"/><Relationship Id="rId1050" Type="http://schemas.openxmlformats.org/officeDocument/2006/relationships/slide" Target="slides/slide1046.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092" Type="http://schemas.openxmlformats.org/officeDocument/2006/relationships/slide" Target="slides/slide1088.xml"/><Relationship Id="rId1106" Type="http://schemas.openxmlformats.org/officeDocument/2006/relationships/slide" Target="slides/slide1102.xml"/><Relationship Id="rId1148" Type="http://schemas.openxmlformats.org/officeDocument/2006/relationships/slide" Target="slides/slide1144.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767" Type="http://schemas.openxmlformats.org/officeDocument/2006/relationships/slide" Target="slides/slide763.xml"/><Relationship Id="rId974" Type="http://schemas.openxmlformats.org/officeDocument/2006/relationships/slide" Target="slides/slide970.xml"/><Relationship Id="rId1008" Type="http://schemas.openxmlformats.org/officeDocument/2006/relationships/slide" Target="slides/slide1004.xml"/><Relationship Id="rId1215" Type="http://schemas.openxmlformats.org/officeDocument/2006/relationships/slide" Target="slides/slide1211.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834" Type="http://schemas.openxmlformats.org/officeDocument/2006/relationships/slide" Target="slides/slide830.xml"/><Relationship Id="rId876" Type="http://schemas.openxmlformats.org/officeDocument/2006/relationships/slide" Target="slides/slide872.xml"/><Relationship Id="rId1257" Type="http://schemas.openxmlformats.org/officeDocument/2006/relationships/theme" Target="theme/theme1.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901" Type="http://schemas.openxmlformats.org/officeDocument/2006/relationships/slide" Target="slides/slide897.xml"/><Relationship Id="rId1061" Type="http://schemas.openxmlformats.org/officeDocument/2006/relationships/slide" Target="slides/slide1057.xml"/><Relationship Id="rId1117" Type="http://schemas.openxmlformats.org/officeDocument/2006/relationships/slide" Target="slides/slide1113.xml"/><Relationship Id="rId1159" Type="http://schemas.openxmlformats.org/officeDocument/2006/relationships/slide" Target="slides/slide1155.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43" Type="http://schemas.openxmlformats.org/officeDocument/2006/relationships/slide" Target="slides/slide939.xml"/><Relationship Id="rId985" Type="http://schemas.openxmlformats.org/officeDocument/2006/relationships/slide" Target="slides/slide981.xml"/><Relationship Id="rId1019" Type="http://schemas.openxmlformats.org/officeDocument/2006/relationships/slide" Target="slides/slide1015.xml"/><Relationship Id="rId1170" Type="http://schemas.openxmlformats.org/officeDocument/2006/relationships/slide" Target="slides/slide1166.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803" Type="http://schemas.openxmlformats.org/officeDocument/2006/relationships/slide" Target="slides/slide799.xml"/><Relationship Id="rId845" Type="http://schemas.openxmlformats.org/officeDocument/2006/relationships/slide" Target="slides/slide841.xml"/><Relationship Id="rId1030" Type="http://schemas.openxmlformats.org/officeDocument/2006/relationships/slide" Target="slides/slide1026.xml"/><Relationship Id="rId1226" Type="http://schemas.openxmlformats.org/officeDocument/2006/relationships/slide" Target="slides/slide1222.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887" Type="http://schemas.openxmlformats.org/officeDocument/2006/relationships/slide" Target="slides/slide883.xml"/><Relationship Id="rId1072" Type="http://schemas.openxmlformats.org/officeDocument/2006/relationships/slide" Target="slides/slide1068.xml"/><Relationship Id="rId1128" Type="http://schemas.openxmlformats.org/officeDocument/2006/relationships/slide" Target="slides/slide1124.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789" Type="http://schemas.openxmlformats.org/officeDocument/2006/relationships/slide" Target="slides/slide785.xml"/><Relationship Id="rId912" Type="http://schemas.openxmlformats.org/officeDocument/2006/relationships/slide" Target="slides/slide908.xml"/><Relationship Id="rId954" Type="http://schemas.openxmlformats.org/officeDocument/2006/relationships/slide" Target="slides/slide950.xml"/><Relationship Id="rId996" Type="http://schemas.openxmlformats.org/officeDocument/2006/relationships/slide" Target="slides/slide992.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814" Type="http://schemas.openxmlformats.org/officeDocument/2006/relationships/slide" Target="slides/slide810.xml"/><Relationship Id="rId856" Type="http://schemas.openxmlformats.org/officeDocument/2006/relationships/slide" Target="slides/slide852.xml"/><Relationship Id="rId1181" Type="http://schemas.openxmlformats.org/officeDocument/2006/relationships/slide" Target="slides/slide1177.xml"/><Relationship Id="rId1237" Type="http://schemas.openxmlformats.org/officeDocument/2006/relationships/slide" Target="slides/slide1233.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898" Type="http://schemas.openxmlformats.org/officeDocument/2006/relationships/slide" Target="slides/slide894.xml"/><Relationship Id="rId1041" Type="http://schemas.openxmlformats.org/officeDocument/2006/relationships/slide" Target="slides/slide1037.xml"/><Relationship Id="rId1083" Type="http://schemas.openxmlformats.org/officeDocument/2006/relationships/slide" Target="slides/slide1079.xml"/><Relationship Id="rId1139" Type="http://schemas.openxmlformats.org/officeDocument/2006/relationships/slide" Target="slides/slide1135.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 Id="rId758" Type="http://schemas.openxmlformats.org/officeDocument/2006/relationships/slide" Target="slides/slide754.xml"/><Relationship Id="rId923" Type="http://schemas.openxmlformats.org/officeDocument/2006/relationships/slide" Target="slides/slide919.xml"/><Relationship Id="rId965" Type="http://schemas.openxmlformats.org/officeDocument/2006/relationships/slide" Target="slides/slide961.xml"/><Relationship Id="rId1150" Type="http://schemas.openxmlformats.org/officeDocument/2006/relationships/slide" Target="slides/slide1146.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618" Type="http://schemas.openxmlformats.org/officeDocument/2006/relationships/slide" Target="slides/slide614.xml"/><Relationship Id="rId825" Type="http://schemas.openxmlformats.org/officeDocument/2006/relationships/slide" Target="slides/slide821.xml"/><Relationship Id="rId1192" Type="http://schemas.openxmlformats.org/officeDocument/2006/relationships/slide" Target="slides/slide1188.xml"/><Relationship Id="rId1206" Type="http://schemas.openxmlformats.org/officeDocument/2006/relationships/slide" Target="slides/slide1202.xml"/><Relationship Id="rId1248" Type="http://schemas.openxmlformats.org/officeDocument/2006/relationships/slide" Target="slides/slide1244.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867" Type="http://schemas.openxmlformats.org/officeDocument/2006/relationships/slide" Target="slides/slide863.xml"/><Relationship Id="rId1010" Type="http://schemas.openxmlformats.org/officeDocument/2006/relationships/slide" Target="slides/slide1006.xml"/><Relationship Id="rId1052" Type="http://schemas.openxmlformats.org/officeDocument/2006/relationships/slide" Target="slides/slide1048.xml"/><Relationship Id="rId1094" Type="http://schemas.openxmlformats.org/officeDocument/2006/relationships/slide" Target="slides/slide1090.xml"/><Relationship Id="rId1108" Type="http://schemas.openxmlformats.org/officeDocument/2006/relationships/slide" Target="slides/slide1104.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1217" Type="http://schemas.openxmlformats.org/officeDocument/2006/relationships/slide" Target="slides/slide1213.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1063" Type="http://schemas.openxmlformats.org/officeDocument/2006/relationships/slide" Target="slides/slide1059.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1130" Type="http://schemas.openxmlformats.org/officeDocument/2006/relationships/slide" Target="slides/slide1126.xml"/><Relationship Id="rId1228" Type="http://schemas.openxmlformats.org/officeDocument/2006/relationships/slide" Target="slides/slide1224.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1074" Type="http://schemas.openxmlformats.org/officeDocument/2006/relationships/slide" Target="slides/slide1070.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1141" Type="http://schemas.openxmlformats.org/officeDocument/2006/relationships/slide" Target="slides/slide1137.xml"/><Relationship Id="rId1239" Type="http://schemas.openxmlformats.org/officeDocument/2006/relationships/slide" Target="slides/slide1235.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085" Type="http://schemas.openxmlformats.org/officeDocument/2006/relationships/slide" Target="slides/slide1081.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1152" Type="http://schemas.openxmlformats.org/officeDocument/2006/relationships/slide" Target="slides/slide1148.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1096" Type="http://schemas.openxmlformats.org/officeDocument/2006/relationships/slide" Target="slides/slide1092.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1163" Type="http://schemas.openxmlformats.org/officeDocument/2006/relationships/slide" Target="slides/slide1159.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1230" Type="http://schemas.openxmlformats.org/officeDocument/2006/relationships/slide" Target="slides/slide1226.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174" Type="http://schemas.openxmlformats.org/officeDocument/2006/relationships/slide" Target="slides/slide1170.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1241" Type="http://schemas.openxmlformats.org/officeDocument/2006/relationships/slide" Target="slides/slide1237.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1101" Type="http://schemas.openxmlformats.org/officeDocument/2006/relationships/slide" Target="slides/slide1097.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185" Type="http://schemas.openxmlformats.org/officeDocument/2006/relationships/slide" Target="slides/slide1181.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slide" Target="slides/slide1041.xml"/><Relationship Id="rId1252" Type="http://schemas.openxmlformats.org/officeDocument/2006/relationships/notesMaster" Target="notesMasters/notesMaster1.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1112" Type="http://schemas.openxmlformats.org/officeDocument/2006/relationships/slide" Target="slides/slide1108.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196" Type="http://schemas.openxmlformats.org/officeDocument/2006/relationships/slide" Target="slides/slide1192.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1056" Type="http://schemas.openxmlformats.org/officeDocument/2006/relationships/slide" Target="slides/slide1052.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123" Type="http://schemas.openxmlformats.org/officeDocument/2006/relationships/slide" Target="slides/slide1119.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1067" Type="http://schemas.openxmlformats.org/officeDocument/2006/relationships/slide" Target="slides/slide1063.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1134" Type="http://schemas.openxmlformats.org/officeDocument/2006/relationships/slide" Target="slides/slide1130.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1201" Type="http://schemas.openxmlformats.org/officeDocument/2006/relationships/slide" Target="slides/slide1197.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1078" Type="http://schemas.openxmlformats.org/officeDocument/2006/relationships/slide" Target="slides/slide1074.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1145" Type="http://schemas.openxmlformats.org/officeDocument/2006/relationships/slide" Target="slides/slide1141.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1212" Type="http://schemas.openxmlformats.org/officeDocument/2006/relationships/slide" Target="slides/slide1208.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089" Type="http://schemas.openxmlformats.org/officeDocument/2006/relationships/slide" Target="slides/slide1085.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1156" Type="http://schemas.openxmlformats.org/officeDocument/2006/relationships/slide" Target="slides/slide115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1223" Type="http://schemas.openxmlformats.org/officeDocument/2006/relationships/slide" Target="slides/slide1219.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1167" Type="http://schemas.openxmlformats.org/officeDocument/2006/relationships/slide" Target="slides/slide1163.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1234" Type="http://schemas.openxmlformats.org/officeDocument/2006/relationships/slide" Target="slides/slide1230.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1080" Type="http://schemas.openxmlformats.org/officeDocument/2006/relationships/slide" Target="slides/slide1076.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1178" Type="http://schemas.openxmlformats.org/officeDocument/2006/relationships/slide" Target="slides/slide1174.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1245" Type="http://schemas.openxmlformats.org/officeDocument/2006/relationships/slide" Target="slides/slide1241.xml"/><Relationship Id="rId254" Type="http://schemas.openxmlformats.org/officeDocument/2006/relationships/slide" Target="slides/slide250.xml"/><Relationship Id="rId699" Type="http://schemas.openxmlformats.org/officeDocument/2006/relationships/slide" Target="slides/slide695.xml"/><Relationship Id="rId1091" Type="http://schemas.openxmlformats.org/officeDocument/2006/relationships/slide" Target="slides/slide1087.xml"/><Relationship Id="rId1105" Type="http://schemas.openxmlformats.org/officeDocument/2006/relationships/slide" Target="slides/slide1101.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189" Type="http://schemas.openxmlformats.org/officeDocument/2006/relationships/slide" Target="slides/slide1185.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1049" Type="http://schemas.openxmlformats.org/officeDocument/2006/relationships/slide" Target="slides/slide1045.xml"/><Relationship Id="rId1256" Type="http://schemas.openxmlformats.org/officeDocument/2006/relationships/viewProps" Target="viewProps.xml"/><Relationship Id="rId833" Type="http://schemas.openxmlformats.org/officeDocument/2006/relationships/slide" Target="slides/slide829.xml"/><Relationship Id="rId1116" Type="http://schemas.openxmlformats.org/officeDocument/2006/relationships/slide" Target="slides/slide1112.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 Id="rId1127" Type="http://schemas.openxmlformats.org/officeDocument/2006/relationships/slide" Target="slides/slide1123.xml"/><Relationship Id="rId40" Type="http://schemas.openxmlformats.org/officeDocument/2006/relationships/slide" Target="slides/slide36.xml"/><Relationship Id="rId136" Type="http://schemas.openxmlformats.org/officeDocument/2006/relationships/slide" Target="slides/slide132.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95" Type="http://schemas.openxmlformats.org/officeDocument/2006/relationships/slide" Target="slides/slide991.xml"/><Relationship Id="rId1180" Type="http://schemas.openxmlformats.org/officeDocument/2006/relationships/slide" Target="slides/slide1176.xml"/><Relationship Id="rId203" Type="http://schemas.openxmlformats.org/officeDocument/2006/relationships/slide" Target="slides/slide199.xml"/><Relationship Id="rId648" Type="http://schemas.openxmlformats.org/officeDocument/2006/relationships/slide" Target="slides/slide644.xml"/><Relationship Id="rId855" Type="http://schemas.openxmlformats.org/officeDocument/2006/relationships/slide" Target="slides/slide851.xml"/><Relationship Id="rId1040" Type="http://schemas.openxmlformats.org/officeDocument/2006/relationships/slide" Target="slides/slide1036.xml"/><Relationship Id="rId287" Type="http://schemas.openxmlformats.org/officeDocument/2006/relationships/slide" Target="slides/slide283.xml"/><Relationship Id="rId410" Type="http://schemas.openxmlformats.org/officeDocument/2006/relationships/slide" Target="slides/slide406.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922" Type="http://schemas.openxmlformats.org/officeDocument/2006/relationships/slide" Target="slides/slide918.xml"/><Relationship Id="rId1138" Type="http://schemas.openxmlformats.org/officeDocument/2006/relationships/slide" Target="slides/slide1134.xml"/><Relationship Id="rId147" Type="http://schemas.openxmlformats.org/officeDocument/2006/relationships/slide" Target="slides/slide143.xml"/><Relationship Id="rId354" Type="http://schemas.openxmlformats.org/officeDocument/2006/relationships/slide" Target="slides/slide350.xml"/><Relationship Id="rId799" Type="http://schemas.openxmlformats.org/officeDocument/2006/relationships/slide" Target="slides/slide795.xml"/><Relationship Id="rId1191" Type="http://schemas.openxmlformats.org/officeDocument/2006/relationships/slide" Target="slides/slide1187.xml"/><Relationship Id="rId1205" Type="http://schemas.openxmlformats.org/officeDocument/2006/relationships/slide" Target="slides/slide1201.xml"/><Relationship Id="rId51" Type="http://schemas.openxmlformats.org/officeDocument/2006/relationships/slide" Target="slides/slide47.xml"/><Relationship Id="rId561" Type="http://schemas.openxmlformats.org/officeDocument/2006/relationships/slide" Target="slides/slide557.xml"/><Relationship Id="rId659" Type="http://schemas.openxmlformats.org/officeDocument/2006/relationships/slide" Target="slides/slide655.xml"/><Relationship Id="rId866" Type="http://schemas.openxmlformats.org/officeDocument/2006/relationships/slide" Target="slides/slide862.xml"/><Relationship Id="rId214" Type="http://schemas.openxmlformats.org/officeDocument/2006/relationships/slide" Target="slides/slide210.xml"/><Relationship Id="rId298" Type="http://schemas.openxmlformats.org/officeDocument/2006/relationships/slide" Target="slides/slide294.xml"/><Relationship Id="rId421" Type="http://schemas.openxmlformats.org/officeDocument/2006/relationships/slide" Target="slides/slide417.xml"/><Relationship Id="rId519" Type="http://schemas.openxmlformats.org/officeDocument/2006/relationships/slide" Target="slides/slide515.xml"/><Relationship Id="rId1051" Type="http://schemas.openxmlformats.org/officeDocument/2006/relationships/slide" Target="slides/slide1047.xml"/><Relationship Id="rId1149" Type="http://schemas.openxmlformats.org/officeDocument/2006/relationships/slide" Target="slides/slide1145.xml"/><Relationship Id="rId158" Type="http://schemas.openxmlformats.org/officeDocument/2006/relationships/slide" Target="slides/slide154.xml"/><Relationship Id="rId726" Type="http://schemas.openxmlformats.org/officeDocument/2006/relationships/slide" Target="slides/slide722.xml"/><Relationship Id="rId933" Type="http://schemas.openxmlformats.org/officeDocument/2006/relationships/slide" Target="slides/slide929.xml"/><Relationship Id="rId1009" Type="http://schemas.openxmlformats.org/officeDocument/2006/relationships/slide" Target="slides/slide1005.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1216" Type="http://schemas.openxmlformats.org/officeDocument/2006/relationships/slide" Target="slides/slide1212.xml"/><Relationship Id="rId225" Type="http://schemas.openxmlformats.org/officeDocument/2006/relationships/slide" Target="slides/slide221.xml"/><Relationship Id="rId432" Type="http://schemas.openxmlformats.org/officeDocument/2006/relationships/slide" Target="slides/slide428.xml"/><Relationship Id="rId877" Type="http://schemas.openxmlformats.org/officeDocument/2006/relationships/slide" Target="slides/slide873.xml"/><Relationship Id="rId1062" Type="http://schemas.openxmlformats.org/officeDocument/2006/relationships/slide" Target="slides/slide1058.xml"/><Relationship Id="rId737" Type="http://schemas.openxmlformats.org/officeDocument/2006/relationships/slide" Target="slides/slide733.xml"/><Relationship Id="rId944" Type="http://schemas.openxmlformats.org/officeDocument/2006/relationships/slide" Target="slides/slide940.xml"/><Relationship Id="rId73" Type="http://schemas.openxmlformats.org/officeDocument/2006/relationships/slide" Target="slides/slide69.xml"/><Relationship Id="rId169" Type="http://schemas.openxmlformats.org/officeDocument/2006/relationships/slide" Target="slides/slide165.xml"/><Relationship Id="rId376" Type="http://schemas.openxmlformats.org/officeDocument/2006/relationships/slide" Target="slides/slide372.xml"/><Relationship Id="rId583" Type="http://schemas.openxmlformats.org/officeDocument/2006/relationships/slide" Target="slides/slide579.xml"/><Relationship Id="rId790" Type="http://schemas.openxmlformats.org/officeDocument/2006/relationships/slide" Target="slides/slide786.xml"/><Relationship Id="rId804" Type="http://schemas.openxmlformats.org/officeDocument/2006/relationships/slide" Target="slides/slide800.xml"/><Relationship Id="rId1227" Type="http://schemas.openxmlformats.org/officeDocument/2006/relationships/slide" Target="slides/slide1223.xml"/><Relationship Id="rId4" Type="http://schemas.openxmlformats.org/officeDocument/2006/relationships/slideMaster" Target="slideMasters/slideMaster1.xml"/><Relationship Id="rId236" Type="http://schemas.openxmlformats.org/officeDocument/2006/relationships/slide" Target="slides/slide232.xml"/><Relationship Id="rId443" Type="http://schemas.openxmlformats.org/officeDocument/2006/relationships/slide" Target="slides/slide439.xml"/><Relationship Id="rId650" Type="http://schemas.openxmlformats.org/officeDocument/2006/relationships/slide" Target="slides/slide646.xml"/><Relationship Id="rId888" Type="http://schemas.openxmlformats.org/officeDocument/2006/relationships/slide" Target="slides/slide884.xml"/><Relationship Id="rId1073" Type="http://schemas.openxmlformats.org/officeDocument/2006/relationships/slide" Target="slides/slide1069.xml"/><Relationship Id="rId303" Type="http://schemas.openxmlformats.org/officeDocument/2006/relationships/slide" Target="slides/slide299.xml"/><Relationship Id="rId748" Type="http://schemas.openxmlformats.org/officeDocument/2006/relationships/slide" Target="slides/slide744.xml"/><Relationship Id="rId955" Type="http://schemas.openxmlformats.org/officeDocument/2006/relationships/slide" Target="slides/slide951.xml"/><Relationship Id="rId1140" Type="http://schemas.openxmlformats.org/officeDocument/2006/relationships/slide" Target="slides/slide1136.xml"/><Relationship Id="rId84" Type="http://schemas.openxmlformats.org/officeDocument/2006/relationships/slide" Target="slides/slide80.xml"/><Relationship Id="rId387" Type="http://schemas.openxmlformats.org/officeDocument/2006/relationships/slide" Target="slides/slide383.xml"/><Relationship Id="rId510" Type="http://schemas.openxmlformats.org/officeDocument/2006/relationships/slide" Target="slides/slide506.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1238" Type="http://schemas.openxmlformats.org/officeDocument/2006/relationships/slide" Target="slides/slide1234.xml"/><Relationship Id="rId247" Type="http://schemas.openxmlformats.org/officeDocument/2006/relationships/slide" Target="slides/slide243.xml"/><Relationship Id="rId899" Type="http://schemas.openxmlformats.org/officeDocument/2006/relationships/slide" Target="slides/slide895.xml"/><Relationship Id="rId1000" Type="http://schemas.openxmlformats.org/officeDocument/2006/relationships/slide" Target="slides/slide996.xml"/><Relationship Id="rId1084" Type="http://schemas.openxmlformats.org/officeDocument/2006/relationships/slide" Target="slides/slide1080.xml"/><Relationship Id="rId107" Type="http://schemas.openxmlformats.org/officeDocument/2006/relationships/slide" Target="slides/slide103.xml"/><Relationship Id="rId454" Type="http://schemas.openxmlformats.org/officeDocument/2006/relationships/slide" Target="slides/slide450.xml"/><Relationship Id="rId661" Type="http://schemas.openxmlformats.org/officeDocument/2006/relationships/slide" Target="slides/slide657.xml"/><Relationship Id="rId759" Type="http://schemas.openxmlformats.org/officeDocument/2006/relationships/slide" Target="slides/slide755.xml"/><Relationship Id="rId966" Type="http://schemas.openxmlformats.org/officeDocument/2006/relationships/slide" Target="slides/slide962.xml"/><Relationship Id="rId11" Type="http://schemas.openxmlformats.org/officeDocument/2006/relationships/slide" Target="slides/slide7.xml"/><Relationship Id="rId314" Type="http://schemas.openxmlformats.org/officeDocument/2006/relationships/slide" Target="slides/slide310.xml"/><Relationship Id="rId398" Type="http://schemas.openxmlformats.org/officeDocument/2006/relationships/slide" Target="slides/slide394.xml"/><Relationship Id="rId521" Type="http://schemas.openxmlformats.org/officeDocument/2006/relationships/slide" Target="slides/slide517.xml"/><Relationship Id="rId619" Type="http://schemas.openxmlformats.org/officeDocument/2006/relationships/slide" Target="slides/slide615.xml"/><Relationship Id="rId1151" Type="http://schemas.openxmlformats.org/officeDocument/2006/relationships/slide" Target="slides/slide1147.xml"/><Relationship Id="rId1249" Type="http://schemas.openxmlformats.org/officeDocument/2006/relationships/slide" Target="slides/slide1245.xml"/><Relationship Id="rId95" Type="http://schemas.openxmlformats.org/officeDocument/2006/relationships/slide" Target="slides/slide91.xml"/><Relationship Id="rId160" Type="http://schemas.openxmlformats.org/officeDocument/2006/relationships/slide" Target="slides/slide156.xml"/><Relationship Id="rId826" Type="http://schemas.openxmlformats.org/officeDocument/2006/relationships/slide" Target="slides/slide822.xml"/><Relationship Id="rId1011" Type="http://schemas.openxmlformats.org/officeDocument/2006/relationships/slide" Target="slides/slide1007.xml"/><Relationship Id="rId1109" Type="http://schemas.openxmlformats.org/officeDocument/2006/relationships/slide" Target="slides/slide1105.xml"/><Relationship Id="rId258" Type="http://schemas.openxmlformats.org/officeDocument/2006/relationships/slide" Target="slides/slide254.xml"/><Relationship Id="rId465" Type="http://schemas.openxmlformats.org/officeDocument/2006/relationships/slide" Target="slides/slide461.xml"/><Relationship Id="rId672" Type="http://schemas.openxmlformats.org/officeDocument/2006/relationships/slide" Target="slides/slide668.xml"/><Relationship Id="rId1095" Type="http://schemas.openxmlformats.org/officeDocument/2006/relationships/slide" Target="slides/slide1091.xml"/><Relationship Id="rId22" Type="http://schemas.openxmlformats.org/officeDocument/2006/relationships/slide" Target="slides/slide18.xml"/><Relationship Id="rId118" Type="http://schemas.openxmlformats.org/officeDocument/2006/relationships/slide" Target="slides/slide114.xml"/><Relationship Id="rId325" Type="http://schemas.openxmlformats.org/officeDocument/2006/relationships/slide" Target="slides/slide321.xml"/><Relationship Id="rId532" Type="http://schemas.openxmlformats.org/officeDocument/2006/relationships/slide" Target="slides/slide528.xml"/><Relationship Id="rId977" Type="http://schemas.openxmlformats.org/officeDocument/2006/relationships/slide" Target="slides/slide973.xml"/><Relationship Id="rId1162" Type="http://schemas.openxmlformats.org/officeDocument/2006/relationships/slide" Target="slides/slide1158.xml"/><Relationship Id="rId171" Type="http://schemas.openxmlformats.org/officeDocument/2006/relationships/slide" Target="slides/slide167.xml"/><Relationship Id="rId837" Type="http://schemas.openxmlformats.org/officeDocument/2006/relationships/slide" Target="slides/slide833.xml"/><Relationship Id="rId1022" Type="http://schemas.openxmlformats.org/officeDocument/2006/relationships/slide" Target="slides/slide1018.xml"/><Relationship Id="rId269" Type="http://schemas.openxmlformats.org/officeDocument/2006/relationships/slide" Target="slides/slide265.xml"/><Relationship Id="rId476" Type="http://schemas.openxmlformats.org/officeDocument/2006/relationships/slide" Target="slides/slide472.xml"/><Relationship Id="rId683" Type="http://schemas.openxmlformats.org/officeDocument/2006/relationships/slide" Target="slides/slide679.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336" Type="http://schemas.openxmlformats.org/officeDocument/2006/relationships/slide" Target="slides/slide332.xml"/><Relationship Id="rId543" Type="http://schemas.openxmlformats.org/officeDocument/2006/relationships/slide" Target="slides/slide539.xml"/><Relationship Id="rId988" Type="http://schemas.openxmlformats.org/officeDocument/2006/relationships/slide" Target="slides/slide984.xml"/><Relationship Id="rId1173" Type="http://schemas.openxmlformats.org/officeDocument/2006/relationships/slide" Target="slides/slide1169.xml"/><Relationship Id="rId182" Type="http://schemas.openxmlformats.org/officeDocument/2006/relationships/slide" Target="slides/slide178.xml"/><Relationship Id="rId403" Type="http://schemas.openxmlformats.org/officeDocument/2006/relationships/slide" Target="slides/slide399.xml"/><Relationship Id="rId750" Type="http://schemas.openxmlformats.org/officeDocument/2006/relationships/slide" Target="slides/slide746.xml"/><Relationship Id="rId848" Type="http://schemas.openxmlformats.org/officeDocument/2006/relationships/slide" Target="slides/slide844.xml"/><Relationship Id="rId1033" Type="http://schemas.openxmlformats.org/officeDocument/2006/relationships/slide" Target="slides/slide1029.xml"/><Relationship Id="rId487" Type="http://schemas.openxmlformats.org/officeDocument/2006/relationships/slide" Target="slides/slide483.xml"/><Relationship Id="rId610" Type="http://schemas.openxmlformats.org/officeDocument/2006/relationships/slide" Target="slides/slide606.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1240" Type="http://schemas.openxmlformats.org/officeDocument/2006/relationships/slide" Target="slides/slide1236.xml"/><Relationship Id="rId347" Type="http://schemas.openxmlformats.org/officeDocument/2006/relationships/slide" Target="slides/slide343.xml"/><Relationship Id="rId999" Type="http://schemas.openxmlformats.org/officeDocument/2006/relationships/slide" Target="slides/slide995.xml"/><Relationship Id="rId1100" Type="http://schemas.openxmlformats.org/officeDocument/2006/relationships/slide" Target="slides/slide1096.xml"/><Relationship Id="rId1184" Type="http://schemas.openxmlformats.org/officeDocument/2006/relationships/slide" Target="slides/slide1180.xml"/><Relationship Id="rId44" Type="http://schemas.openxmlformats.org/officeDocument/2006/relationships/slide" Target="slides/slide40.xml"/><Relationship Id="rId554" Type="http://schemas.openxmlformats.org/officeDocument/2006/relationships/slide" Target="slides/slide550.xml"/><Relationship Id="rId761" Type="http://schemas.openxmlformats.org/officeDocument/2006/relationships/slide" Target="slides/slide757.xml"/><Relationship Id="rId859" Type="http://schemas.openxmlformats.org/officeDocument/2006/relationships/slide" Target="slides/slide855.xml"/><Relationship Id="rId193" Type="http://schemas.openxmlformats.org/officeDocument/2006/relationships/slide" Target="slides/slide189.xml"/><Relationship Id="rId207" Type="http://schemas.openxmlformats.org/officeDocument/2006/relationships/slide" Target="slides/slide203.xml"/><Relationship Id="rId414" Type="http://schemas.openxmlformats.org/officeDocument/2006/relationships/slide" Target="slides/slide410.xml"/><Relationship Id="rId498" Type="http://schemas.openxmlformats.org/officeDocument/2006/relationships/slide" Target="slides/slide494.xml"/><Relationship Id="rId621" Type="http://schemas.openxmlformats.org/officeDocument/2006/relationships/slide" Target="slides/slide617.xml"/><Relationship Id="rId1044" Type="http://schemas.openxmlformats.org/officeDocument/2006/relationships/slide" Target="slides/slide1040.xml"/><Relationship Id="rId1251" Type="http://schemas.openxmlformats.org/officeDocument/2006/relationships/slide" Target="slides/slide1247.xml"/><Relationship Id="rId260" Type="http://schemas.openxmlformats.org/officeDocument/2006/relationships/slide" Target="slides/slide256.xml"/><Relationship Id="rId719" Type="http://schemas.openxmlformats.org/officeDocument/2006/relationships/slide" Target="slides/slide715.xml"/><Relationship Id="rId926" Type="http://schemas.openxmlformats.org/officeDocument/2006/relationships/slide" Target="slides/slide922.xml"/><Relationship Id="rId1111" Type="http://schemas.openxmlformats.org/officeDocument/2006/relationships/slide" Target="slides/slide1107.xml"/><Relationship Id="rId55" Type="http://schemas.openxmlformats.org/officeDocument/2006/relationships/slide" Target="slides/slide51.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72" Type="http://schemas.openxmlformats.org/officeDocument/2006/relationships/slide" Target="slides/slide768.xml"/><Relationship Id="rId1195" Type="http://schemas.openxmlformats.org/officeDocument/2006/relationships/slide" Target="slides/slide1191.xml"/><Relationship Id="rId1209" Type="http://schemas.openxmlformats.org/officeDocument/2006/relationships/slide" Target="slides/slide12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Parker" userId="5c59e3be-8950-412f-a25d-08d91917be58" providerId="ADAL" clId="{4CB3DE43-33C6-4974-9885-724DCFF133AA}"/>
    <pc:docChg chg="undo redo custSel addSld delSld modSld modMainMaster modSection">
      <pc:chgData name="Michael Parker" userId="5c59e3be-8950-412f-a25d-08d91917be58" providerId="ADAL" clId="{4CB3DE43-33C6-4974-9885-724DCFF133AA}" dt="2018-10-06T21:53:38.879" v="239" actId="6549"/>
      <pc:docMkLst>
        <pc:docMk/>
      </pc:docMkLst>
      <pc:sldChg chg="addSp delSp modSp">
        <pc:chgData name="Michael Parker" userId="5c59e3be-8950-412f-a25d-08d91917be58" providerId="ADAL" clId="{4CB3DE43-33C6-4974-9885-724DCFF133AA}" dt="2018-10-06T21:22:22.530" v="8" actId="1035"/>
        <pc:sldMkLst>
          <pc:docMk/>
          <pc:sldMk cId="1386820672" sldId="1681"/>
        </pc:sldMkLst>
        <pc:picChg chg="del">
          <ac:chgData name="Michael Parker" userId="5c59e3be-8950-412f-a25d-08d91917be58" providerId="ADAL" clId="{4CB3DE43-33C6-4974-9885-724DCFF133AA}" dt="2018-10-06T21:22:08.110" v="4" actId="478"/>
          <ac:picMkLst>
            <pc:docMk/>
            <pc:sldMk cId="1386820672" sldId="1681"/>
            <ac:picMk id="5" creationId="{00000000-0000-0000-0000-000000000000}"/>
          </ac:picMkLst>
        </pc:picChg>
        <pc:picChg chg="add mod">
          <ac:chgData name="Michael Parker" userId="5c59e3be-8950-412f-a25d-08d91917be58" providerId="ADAL" clId="{4CB3DE43-33C6-4974-9885-724DCFF133AA}" dt="2018-10-06T21:22:22.530" v="8" actId="1035"/>
          <ac:picMkLst>
            <pc:docMk/>
            <pc:sldMk cId="1386820672" sldId="1681"/>
            <ac:picMk id="10" creationId="{24B05711-EEAD-4F85-97CD-AFAF0965FA35}"/>
          </ac:picMkLst>
        </pc:picChg>
      </pc:sldChg>
      <pc:sldChg chg="addSp delSp modSp">
        <pc:chgData name="Michael Parker" userId="5c59e3be-8950-412f-a25d-08d91917be58" providerId="ADAL" clId="{4CB3DE43-33C6-4974-9885-724DCFF133AA}" dt="2018-10-06T21:53:38.879" v="239" actId="6549"/>
        <pc:sldMkLst>
          <pc:docMk/>
          <pc:sldMk cId="2026157570" sldId="2023"/>
        </pc:sldMkLst>
        <pc:spChg chg="mod">
          <ac:chgData name="Michael Parker" userId="5c59e3be-8950-412f-a25d-08d91917be58" providerId="ADAL" clId="{4CB3DE43-33C6-4974-9885-724DCFF133AA}" dt="2018-10-06T21:53:38.879" v="239" actId="6549"/>
          <ac:spMkLst>
            <pc:docMk/>
            <pc:sldMk cId="2026157570" sldId="2023"/>
            <ac:spMk id="3" creationId="{00000000-0000-0000-0000-000000000000}"/>
          </ac:spMkLst>
        </pc:spChg>
        <pc:picChg chg="add mod">
          <ac:chgData name="Michael Parker" userId="5c59e3be-8950-412f-a25d-08d91917be58" providerId="ADAL" clId="{4CB3DE43-33C6-4974-9885-724DCFF133AA}" dt="2018-10-06T21:53:36.697" v="238" actId="1076"/>
          <ac:picMkLst>
            <pc:docMk/>
            <pc:sldMk cId="2026157570" sldId="2023"/>
            <ac:picMk id="8" creationId="{F31F5354-7F89-4FCC-8551-F2B7B33C682C}"/>
          </ac:picMkLst>
        </pc:picChg>
        <pc:picChg chg="del">
          <ac:chgData name="Michael Parker" userId="5c59e3be-8950-412f-a25d-08d91917be58" providerId="ADAL" clId="{4CB3DE43-33C6-4974-9885-724DCFF133AA}" dt="2018-10-06T21:52:37.195" v="225" actId="478"/>
          <ac:picMkLst>
            <pc:docMk/>
            <pc:sldMk cId="2026157570" sldId="2023"/>
            <ac:picMk id="9" creationId="{00000000-0000-0000-0000-000000000000}"/>
          </ac:picMkLst>
        </pc:picChg>
      </pc:sldChg>
      <pc:sldChg chg="del">
        <pc:chgData name="Michael Parker" userId="5c59e3be-8950-412f-a25d-08d91917be58" providerId="ADAL" clId="{4CB3DE43-33C6-4974-9885-724DCFF133AA}" dt="2018-10-06T21:49:28.031" v="205" actId="2696"/>
        <pc:sldMkLst>
          <pc:docMk/>
          <pc:sldMk cId="7824442" sldId="2961"/>
        </pc:sldMkLst>
      </pc:sldChg>
      <pc:sldChg chg="del">
        <pc:chgData name="Michael Parker" userId="5c59e3be-8950-412f-a25d-08d91917be58" providerId="ADAL" clId="{4CB3DE43-33C6-4974-9885-724DCFF133AA}" dt="2018-10-06T21:49:28.246" v="206" actId="2696"/>
        <pc:sldMkLst>
          <pc:docMk/>
          <pc:sldMk cId="724929715" sldId="2962"/>
        </pc:sldMkLst>
      </pc:sldChg>
      <pc:sldChg chg="del">
        <pc:chgData name="Michael Parker" userId="5c59e3be-8950-412f-a25d-08d91917be58" providerId="ADAL" clId="{4CB3DE43-33C6-4974-9885-724DCFF133AA}" dt="2018-10-06T21:49:28.467" v="207" actId="2696"/>
        <pc:sldMkLst>
          <pc:docMk/>
          <pc:sldMk cId="2437834535" sldId="2963"/>
        </pc:sldMkLst>
      </pc:sldChg>
      <pc:sldChg chg="del">
        <pc:chgData name="Michael Parker" userId="5c59e3be-8950-412f-a25d-08d91917be58" providerId="ADAL" clId="{4CB3DE43-33C6-4974-9885-724DCFF133AA}" dt="2018-10-06T21:49:28.673" v="208" actId="2696"/>
        <pc:sldMkLst>
          <pc:docMk/>
          <pc:sldMk cId="1760591472" sldId="2964"/>
        </pc:sldMkLst>
      </pc:sldChg>
      <pc:sldChg chg="del">
        <pc:chgData name="Michael Parker" userId="5c59e3be-8950-412f-a25d-08d91917be58" providerId="ADAL" clId="{4CB3DE43-33C6-4974-9885-724DCFF133AA}" dt="2018-10-06T21:49:28.904" v="209" actId="2696"/>
        <pc:sldMkLst>
          <pc:docMk/>
          <pc:sldMk cId="2650243132" sldId="2965"/>
        </pc:sldMkLst>
      </pc:sldChg>
      <pc:sldChg chg="del">
        <pc:chgData name="Michael Parker" userId="5c59e3be-8950-412f-a25d-08d91917be58" providerId="ADAL" clId="{4CB3DE43-33C6-4974-9885-724DCFF133AA}" dt="2018-10-06T21:49:29.108" v="210" actId="2696"/>
        <pc:sldMkLst>
          <pc:docMk/>
          <pc:sldMk cId="1505458077" sldId="2966"/>
        </pc:sldMkLst>
      </pc:sldChg>
      <pc:sldChg chg="del">
        <pc:chgData name="Michael Parker" userId="5c59e3be-8950-412f-a25d-08d91917be58" providerId="ADAL" clId="{4CB3DE43-33C6-4974-9885-724DCFF133AA}" dt="2018-10-06T21:49:29.319" v="211" actId="2696"/>
        <pc:sldMkLst>
          <pc:docMk/>
          <pc:sldMk cId="398911559" sldId="2967"/>
        </pc:sldMkLst>
      </pc:sldChg>
      <pc:sldChg chg="del">
        <pc:chgData name="Michael Parker" userId="5c59e3be-8950-412f-a25d-08d91917be58" providerId="ADAL" clId="{4CB3DE43-33C6-4974-9885-724DCFF133AA}" dt="2018-10-06T21:49:29.513" v="212" actId="2696"/>
        <pc:sldMkLst>
          <pc:docMk/>
          <pc:sldMk cId="3043986323" sldId="2968"/>
        </pc:sldMkLst>
      </pc:sldChg>
      <pc:sldChg chg="del">
        <pc:chgData name="Michael Parker" userId="5c59e3be-8950-412f-a25d-08d91917be58" providerId="ADAL" clId="{4CB3DE43-33C6-4974-9885-724DCFF133AA}" dt="2018-10-06T21:49:29.736" v="213" actId="2696"/>
        <pc:sldMkLst>
          <pc:docMk/>
          <pc:sldMk cId="4022016996" sldId="2969"/>
        </pc:sldMkLst>
      </pc:sldChg>
      <pc:sldChg chg="del">
        <pc:chgData name="Michael Parker" userId="5c59e3be-8950-412f-a25d-08d91917be58" providerId="ADAL" clId="{4CB3DE43-33C6-4974-9885-724DCFF133AA}" dt="2018-10-06T21:49:29.936" v="214" actId="2696"/>
        <pc:sldMkLst>
          <pc:docMk/>
          <pc:sldMk cId="450809937" sldId="2970"/>
        </pc:sldMkLst>
      </pc:sldChg>
      <pc:sldChg chg="del">
        <pc:chgData name="Michael Parker" userId="5c59e3be-8950-412f-a25d-08d91917be58" providerId="ADAL" clId="{4CB3DE43-33C6-4974-9885-724DCFF133AA}" dt="2018-10-06T21:49:30.131" v="215" actId="2696"/>
        <pc:sldMkLst>
          <pc:docMk/>
          <pc:sldMk cId="1536627190" sldId="2971"/>
        </pc:sldMkLst>
      </pc:sldChg>
      <pc:sldChg chg="addSp delSp modSp del">
        <pc:chgData name="Michael Parker" userId="5c59e3be-8950-412f-a25d-08d91917be58" providerId="ADAL" clId="{4CB3DE43-33C6-4974-9885-724DCFF133AA}" dt="2018-10-06T21:49:30.305" v="216" actId="2696"/>
        <pc:sldMkLst>
          <pc:docMk/>
          <pc:sldMk cId="4059273216" sldId="2972"/>
        </pc:sldMkLst>
        <pc:picChg chg="add del mod">
          <ac:chgData name="Michael Parker" userId="5c59e3be-8950-412f-a25d-08d91917be58" providerId="ADAL" clId="{4CB3DE43-33C6-4974-9885-724DCFF133AA}" dt="2018-10-06T21:31:05.455" v="147" actId="478"/>
          <ac:picMkLst>
            <pc:docMk/>
            <pc:sldMk cId="4059273216" sldId="2972"/>
            <ac:picMk id="7" creationId="{1CBDCEAA-3AAA-4606-B394-683263D600BB}"/>
          </ac:picMkLst>
        </pc:picChg>
        <pc:picChg chg="add mod">
          <ac:chgData name="Michael Parker" userId="5c59e3be-8950-412f-a25d-08d91917be58" providerId="ADAL" clId="{4CB3DE43-33C6-4974-9885-724DCFF133AA}" dt="2018-10-06T21:31:35.491" v="203" actId="1076"/>
          <ac:picMkLst>
            <pc:docMk/>
            <pc:sldMk cId="4059273216" sldId="2972"/>
            <ac:picMk id="9" creationId="{7C9DA902-EEC0-43AA-B1B3-208B0A3865D6}"/>
          </ac:picMkLst>
        </pc:picChg>
        <pc:picChg chg="del">
          <ac:chgData name="Michael Parker" userId="5c59e3be-8950-412f-a25d-08d91917be58" providerId="ADAL" clId="{4CB3DE43-33C6-4974-9885-724DCFF133AA}" dt="2018-10-06T21:30:38.928" v="145" actId="478"/>
          <ac:picMkLst>
            <pc:docMk/>
            <pc:sldMk cId="4059273216" sldId="2972"/>
            <ac:picMk id="23554" creationId="{00000000-0000-0000-0000-000000000000}"/>
          </ac:picMkLst>
        </pc:picChg>
      </pc:sldChg>
      <pc:sldChg chg="del">
        <pc:chgData name="Michael Parker" userId="5c59e3be-8950-412f-a25d-08d91917be58" providerId="ADAL" clId="{4CB3DE43-33C6-4974-9885-724DCFF133AA}" dt="2018-10-06T21:49:30.487" v="217" actId="2696"/>
        <pc:sldMkLst>
          <pc:docMk/>
          <pc:sldMk cId="3796989054" sldId="2973"/>
        </pc:sldMkLst>
      </pc:sldChg>
      <pc:sldChg chg="del">
        <pc:chgData name="Michael Parker" userId="5c59e3be-8950-412f-a25d-08d91917be58" providerId="ADAL" clId="{4CB3DE43-33C6-4974-9885-724DCFF133AA}" dt="2018-10-06T21:49:30.664" v="218" actId="2696"/>
        <pc:sldMkLst>
          <pc:docMk/>
          <pc:sldMk cId="1480504995" sldId="2974"/>
        </pc:sldMkLst>
      </pc:sldChg>
      <pc:sldChg chg="del">
        <pc:chgData name="Michael Parker" userId="5c59e3be-8950-412f-a25d-08d91917be58" providerId="ADAL" clId="{4CB3DE43-33C6-4974-9885-724DCFF133AA}" dt="2018-10-06T21:49:30.827" v="219" actId="2696"/>
        <pc:sldMkLst>
          <pc:docMk/>
          <pc:sldMk cId="876517102" sldId="2975"/>
        </pc:sldMkLst>
      </pc:sldChg>
      <pc:sldChg chg="addSp delSp modSp del">
        <pc:chgData name="Michael Parker" userId="5c59e3be-8950-412f-a25d-08d91917be58" providerId="ADAL" clId="{4CB3DE43-33C6-4974-9885-724DCFF133AA}" dt="2018-10-06T21:49:30.995" v="220" actId="2696"/>
        <pc:sldMkLst>
          <pc:docMk/>
          <pc:sldMk cId="1246197951" sldId="2976"/>
        </pc:sldMkLst>
        <pc:picChg chg="del">
          <ac:chgData name="Michael Parker" userId="5c59e3be-8950-412f-a25d-08d91917be58" providerId="ADAL" clId="{4CB3DE43-33C6-4974-9885-724DCFF133AA}" dt="2018-10-06T21:30:17.587" v="142" actId="478"/>
          <ac:picMkLst>
            <pc:docMk/>
            <pc:sldMk cId="1246197951" sldId="2976"/>
            <ac:picMk id="7" creationId="{00000000-0000-0000-0000-000000000000}"/>
          </ac:picMkLst>
        </pc:picChg>
        <pc:picChg chg="add mod">
          <ac:chgData name="Michael Parker" userId="5c59e3be-8950-412f-a25d-08d91917be58" providerId="ADAL" clId="{4CB3DE43-33C6-4974-9885-724DCFF133AA}" dt="2018-10-06T21:30:29.264" v="144" actId="1076"/>
          <ac:picMkLst>
            <pc:docMk/>
            <pc:sldMk cId="1246197951" sldId="2976"/>
            <ac:picMk id="8" creationId="{4CE387E4-D86A-45B0-9688-E786306733A8}"/>
          </ac:picMkLst>
        </pc:picChg>
      </pc:sldChg>
      <pc:sldChg chg="addSp delSp modSp del">
        <pc:chgData name="Michael Parker" userId="5c59e3be-8950-412f-a25d-08d91917be58" providerId="ADAL" clId="{4CB3DE43-33C6-4974-9885-724DCFF133AA}" dt="2018-10-06T21:50:23.371" v="222" actId="2696"/>
        <pc:sldMkLst>
          <pc:docMk/>
          <pc:sldMk cId="874160369" sldId="2980"/>
        </pc:sldMkLst>
        <pc:spChg chg="add del mod">
          <ac:chgData name="Michael Parker" userId="5c59e3be-8950-412f-a25d-08d91917be58" providerId="ADAL" clId="{4CB3DE43-33C6-4974-9885-724DCFF133AA}" dt="2018-10-06T21:29:54.948" v="91" actId="931"/>
          <ac:spMkLst>
            <pc:docMk/>
            <pc:sldMk cId="874160369" sldId="2980"/>
            <ac:spMk id="7" creationId="{710927D0-55DF-4A70-8563-22C412F03698}"/>
          </ac:spMkLst>
        </pc:spChg>
        <pc:spChg chg="del">
          <ac:chgData name="Michael Parker" userId="5c59e3be-8950-412f-a25d-08d91917be58" providerId="ADAL" clId="{4CB3DE43-33C6-4974-9885-724DCFF133AA}" dt="2018-10-06T21:29:38.119" v="90" actId="478"/>
          <ac:spMkLst>
            <pc:docMk/>
            <pc:sldMk cId="874160369" sldId="2980"/>
            <ac:spMk id="11" creationId="{00000000-0000-0000-0000-000000000000}"/>
          </ac:spMkLst>
        </pc:spChg>
        <pc:picChg chg="del">
          <ac:chgData name="Michael Parker" userId="5c59e3be-8950-412f-a25d-08d91917be58" providerId="ADAL" clId="{4CB3DE43-33C6-4974-9885-724DCFF133AA}" dt="2018-10-06T21:29:38.119" v="90" actId="478"/>
          <ac:picMkLst>
            <pc:docMk/>
            <pc:sldMk cId="874160369" sldId="2980"/>
            <ac:picMk id="8" creationId="{00000000-0000-0000-0000-000000000000}"/>
          </ac:picMkLst>
        </pc:picChg>
        <pc:picChg chg="add mod">
          <ac:chgData name="Michael Parker" userId="5c59e3be-8950-412f-a25d-08d91917be58" providerId="ADAL" clId="{4CB3DE43-33C6-4974-9885-724DCFF133AA}" dt="2018-10-06T21:30:08.642" v="141" actId="1076"/>
          <ac:picMkLst>
            <pc:docMk/>
            <pc:sldMk cId="874160369" sldId="2980"/>
            <ac:picMk id="12" creationId="{251A17F9-F134-4437-B80C-431204A448AD}"/>
          </ac:picMkLst>
        </pc:picChg>
      </pc:sldChg>
      <pc:sldChg chg="modSp del">
        <pc:chgData name="Michael Parker" userId="5c59e3be-8950-412f-a25d-08d91917be58" providerId="ADAL" clId="{4CB3DE43-33C6-4974-9885-724DCFF133AA}" dt="2018-10-06T21:50:23.464" v="223" actId="2696"/>
        <pc:sldMkLst>
          <pc:docMk/>
          <pc:sldMk cId="1734594231" sldId="2981"/>
        </pc:sldMkLst>
        <pc:spChg chg="mod">
          <ac:chgData name="Michael Parker" userId="5c59e3be-8950-412f-a25d-08d91917be58" providerId="ADAL" clId="{4CB3DE43-33C6-4974-9885-724DCFF133AA}" dt="2018-10-06T21:27:53.619" v="77" actId="14100"/>
          <ac:spMkLst>
            <pc:docMk/>
            <pc:sldMk cId="1734594231" sldId="2981"/>
            <ac:spMk id="8" creationId="{00000000-0000-0000-0000-000000000000}"/>
          </ac:spMkLst>
        </pc:spChg>
        <pc:spChg chg="mod">
          <ac:chgData name="Michael Parker" userId="5c59e3be-8950-412f-a25d-08d91917be58" providerId="ADAL" clId="{4CB3DE43-33C6-4974-9885-724DCFF133AA}" dt="2018-10-06T21:28:01.933" v="78" actId="1076"/>
          <ac:spMkLst>
            <pc:docMk/>
            <pc:sldMk cId="1734594231" sldId="2981"/>
            <ac:spMk id="9" creationId="{00000000-0000-0000-0000-000000000000}"/>
          </ac:spMkLst>
        </pc:spChg>
        <pc:picChg chg="mod ord">
          <ac:chgData name="Michael Parker" userId="5c59e3be-8950-412f-a25d-08d91917be58" providerId="ADAL" clId="{4CB3DE43-33C6-4974-9885-724DCFF133AA}" dt="2018-10-06T21:27:52.227" v="72" actId="171"/>
          <ac:picMkLst>
            <pc:docMk/>
            <pc:sldMk cId="1734594231" sldId="2981"/>
            <ac:picMk id="7" creationId="{00000000-0000-0000-0000-000000000000}"/>
          </ac:picMkLst>
        </pc:picChg>
      </pc:sldChg>
      <pc:sldChg chg="addSp delSp modSp del">
        <pc:chgData name="Michael Parker" userId="5c59e3be-8950-412f-a25d-08d91917be58" providerId="ADAL" clId="{4CB3DE43-33C6-4974-9885-724DCFF133AA}" dt="2018-10-06T21:50:23.595" v="224" actId="2696"/>
        <pc:sldMkLst>
          <pc:docMk/>
          <pc:sldMk cId="2941258680" sldId="2982"/>
        </pc:sldMkLst>
        <pc:spChg chg="add del mod">
          <ac:chgData name="Michael Parker" userId="5c59e3be-8950-412f-a25d-08d91917be58" providerId="ADAL" clId="{4CB3DE43-33C6-4974-9885-724DCFF133AA}" dt="2018-10-06T21:28:16.384" v="80" actId="478"/>
          <ac:spMkLst>
            <pc:docMk/>
            <pc:sldMk cId="2941258680" sldId="2982"/>
            <ac:spMk id="7" creationId="{91748E34-1A56-4CE9-A322-2C31E3A57461}"/>
          </ac:spMkLst>
        </pc:spChg>
        <pc:spChg chg="del">
          <ac:chgData name="Michael Parker" userId="5c59e3be-8950-412f-a25d-08d91917be58" providerId="ADAL" clId="{4CB3DE43-33C6-4974-9885-724DCFF133AA}" dt="2018-10-06T21:28:18.506" v="81" actId="478"/>
          <ac:spMkLst>
            <pc:docMk/>
            <pc:sldMk cId="2941258680" sldId="2982"/>
            <ac:spMk id="8" creationId="{00000000-0000-0000-0000-000000000000}"/>
          </ac:spMkLst>
        </pc:spChg>
        <pc:spChg chg="mod">
          <ac:chgData name="Michael Parker" userId="5c59e3be-8950-412f-a25d-08d91917be58" providerId="ADAL" clId="{4CB3DE43-33C6-4974-9885-724DCFF133AA}" dt="2018-10-06T21:29:20.998" v="89" actId="1076"/>
          <ac:spMkLst>
            <pc:docMk/>
            <pc:sldMk cId="2941258680" sldId="2982"/>
            <ac:spMk id="9" creationId="{00000000-0000-0000-0000-000000000000}"/>
          </ac:spMkLst>
        </pc:spChg>
        <pc:picChg chg="add mod">
          <ac:chgData name="Michael Parker" userId="5c59e3be-8950-412f-a25d-08d91917be58" providerId="ADAL" clId="{4CB3DE43-33C6-4974-9885-724DCFF133AA}" dt="2018-10-06T21:29:01.731" v="83" actId="1076"/>
          <ac:picMkLst>
            <pc:docMk/>
            <pc:sldMk cId="2941258680" sldId="2982"/>
            <ac:picMk id="11" creationId="{267E0EEF-999B-4F5D-98EE-89A95C445C35}"/>
          </ac:picMkLst>
        </pc:picChg>
        <pc:picChg chg="del">
          <ac:chgData name="Michael Parker" userId="5c59e3be-8950-412f-a25d-08d91917be58" providerId="ADAL" clId="{4CB3DE43-33C6-4974-9885-724DCFF133AA}" dt="2018-10-06T21:28:09.092" v="79" actId="478"/>
          <ac:picMkLst>
            <pc:docMk/>
            <pc:sldMk cId="2941258680" sldId="2982"/>
            <ac:picMk id="12" creationId="{00000000-0000-0000-0000-000000000000}"/>
          </ac:picMkLst>
        </pc:picChg>
      </pc:sldChg>
      <pc:sldChg chg="add">
        <pc:chgData name="Michael Parker" userId="5c59e3be-8950-412f-a25d-08d91917be58" providerId="ADAL" clId="{4CB3DE43-33C6-4974-9885-724DCFF133AA}" dt="2018-10-06T21:50:13.236" v="221"/>
        <pc:sldMkLst>
          <pc:docMk/>
          <pc:sldMk cId="1279432473" sldId="3027"/>
        </pc:sldMkLst>
      </pc:sldChg>
      <pc:sldChg chg="addSp delSp">
        <pc:chgData name="Michael Parker" userId="5c59e3be-8950-412f-a25d-08d91917be58" providerId="ADAL" clId="{4CB3DE43-33C6-4974-9885-724DCFF133AA}" dt="2018-10-06T21:22:54.016" v="10"/>
        <pc:sldMkLst>
          <pc:docMk/>
          <pc:sldMk cId="1927804915" sldId="3287"/>
        </pc:sldMkLst>
        <pc:spChg chg="add">
          <ac:chgData name="Michael Parker" userId="5c59e3be-8950-412f-a25d-08d91917be58" providerId="ADAL" clId="{4CB3DE43-33C6-4974-9885-724DCFF133AA}" dt="2018-10-06T21:22:54.016" v="10"/>
          <ac:spMkLst>
            <pc:docMk/>
            <pc:sldMk cId="1927804915" sldId="3287"/>
            <ac:spMk id="10" creationId="{4BC33502-6F03-45BB-9F3F-D041EC0B21D7}"/>
          </ac:spMkLst>
        </pc:spChg>
        <pc:picChg chg="del">
          <ac:chgData name="Michael Parker" userId="5c59e3be-8950-412f-a25d-08d91917be58" providerId="ADAL" clId="{4CB3DE43-33C6-4974-9885-724DCFF133AA}" dt="2018-10-06T21:22:53.756" v="9" actId="478"/>
          <ac:picMkLst>
            <pc:docMk/>
            <pc:sldMk cId="1927804915" sldId="3287"/>
            <ac:picMk id="5" creationId="{00000000-0000-0000-0000-000000000000}"/>
          </ac:picMkLst>
        </pc:picChg>
        <pc:picChg chg="add">
          <ac:chgData name="Michael Parker" userId="5c59e3be-8950-412f-a25d-08d91917be58" providerId="ADAL" clId="{4CB3DE43-33C6-4974-9885-724DCFF133AA}" dt="2018-10-06T21:22:54.016" v="10"/>
          <ac:picMkLst>
            <pc:docMk/>
            <pc:sldMk cId="1927804915" sldId="3287"/>
            <ac:picMk id="11" creationId="{6B121AAD-62E1-468D-9A17-20F6899C3C44}"/>
          </ac:picMkLst>
        </pc:picChg>
      </pc:sldChg>
      <pc:sldChg chg="add">
        <pc:chgData name="Michael Parker" userId="5c59e3be-8950-412f-a25d-08d91917be58" providerId="ADAL" clId="{4CB3DE43-33C6-4974-9885-724DCFF133AA}" dt="2018-10-06T21:50:13.236" v="221"/>
        <pc:sldMkLst>
          <pc:docMk/>
          <pc:sldMk cId="27204827" sldId="3288"/>
        </pc:sldMkLst>
      </pc:sldChg>
      <pc:sldChg chg="add">
        <pc:chgData name="Michael Parker" userId="5c59e3be-8950-412f-a25d-08d91917be58" providerId="ADAL" clId="{4CB3DE43-33C6-4974-9885-724DCFF133AA}" dt="2018-10-06T21:50:13.236" v="221"/>
        <pc:sldMkLst>
          <pc:docMk/>
          <pc:sldMk cId="3454397654" sldId="3289"/>
        </pc:sldMkLst>
      </pc:sldChg>
      <pc:sldChg chg="add">
        <pc:chgData name="Michael Parker" userId="5c59e3be-8950-412f-a25d-08d91917be58" providerId="ADAL" clId="{4CB3DE43-33C6-4974-9885-724DCFF133AA}" dt="2018-10-06T21:48:37.036" v="204"/>
        <pc:sldMkLst>
          <pc:docMk/>
          <pc:sldMk cId="3002393701" sldId="3290"/>
        </pc:sldMkLst>
      </pc:sldChg>
      <pc:sldChg chg="add">
        <pc:chgData name="Michael Parker" userId="5c59e3be-8950-412f-a25d-08d91917be58" providerId="ADAL" clId="{4CB3DE43-33C6-4974-9885-724DCFF133AA}" dt="2018-10-06T21:48:37.036" v="204"/>
        <pc:sldMkLst>
          <pc:docMk/>
          <pc:sldMk cId="4004606443" sldId="3291"/>
        </pc:sldMkLst>
      </pc:sldChg>
      <pc:sldChg chg="add">
        <pc:chgData name="Michael Parker" userId="5c59e3be-8950-412f-a25d-08d91917be58" providerId="ADAL" clId="{4CB3DE43-33C6-4974-9885-724DCFF133AA}" dt="2018-10-06T21:48:37.036" v="204"/>
        <pc:sldMkLst>
          <pc:docMk/>
          <pc:sldMk cId="3425999346" sldId="3292"/>
        </pc:sldMkLst>
      </pc:sldChg>
      <pc:sldChg chg="add">
        <pc:chgData name="Michael Parker" userId="5c59e3be-8950-412f-a25d-08d91917be58" providerId="ADAL" clId="{4CB3DE43-33C6-4974-9885-724DCFF133AA}" dt="2018-10-06T21:48:37.036" v="204"/>
        <pc:sldMkLst>
          <pc:docMk/>
          <pc:sldMk cId="784104022" sldId="3293"/>
        </pc:sldMkLst>
      </pc:sldChg>
      <pc:sldChg chg="add">
        <pc:chgData name="Michael Parker" userId="5c59e3be-8950-412f-a25d-08d91917be58" providerId="ADAL" clId="{4CB3DE43-33C6-4974-9885-724DCFF133AA}" dt="2018-10-06T21:48:37.036" v="204"/>
        <pc:sldMkLst>
          <pc:docMk/>
          <pc:sldMk cId="1482464942" sldId="3294"/>
        </pc:sldMkLst>
      </pc:sldChg>
      <pc:sldChg chg="add">
        <pc:chgData name="Michael Parker" userId="5c59e3be-8950-412f-a25d-08d91917be58" providerId="ADAL" clId="{4CB3DE43-33C6-4974-9885-724DCFF133AA}" dt="2018-10-06T21:48:37.036" v="204"/>
        <pc:sldMkLst>
          <pc:docMk/>
          <pc:sldMk cId="202277482" sldId="3295"/>
        </pc:sldMkLst>
      </pc:sldChg>
      <pc:sldChg chg="add">
        <pc:chgData name="Michael Parker" userId="5c59e3be-8950-412f-a25d-08d91917be58" providerId="ADAL" clId="{4CB3DE43-33C6-4974-9885-724DCFF133AA}" dt="2018-10-06T21:48:37.036" v="204"/>
        <pc:sldMkLst>
          <pc:docMk/>
          <pc:sldMk cId="2063591813" sldId="3296"/>
        </pc:sldMkLst>
      </pc:sldChg>
      <pc:sldChg chg="add">
        <pc:chgData name="Michael Parker" userId="5c59e3be-8950-412f-a25d-08d91917be58" providerId="ADAL" clId="{4CB3DE43-33C6-4974-9885-724DCFF133AA}" dt="2018-10-06T21:48:37.036" v="204"/>
        <pc:sldMkLst>
          <pc:docMk/>
          <pc:sldMk cId="405344732" sldId="3297"/>
        </pc:sldMkLst>
      </pc:sldChg>
      <pc:sldChg chg="add">
        <pc:chgData name="Michael Parker" userId="5c59e3be-8950-412f-a25d-08d91917be58" providerId="ADAL" clId="{4CB3DE43-33C6-4974-9885-724DCFF133AA}" dt="2018-10-06T21:48:37.036" v="204"/>
        <pc:sldMkLst>
          <pc:docMk/>
          <pc:sldMk cId="2428978291" sldId="3298"/>
        </pc:sldMkLst>
      </pc:sldChg>
      <pc:sldChg chg="add">
        <pc:chgData name="Michael Parker" userId="5c59e3be-8950-412f-a25d-08d91917be58" providerId="ADAL" clId="{4CB3DE43-33C6-4974-9885-724DCFF133AA}" dt="2018-10-06T21:48:37.036" v="204"/>
        <pc:sldMkLst>
          <pc:docMk/>
          <pc:sldMk cId="2887262036" sldId="3299"/>
        </pc:sldMkLst>
      </pc:sldChg>
      <pc:sldChg chg="add">
        <pc:chgData name="Michael Parker" userId="5c59e3be-8950-412f-a25d-08d91917be58" providerId="ADAL" clId="{4CB3DE43-33C6-4974-9885-724DCFF133AA}" dt="2018-10-06T21:48:37.036" v="204"/>
        <pc:sldMkLst>
          <pc:docMk/>
          <pc:sldMk cId="1590281973" sldId="3300"/>
        </pc:sldMkLst>
      </pc:sldChg>
      <pc:sldChg chg="add">
        <pc:chgData name="Michael Parker" userId="5c59e3be-8950-412f-a25d-08d91917be58" providerId="ADAL" clId="{4CB3DE43-33C6-4974-9885-724DCFF133AA}" dt="2018-10-06T21:48:37.036" v="204"/>
        <pc:sldMkLst>
          <pc:docMk/>
          <pc:sldMk cId="297134369" sldId="3301"/>
        </pc:sldMkLst>
      </pc:sldChg>
      <pc:sldChg chg="add">
        <pc:chgData name="Michael Parker" userId="5c59e3be-8950-412f-a25d-08d91917be58" providerId="ADAL" clId="{4CB3DE43-33C6-4974-9885-724DCFF133AA}" dt="2018-10-06T21:48:37.036" v="204"/>
        <pc:sldMkLst>
          <pc:docMk/>
          <pc:sldMk cId="399804230" sldId="3302"/>
        </pc:sldMkLst>
      </pc:sldChg>
      <pc:sldChg chg="add">
        <pc:chgData name="Michael Parker" userId="5c59e3be-8950-412f-a25d-08d91917be58" providerId="ADAL" clId="{4CB3DE43-33C6-4974-9885-724DCFF133AA}" dt="2018-10-06T21:48:37.036" v="204"/>
        <pc:sldMkLst>
          <pc:docMk/>
          <pc:sldMk cId="4266306635" sldId="3303"/>
        </pc:sldMkLst>
      </pc:sldChg>
      <pc:sldChg chg="add">
        <pc:chgData name="Michael Parker" userId="5c59e3be-8950-412f-a25d-08d91917be58" providerId="ADAL" clId="{4CB3DE43-33C6-4974-9885-724DCFF133AA}" dt="2018-10-06T21:48:37.036" v="204"/>
        <pc:sldMkLst>
          <pc:docMk/>
          <pc:sldMk cId="4288993417" sldId="3304"/>
        </pc:sldMkLst>
      </pc:sldChg>
      <pc:sldMasterChg chg="addSp delSp modSldLayout">
        <pc:chgData name="Michael Parker" userId="5c59e3be-8950-412f-a25d-08d91917be58" providerId="ADAL" clId="{4CB3DE43-33C6-4974-9885-724DCFF133AA}" dt="2018-10-06T21:21:31.271" v="3"/>
        <pc:sldMasterMkLst>
          <pc:docMk/>
          <pc:sldMasterMk cId="0" sldId="2147483696"/>
        </pc:sldMasterMkLst>
        <pc:picChg chg="del">
          <ac:chgData name="Michael Parker" userId="5c59e3be-8950-412f-a25d-08d91917be58" providerId="ADAL" clId="{4CB3DE43-33C6-4974-9885-724DCFF133AA}" dt="2018-10-06T21:21:30.920" v="2" actId="478"/>
          <ac:picMkLst>
            <pc:docMk/>
            <pc:sldMasterMk cId="0" sldId="2147483696"/>
            <ac:picMk id="5" creationId="{00000000-0000-0000-0000-000000000000}"/>
          </ac:picMkLst>
        </pc:picChg>
        <pc:picChg chg="add">
          <ac:chgData name="Michael Parker" userId="5c59e3be-8950-412f-a25d-08d91917be58" providerId="ADAL" clId="{4CB3DE43-33C6-4974-9885-724DCFF133AA}" dt="2018-10-06T21:21:31.271" v="3"/>
          <ac:picMkLst>
            <pc:docMk/>
            <pc:sldMasterMk cId="0" sldId="2147483696"/>
            <ac:picMk id="9" creationId="{25F57687-EE70-400E-A46D-E076DC7D388F}"/>
          </ac:picMkLst>
        </pc:picChg>
        <pc:sldLayoutChg chg="delSp">
          <pc:chgData name="Michael Parker" userId="5c59e3be-8950-412f-a25d-08d91917be58" providerId="ADAL" clId="{4CB3DE43-33C6-4974-9885-724DCFF133AA}" dt="2018-10-06T21:21:01.707" v="0" actId="478"/>
          <pc:sldLayoutMkLst>
            <pc:docMk/>
            <pc:sldMasterMk cId="0" sldId="2147483696"/>
            <pc:sldLayoutMk cId="0" sldId="2147483697"/>
          </pc:sldLayoutMkLst>
          <pc:spChg chg="del">
            <ac:chgData name="Michael Parker" userId="5c59e3be-8950-412f-a25d-08d91917be58" providerId="ADAL" clId="{4CB3DE43-33C6-4974-9885-724DCFF133AA}" dt="2018-10-06T21:21:01.707" v="0" actId="478"/>
            <ac:spMkLst>
              <pc:docMk/>
              <pc:sldMasterMk cId="0" sldId="2147483696"/>
              <pc:sldLayoutMk cId="0" sldId="2147483697"/>
              <ac:spMk id="16" creationId="{00000000-0000-0000-0000-000000000000}"/>
            </ac:spMkLst>
          </pc:spChg>
        </pc:sldLayoutChg>
        <pc:sldLayoutChg chg="delSp">
          <pc:chgData name="Michael Parker" userId="5c59e3be-8950-412f-a25d-08d91917be58" providerId="ADAL" clId="{4CB3DE43-33C6-4974-9885-724DCFF133AA}" dt="2018-10-06T21:21:05.502" v="1" actId="478"/>
          <pc:sldLayoutMkLst>
            <pc:docMk/>
            <pc:sldMasterMk cId="0" sldId="2147483696"/>
            <pc:sldLayoutMk cId="0" sldId="2147483698"/>
          </pc:sldLayoutMkLst>
          <pc:spChg chg="del">
            <ac:chgData name="Michael Parker" userId="5c59e3be-8950-412f-a25d-08d91917be58" providerId="ADAL" clId="{4CB3DE43-33C6-4974-9885-724DCFF133AA}" dt="2018-10-06T21:21:05.502" v="1" actId="478"/>
            <ac:spMkLst>
              <pc:docMk/>
              <pc:sldMasterMk cId="0" sldId="2147483696"/>
              <pc:sldLayoutMk cId="0" sldId="2147483698"/>
              <ac:spMk id="12" creationId="{00000000-0000-0000-0000-000000000000}"/>
            </ac:spMkLst>
          </pc:spChg>
        </pc:sldLayoutChg>
      </pc:sldMaster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image" Target="../media/image72.jpeg"/><Relationship Id="rId5" Type="http://schemas.openxmlformats.org/officeDocument/2006/relationships/image" Target="../media/image76.gif"/><Relationship Id="rId4" Type="http://schemas.openxmlformats.org/officeDocument/2006/relationships/image" Target="../media/image7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image" Target="../media/image72.jpeg"/><Relationship Id="rId5" Type="http://schemas.openxmlformats.org/officeDocument/2006/relationships/image" Target="../media/image76.gif"/><Relationship Id="rId4" Type="http://schemas.openxmlformats.org/officeDocument/2006/relationships/image" Target="../media/image7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latin typeface="+mn-lt"/>
            </a:rPr>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n-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latin typeface="+mn-lt"/>
            </a:rPr>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n-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latin typeface="+mn-lt"/>
            </a:rPr>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n-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latin typeface="+mn-lt"/>
            </a:rPr>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latin typeface="+mn-lt"/>
            </a:rPr>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n-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n-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13168" custScaleY="97280" custLinFactNeighborX="63460" custLinFactNeighborY="-3599">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332227" custLinFactX="20143" custLinFactNeighborX="100000" custLinFactNeighborY="-2112">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279977" custLinFactNeighborX="99617" custLinFactNeighborY="-1542">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162903" custLinFactNeighborX="46073"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63669" custScaleY="112084" custLinFactNeighborX="39021" custLinFactNeighborY="58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j-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j-lt"/>
              <a:cs typeface="Arial" pitchFamily="34" charset="0"/>
            </a:rPr>
            <a:t>Main Tools</a:t>
          </a:r>
          <a:r>
            <a:rPr lang="en-US" sz="1600" dirty="0">
              <a:latin typeface="+mj-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j-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j-lt"/>
              <a:cs typeface="Arial" pitchFamily="34" charset="0"/>
            </a:rPr>
            <a:t>Tools</a:t>
          </a:r>
          <a:r>
            <a:rPr lang="en-US" sz="1600" dirty="0">
              <a:latin typeface="+mj-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j-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j-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j-lt"/>
              <a:cs typeface="Arial" pitchFamily="34" charset="0"/>
            </a:rPr>
            <a:t>Control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j-lt"/>
              <a:cs typeface="Arial" pitchFamily="34" charset="0"/>
            </a:rPr>
            <a:t>Tools</a:t>
          </a:r>
          <a:r>
            <a:rPr lang="en-US" sz="1600" dirty="0">
              <a:latin typeface="+mj-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j-lt"/>
              <a:cs typeface="Arial" pitchFamily="34" charset="0"/>
            </a:rPr>
            <a:t>Tools</a:t>
          </a:r>
          <a:r>
            <a:rPr lang="en-US" sz="1600" dirty="0">
              <a:latin typeface="+mj-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j-lt"/>
              <a:cs typeface="Arial" pitchFamily="34" charset="0"/>
            </a:rPr>
            <a:t>Tools</a:t>
          </a:r>
          <a:r>
            <a:rPr lang="en-US" sz="1600" dirty="0">
              <a:latin typeface="+mj-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j-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1332915" y="961874"/>
          <a:ext cx="837104" cy="953014"/>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1111133" y="33926"/>
          <a:ext cx="1409191" cy="9863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Define</a:t>
          </a:r>
        </a:p>
      </dsp:txBody>
      <dsp:txXfrm>
        <a:off x="1159293" y="82086"/>
        <a:ext cx="1312871" cy="890068"/>
      </dsp:txXfrm>
    </dsp:sp>
    <dsp:sp modelId="{41BAD27D-281C-408F-B4C0-22950535C353}">
      <dsp:nvSpPr>
        <dsp:cNvPr id="0" name=""/>
        <dsp:cNvSpPr/>
      </dsp:nvSpPr>
      <dsp:spPr>
        <a:xfrm>
          <a:off x="2590797" y="110151"/>
          <a:ext cx="2184783" cy="77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Define and quantify the problem and objective</a:t>
          </a:r>
        </a:p>
      </dsp:txBody>
      <dsp:txXfrm>
        <a:off x="2590797" y="110151"/>
        <a:ext cx="2184783" cy="775557"/>
      </dsp:txXfrm>
    </dsp:sp>
    <dsp:sp modelId="{2AE3114D-6B2A-4FED-AB4B-5677839D2208}">
      <dsp:nvSpPr>
        <dsp:cNvPr id="0" name=""/>
        <dsp:cNvSpPr/>
      </dsp:nvSpPr>
      <dsp:spPr>
        <a:xfrm rot="5400000">
          <a:off x="2779653" y="2069913"/>
          <a:ext cx="837104" cy="953014"/>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557872" y="1141966"/>
          <a:ext cx="1409191" cy="9863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Measure</a:t>
          </a:r>
        </a:p>
      </dsp:txBody>
      <dsp:txXfrm>
        <a:off x="2606032" y="1190126"/>
        <a:ext cx="1312871" cy="890068"/>
      </dsp:txXfrm>
    </dsp:sp>
    <dsp:sp modelId="{BEF9C403-77B7-4937-90B4-158FD30F0951}">
      <dsp:nvSpPr>
        <dsp:cNvPr id="0" name=""/>
        <dsp:cNvSpPr/>
      </dsp:nvSpPr>
      <dsp:spPr>
        <a:xfrm>
          <a:off x="4008362" y="1219203"/>
          <a:ext cx="3405032"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Baseline process, validate measures, and identify all possible x’s and dependent Y’s</a:t>
          </a:r>
        </a:p>
      </dsp:txBody>
      <dsp:txXfrm>
        <a:off x="4008362" y="1219203"/>
        <a:ext cx="3405032" cy="797242"/>
      </dsp:txXfrm>
    </dsp:sp>
    <dsp:sp modelId="{DFE0F5F9-9A6C-45BD-A9A1-A177557A67E6}">
      <dsp:nvSpPr>
        <dsp:cNvPr id="0" name=""/>
        <dsp:cNvSpPr/>
      </dsp:nvSpPr>
      <dsp:spPr>
        <a:xfrm rot="5400000">
          <a:off x="4226392" y="3177953"/>
          <a:ext cx="837104" cy="953014"/>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4086667" y="2226638"/>
          <a:ext cx="1409191" cy="9863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Analyze</a:t>
          </a:r>
        </a:p>
      </dsp:txBody>
      <dsp:txXfrm>
        <a:off x="4134827" y="2274798"/>
        <a:ext cx="1312871" cy="890068"/>
      </dsp:txXfrm>
    </dsp:sp>
    <dsp:sp modelId="{5515B0E1-B883-4239-B42B-048C8CF8C47C}">
      <dsp:nvSpPr>
        <dsp:cNvPr id="0" name=""/>
        <dsp:cNvSpPr/>
      </dsp:nvSpPr>
      <dsp:spPr>
        <a:xfrm>
          <a:off x="5512485" y="2331786"/>
          <a:ext cx="2869516"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Analyze and validate causes identifying critical factors</a:t>
          </a:r>
        </a:p>
      </dsp:txBody>
      <dsp:txXfrm>
        <a:off x="5512485" y="2331786"/>
        <a:ext cx="2869516" cy="797242"/>
      </dsp:txXfrm>
    </dsp:sp>
    <dsp:sp modelId="{AC9D4A74-FC6C-461C-9575-07AB2CFFC0C0}">
      <dsp:nvSpPr>
        <dsp:cNvPr id="0" name=""/>
        <dsp:cNvSpPr/>
      </dsp:nvSpPr>
      <dsp:spPr>
        <a:xfrm rot="5400000">
          <a:off x="5673131" y="4285992"/>
          <a:ext cx="837104" cy="953014"/>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451349" y="3358045"/>
          <a:ext cx="1409191" cy="9863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Improve</a:t>
          </a:r>
        </a:p>
      </dsp:txBody>
      <dsp:txXfrm>
        <a:off x="5499509" y="3406205"/>
        <a:ext cx="1312871" cy="890068"/>
      </dsp:txXfrm>
    </dsp:sp>
    <dsp:sp modelId="{49C559FB-101A-49F8-ABA9-837AD4053029}">
      <dsp:nvSpPr>
        <dsp:cNvPr id="0" name=""/>
        <dsp:cNvSpPr/>
      </dsp:nvSpPr>
      <dsp:spPr>
        <a:xfrm>
          <a:off x="7010398" y="3447942"/>
          <a:ext cx="1669611"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Develop solutions</a:t>
          </a:r>
        </a:p>
      </dsp:txBody>
      <dsp:txXfrm>
        <a:off x="7010398" y="3447942"/>
        <a:ext cx="1669611" cy="797242"/>
      </dsp:txXfrm>
    </dsp:sp>
    <dsp:sp modelId="{D917A64E-7ED6-4DB8-BCF0-E29926AEBA03}">
      <dsp:nvSpPr>
        <dsp:cNvPr id="0" name=""/>
        <dsp:cNvSpPr/>
      </dsp:nvSpPr>
      <dsp:spPr>
        <a:xfrm>
          <a:off x="6898088" y="4466084"/>
          <a:ext cx="1409191" cy="9863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Control</a:t>
          </a:r>
        </a:p>
      </dsp:txBody>
      <dsp:txXfrm>
        <a:off x="6946248" y="4514244"/>
        <a:ext cx="1312871" cy="890068"/>
      </dsp:txXfrm>
    </dsp:sp>
    <dsp:sp modelId="{56EDE3D9-7B7E-4D2E-AD38-82AD1FE63D10}">
      <dsp:nvSpPr>
        <dsp:cNvPr id="0" name=""/>
        <dsp:cNvSpPr/>
      </dsp:nvSpPr>
      <dsp:spPr>
        <a:xfrm>
          <a:off x="8380934" y="4516622"/>
          <a:ext cx="1677462" cy="89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Implement and sustain solutions</a:t>
          </a:r>
        </a:p>
      </dsp:txBody>
      <dsp:txXfrm>
        <a:off x="8380934" y="4516622"/>
        <a:ext cx="1677462" cy="893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Main Tools</a:t>
          </a:r>
          <a:r>
            <a:rPr lang="en-US" sz="1600" kern="1200" dirty="0">
              <a:latin typeface="+mj-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Control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378112" y="0"/>
          <a:ext cx="2502051" cy="172391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378112" y="1772418"/>
          <a:ext cx="2502051" cy="608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Sort</a:t>
          </a:r>
        </a:p>
      </dsp:txBody>
      <dsp:txXfrm>
        <a:off x="378112" y="1772418"/>
        <a:ext cx="2502051" cy="608382"/>
      </dsp:txXfrm>
    </dsp:sp>
    <dsp:sp modelId="{3F63BE9E-D500-4E55-B5E4-895134BAB255}">
      <dsp:nvSpPr>
        <dsp:cNvPr id="0" name=""/>
        <dsp:cNvSpPr/>
      </dsp:nvSpPr>
      <dsp:spPr>
        <a:xfrm>
          <a:off x="3130474" y="4022"/>
          <a:ext cx="2502051" cy="172391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3130474" y="1772938"/>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Set in Order</a:t>
          </a:r>
        </a:p>
      </dsp:txBody>
      <dsp:txXfrm>
        <a:off x="3130474" y="1772938"/>
        <a:ext cx="2502051" cy="928261"/>
      </dsp:txXfrm>
    </dsp:sp>
    <dsp:sp modelId="{E55DB931-1313-436D-B533-7D29FFC1F393}">
      <dsp:nvSpPr>
        <dsp:cNvPr id="0" name=""/>
        <dsp:cNvSpPr/>
      </dsp:nvSpPr>
      <dsp:spPr>
        <a:xfrm>
          <a:off x="5882836" y="4022"/>
          <a:ext cx="2502051" cy="172391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882836" y="172793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Shine</a:t>
          </a:r>
        </a:p>
      </dsp:txBody>
      <dsp:txXfrm>
        <a:off x="5882836" y="1727936"/>
        <a:ext cx="2502051" cy="928261"/>
      </dsp:txXfrm>
    </dsp:sp>
    <dsp:sp modelId="{D67153A3-D7E7-4BE0-BDA6-BFFD5EB17437}">
      <dsp:nvSpPr>
        <dsp:cNvPr id="0" name=""/>
        <dsp:cNvSpPr/>
      </dsp:nvSpPr>
      <dsp:spPr>
        <a:xfrm>
          <a:off x="1417817" y="2906402"/>
          <a:ext cx="2502051" cy="172391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497932"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Standardize</a:t>
          </a:r>
        </a:p>
      </dsp:txBody>
      <dsp:txXfrm>
        <a:off x="1497932" y="4630316"/>
        <a:ext cx="2502051" cy="928261"/>
      </dsp:txXfrm>
    </dsp:sp>
    <dsp:sp modelId="{F69137EE-D8F7-4664-ADB3-A88588B9C2C8}">
      <dsp:nvSpPr>
        <dsp:cNvPr id="0" name=""/>
        <dsp:cNvSpPr/>
      </dsp:nvSpPr>
      <dsp:spPr>
        <a:xfrm>
          <a:off x="4541708" y="2941501"/>
          <a:ext cx="2502051" cy="1723913"/>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4506655"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Sustain</a:t>
          </a:r>
        </a:p>
      </dsp:txBody>
      <dsp:txXfrm>
        <a:off x="4506655" y="4630316"/>
        <a:ext cx="2502051" cy="92826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image" Target="../media/image162.wmf"/><Relationship Id="rId1" Type="http://schemas.openxmlformats.org/officeDocument/2006/relationships/image" Target="../media/image161.wmf"/><Relationship Id="rId5" Type="http://schemas.openxmlformats.org/officeDocument/2006/relationships/image" Target="../media/image159.wmf"/><Relationship Id="rId4" Type="http://schemas.openxmlformats.org/officeDocument/2006/relationships/image" Target="../media/image164.w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614.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616.wmf"/></Relationships>
</file>

<file path=ppt/drawings/_rels/vmlDrawing102.vml.rels><?xml version="1.0" encoding="UTF-8" standalone="yes"?>
<Relationships xmlns="http://schemas.openxmlformats.org/package/2006/relationships"><Relationship Id="rId2" Type="http://schemas.openxmlformats.org/officeDocument/2006/relationships/image" Target="../media/image624.wmf"/><Relationship Id="rId1" Type="http://schemas.openxmlformats.org/officeDocument/2006/relationships/image" Target="../media/image623.wmf"/></Relationships>
</file>

<file path=ppt/drawings/_rels/vmlDrawing103.vml.rels><?xml version="1.0" encoding="UTF-8" standalone="yes"?>
<Relationships xmlns="http://schemas.openxmlformats.org/package/2006/relationships"><Relationship Id="rId2" Type="http://schemas.openxmlformats.org/officeDocument/2006/relationships/image" Target="../media/image626.wmf"/><Relationship Id="rId1" Type="http://schemas.openxmlformats.org/officeDocument/2006/relationships/image" Target="../media/image625.wmf"/></Relationships>
</file>

<file path=ppt/drawings/_rels/vmlDrawing104.vml.rels><?xml version="1.0" encoding="UTF-8" standalone="yes"?>
<Relationships xmlns="http://schemas.openxmlformats.org/package/2006/relationships"><Relationship Id="rId2" Type="http://schemas.openxmlformats.org/officeDocument/2006/relationships/image" Target="../media/image628.wmf"/><Relationship Id="rId1" Type="http://schemas.openxmlformats.org/officeDocument/2006/relationships/image" Target="../media/image627.wmf"/></Relationships>
</file>

<file path=ppt/drawings/_rels/vmlDrawing105.vml.rels><?xml version="1.0" encoding="UTF-8" standalone="yes"?>
<Relationships xmlns="http://schemas.openxmlformats.org/package/2006/relationships"><Relationship Id="rId3" Type="http://schemas.openxmlformats.org/officeDocument/2006/relationships/image" Target="../media/image631.wmf"/><Relationship Id="rId2" Type="http://schemas.openxmlformats.org/officeDocument/2006/relationships/image" Target="../media/image630.wmf"/><Relationship Id="rId1" Type="http://schemas.openxmlformats.org/officeDocument/2006/relationships/image" Target="../media/image629.wmf"/></Relationships>
</file>

<file path=ppt/drawings/_rels/vmlDrawing106.vml.rels><?xml version="1.0" encoding="UTF-8" standalone="yes"?>
<Relationships xmlns="http://schemas.openxmlformats.org/package/2006/relationships"><Relationship Id="rId3" Type="http://schemas.openxmlformats.org/officeDocument/2006/relationships/image" Target="../media/image634.wmf"/><Relationship Id="rId2" Type="http://schemas.openxmlformats.org/officeDocument/2006/relationships/image" Target="../media/image633.wmf"/><Relationship Id="rId1" Type="http://schemas.openxmlformats.org/officeDocument/2006/relationships/image" Target="../media/image632.wmf"/><Relationship Id="rId4" Type="http://schemas.openxmlformats.org/officeDocument/2006/relationships/image" Target="../media/image635.wmf"/></Relationships>
</file>

<file path=ppt/drawings/_rels/vmlDrawing107.vml.rels><?xml version="1.0" encoding="UTF-8" standalone="yes"?>
<Relationships xmlns="http://schemas.openxmlformats.org/package/2006/relationships"><Relationship Id="rId3" Type="http://schemas.openxmlformats.org/officeDocument/2006/relationships/image" Target="../media/image638.wmf"/><Relationship Id="rId2" Type="http://schemas.openxmlformats.org/officeDocument/2006/relationships/image" Target="../media/image637.wmf"/><Relationship Id="rId1" Type="http://schemas.openxmlformats.org/officeDocument/2006/relationships/image" Target="../media/image636.w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646.wmf"/></Relationships>
</file>

<file path=ppt/drawings/_rels/vmlDrawing109.vml.rels><?xml version="1.0" encoding="UTF-8" standalone="yes"?>
<Relationships xmlns="http://schemas.openxmlformats.org/package/2006/relationships"><Relationship Id="rId3" Type="http://schemas.openxmlformats.org/officeDocument/2006/relationships/image" Target="../media/image649.wmf"/><Relationship Id="rId2" Type="http://schemas.openxmlformats.org/officeDocument/2006/relationships/image" Target="../media/image648.wmf"/><Relationship Id="rId1" Type="http://schemas.openxmlformats.org/officeDocument/2006/relationships/image" Target="../media/image64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image" Target="../media/image165.wmf"/></Relationships>
</file>

<file path=ppt/drawings/_rels/vmlDrawing110.vml.rels><?xml version="1.0" encoding="UTF-8" standalone="yes"?>
<Relationships xmlns="http://schemas.openxmlformats.org/package/2006/relationships"><Relationship Id="rId3" Type="http://schemas.openxmlformats.org/officeDocument/2006/relationships/image" Target="../media/image688.wmf"/><Relationship Id="rId2" Type="http://schemas.openxmlformats.org/officeDocument/2006/relationships/image" Target="../media/image687.wmf"/><Relationship Id="rId1" Type="http://schemas.openxmlformats.org/officeDocument/2006/relationships/image" Target="../media/image686.wmf"/></Relationships>
</file>

<file path=ppt/drawings/_rels/vmlDrawing111.vml.rels><?xml version="1.0" encoding="UTF-8" standalone="yes"?>
<Relationships xmlns="http://schemas.openxmlformats.org/package/2006/relationships"><Relationship Id="rId3" Type="http://schemas.openxmlformats.org/officeDocument/2006/relationships/image" Target="../media/image691.wmf"/><Relationship Id="rId2" Type="http://schemas.openxmlformats.org/officeDocument/2006/relationships/image" Target="../media/image690.wmf"/><Relationship Id="rId1" Type="http://schemas.openxmlformats.org/officeDocument/2006/relationships/image" Target="../media/image689.wmf"/></Relationships>
</file>

<file path=ppt/drawings/_rels/vmlDrawing112.vml.rels><?xml version="1.0" encoding="UTF-8" standalone="yes"?>
<Relationships xmlns="http://schemas.openxmlformats.org/package/2006/relationships"><Relationship Id="rId3" Type="http://schemas.openxmlformats.org/officeDocument/2006/relationships/image" Target="../media/image698.wmf"/><Relationship Id="rId2" Type="http://schemas.openxmlformats.org/officeDocument/2006/relationships/image" Target="../media/image697.wmf"/><Relationship Id="rId1" Type="http://schemas.openxmlformats.org/officeDocument/2006/relationships/image" Target="../media/image696.wmf"/></Relationships>
</file>

<file path=ppt/drawings/_rels/vmlDrawing113.vml.rels><?xml version="1.0" encoding="UTF-8" standalone="yes"?>
<Relationships xmlns="http://schemas.openxmlformats.org/package/2006/relationships"><Relationship Id="rId3" Type="http://schemas.openxmlformats.org/officeDocument/2006/relationships/image" Target="../media/image701.wmf"/><Relationship Id="rId2" Type="http://schemas.openxmlformats.org/officeDocument/2006/relationships/image" Target="../media/image700.wmf"/><Relationship Id="rId1" Type="http://schemas.openxmlformats.org/officeDocument/2006/relationships/image" Target="../media/image699.wmf"/><Relationship Id="rId4" Type="http://schemas.openxmlformats.org/officeDocument/2006/relationships/image" Target="../media/image702.wmf"/></Relationships>
</file>

<file path=ppt/drawings/_rels/vmlDrawing114.vml.rels><?xml version="1.0" encoding="UTF-8" standalone="yes"?>
<Relationships xmlns="http://schemas.openxmlformats.org/package/2006/relationships"><Relationship Id="rId3" Type="http://schemas.openxmlformats.org/officeDocument/2006/relationships/image" Target="../media/image708.wmf"/><Relationship Id="rId2" Type="http://schemas.openxmlformats.org/officeDocument/2006/relationships/image" Target="../media/image707.wmf"/><Relationship Id="rId1" Type="http://schemas.openxmlformats.org/officeDocument/2006/relationships/image" Target="../media/image706.wmf"/></Relationships>
</file>

<file path=ppt/drawings/_rels/vmlDrawing115.vml.rels><?xml version="1.0" encoding="UTF-8" standalone="yes"?>
<Relationships xmlns="http://schemas.openxmlformats.org/package/2006/relationships"><Relationship Id="rId3" Type="http://schemas.openxmlformats.org/officeDocument/2006/relationships/image" Target="../media/image715.wmf"/><Relationship Id="rId2" Type="http://schemas.openxmlformats.org/officeDocument/2006/relationships/image" Target="../media/image714.wmf"/><Relationship Id="rId1" Type="http://schemas.openxmlformats.org/officeDocument/2006/relationships/image" Target="../media/image713.wmf"/></Relationships>
</file>

<file path=ppt/drawings/_rels/vmlDrawing116.vml.rels><?xml version="1.0" encoding="UTF-8" standalone="yes"?>
<Relationships xmlns="http://schemas.openxmlformats.org/package/2006/relationships"><Relationship Id="rId3" Type="http://schemas.openxmlformats.org/officeDocument/2006/relationships/image" Target="../media/image722.wmf"/><Relationship Id="rId2" Type="http://schemas.openxmlformats.org/officeDocument/2006/relationships/image" Target="../media/image721.wmf"/><Relationship Id="rId1" Type="http://schemas.openxmlformats.org/officeDocument/2006/relationships/image" Target="../media/image720.wmf"/></Relationships>
</file>

<file path=ppt/drawings/_rels/vmlDrawing117.vml.rels><?xml version="1.0" encoding="UTF-8" standalone="yes"?>
<Relationships xmlns="http://schemas.openxmlformats.org/package/2006/relationships"><Relationship Id="rId3" Type="http://schemas.openxmlformats.org/officeDocument/2006/relationships/image" Target="../media/image727.wmf"/><Relationship Id="rId2" Type="http://schemas.openxmlformats.org/officeDocument/2006/relationships/image" Target="../media/image726.wmf"/><Relationship Id="rId1" Type="http://schemas.openxmlformats.org/officeDocument/2006/relationships/image" Target="../media/image696.wmf"/></Relationships>
</file>

<file path=ppt/drawings/_rels/vmlDrawing118.vml.rels><?xml version="1.0" encoding="UTF-8" standalone="yes"?>
<Relationships xmlns="http://schemas.openxmlformats.org/package/2006/relationships"><Relationship Id="rId3" Type="http://schemas.openxmlformats.org/officeDocument/2006/relationships/image" Target="../media/image730.wmf"/><Relationship Id="rId2" Type="http://schemas.openxmlformats.org/officeDocument/2006/relationships/image" Target="../media/image729.wmf"/><Relationship Id="rId1" Type="http://schemas.openxmlformats.org/officeDocument/2006/relationships/image" Target="../media/image728.wmf"/><Relationship Id="rId4" Type="http://schemas.openxmlformats.org/officeDocument/2006/relationships/image" Target="../media/image731.wmf"/></Relationships>
</file>

<file path=ppt/drawings/_rels/vmlDrawing119.vml.rels><?xml version="1.0" encoding="UTF-8" standalone="yes"?>
<Relationships xmlns="http://schemas.openxmlformats.org/package/2006/relationships"><Relationship Id="rId3" Type="http://schemas.openxmlformats.org/officeDocument/2006/relationships/image" Target="../media/image738.wmf"/><Relationship Id="rId7" Type="http://schemas.openxmlformats.org/officeDocument/2006/relationships/image" Target="../media/image742.wmf"/><Relationship Id="rId2" Type="http://schemas.openxmlformats.org/officeDocument/2006/relationships/image" Target="../media/image737.wmf"/><Relationship Id="rId1" Type="http://schemas.openxmlformats.org/officeDocument/2006/relationships/image" Target="../media/image736.wmf"/><Relationship Id="rId6" Type="http://schemas.openxmlformats.org/officeDocument/2006/relationships/image" Target="../media/image741.wmf"/><Relationship Id="rId5" Type="http://schemas.openxmlformats.org/officeDocument/2006/relationships/image" Target="../media/image740.wmf"/><Relationship Id="rId4" Type="http://schemas.openxmlformats.org/officeDocument/2006/relationships/image" Target="../media/image73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81.wmf"/><Relationship Id="rId5" Type="http://schemas.openxmlformats.org/officeDocument/2006/relationships/image" Target="../media/image185.wmf"/><Relationship Id="rId4" Type="http://schemas.openxmlformats.org/officeDocument/2006/relationships/image" Target="../media/image184.wmf"/></Relationships>
</file>

<file path=ppt/drawings/_rels/vmlDrawing120.vml.rels><?xml version="1.0" encoding="UTF-8" standalone="yes"?>
<Relationships xmlns="http://schemas.openxmlformats.org/package/2006/relationships"><Relationship Id="rId8" Type="http://schemas.openxmlformats.org/officeDocument/2006/relationships/image" Target="../media/image745.wmf"/><Relationship Id="rId3" Type="http://schemas.openxmlformats.org/officeDocument/2006/relationships/image" Target="../media/image738.wmf"/><Relationship Id="rId7" Type="http://schemas.openxmlformats.org/officeDocument/2006/relationships/image" Target="../media/image744.wmf"/><Relationship Id="rId2" Type="http://schemas.openxmlformats.org/officeDocument/2006/relationships/image" Target="../media/image737.wmf"/><Relationship Id="rId1" Type="http://schemas.openxmlformats.org/officeDocument/2006/relationships/image" Target="../media/image736.wmf"/><Relationship Id="rId6" Type="http://schemas.openxmlformats.org/officeDocument/2006/relationships/image" Target="../media/image743.wmf"/><Relationship Id="rId5" Type="http://schemas.openxmlformats.org/officeDocument/2006/relationships/image" Target="../media/image740.wmf"/><Relationship Id="rId4" Type="http://schemas.openxmlformats.org/officeDocument/2006/relationships/image" Target="../media/image739.wmf"/></Relationships>
</file>

<file path=ppt/drawings/_rels/vmlDrawing121.vml.rels><?xml version="1.0" encoding="UTF-8" standalone="yes"?>
<Relationships xmlns="http://schemas.openxmlformats.org/package/2006/relationships"><Relationship Id="rId3" Type="http://schemas.openxmlformats.org/officeDocument/2006/relationships/image" Target="../media/image748.wmf"/><Relationship Id="rId2" Type="http://schemas.openxmlformats.org/officeDocument/2006/relationships/image" Target="../media/image747.wmf"/><Relationship Id="rId1" Type="http://schemas.openxmlformats.org/officeDocument/2006/relationships/image" Target="../media/image746.wmf"/><Relationship Id="rId5" Type="http://schemas.openxmlformats.org/officeDocument/2006/relationships/image" Target="../media/image736.wmf"/><Relationship Id="rId4" Type="http://schemas.openxmlformats.org/officeDocument/2006/relationships/image" Target="../media/image749.wmf"/></Relationships>
</file>

<file path=ppt/drawings/_rels/vmlDrawing122.vml.rels><?xml version="1.0" encoding="UTF-8" standalone="yes"?>
<Relationships xmlns="http://schemas.openxmlformats.org/package/2006/relationships"><Relationship Id="rId2" Type="http://schemas.openxmlformats.org/officeDocument/2006/relationships/image" Target="../media/image761.wmf"/><Relationship Id="rId1" Type="http://schemas.openxmlformats.org/officeDocument/2006/relationships/image" Target="../media/image760.w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76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86.wmf"/><Relationship Id="rId4" Type="http://schemas.openxmlformats.org/officeDocument/2006/relationships/image" Target="../media/image18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93.wmf"/><Relationship Id="rId5" Type="http://schemas.openxmlformats.org/officeDocument/2006/relationships/image" Target="../media/image185.wmf"/><Relationship Id="rId4" Type="http://schemas.openxmlformats.org/officeDocument/2006/relationships/image" Target="../media/image18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95.wmf"/><Relationship Id="rId1" Type="http://schemas.openxmlformats.org/officeDocument/2006/relationships/image" Target="../media/image19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97.wmf"/><Relationship Id="rId4" Type="http://schemas.openxmlformats.org/officeDocument/2006/relationships/image" Target="../media/image189.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99.wmf"/><Relationship Id="rId1" Type="http://schemas.openxmlformats.org/officeDocument/2006/relationships/image" Target="../media/image19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8.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05.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12.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215.wmf"/><Relationship Id="rId2" Type="http://schemas.openxmlformats.org/officeDocument/2006/relationships/image" Target="../media/image214.wmf"/><Relationship Id="rId1" Type="http://schemas.openxmlformats.org/officeDocument/2006/relationships/image" Target="../media/image213.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18.wmf"/><Relationship Id="rId2" Type="http://schemas.openxmlformats.org/officeDocument/2006/relationships/image" Target="../media/image217.wmf"/><Relationship Id="rId1" Type="http://schemas.openxmlformats.org/officeDocument/2006/relationships/image" Target="../media/image216.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20.wmf"/><Relationship Id="rId1" Type="http://schemas.openxmlformats.org/officeDocument/2006/relationships/image" Target="../media/image219.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29.wmf"/><Relationship Id="rId2" Type="http://schemas.openxmlformats.org/officeDocument/2006/relationships/image" Target="../media/image228.wmf"/><Relationship Id="rId1" Type="http://schemas.openxmlformats.org/officeDocument/2006/relationships/image" Target="../media/image227.wmf"/><Relationship Id="rId4" Type="http://schemas.openxmlformats.org/officeDocument/2006/relationships/image" Target="../media/image230.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1.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image" Target="../media/image234.wmf"/><Relationship Id="rId1" Type="http://schemas.openxmlformats.org/officeDocument/2006/relationships/image" Target="../media/image23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9.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38.wmf"/><Relationship Id="rId2" Type="http://schemas.openxmlformats.org/officeDocument/2006/relationships/image" Target="../media/image237.wmf"/><Relationship Id="rId1" Type="http://schemas.openxmlformats.org/officeDocument/2006/relationships/image" Target="../media/image236.wmf"/><Relationship Id="rId5" Type="http://schemas.openxmlformats.org/officeDocument/2006/relationships/image" Target="../media/image240.wmf"/><Relationship Id="rId4" Type="http://schemas.openxmlformats.org/officeDocument/2006/relationships/image" Target="../media/image239.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38.wmf"/><Relationship Id="rId2" Type="http://schemas.openxmlformats.org/officeDocument/2006/relationships/image" Target="../media/image237.wmf"/><Relationship Id="rId1" Type="http://schemas.openxmlformats.org/officeDocument/2006/relationships/image" Target="../media/image241.wmf"/><Relationship Id="rId5" Type="http://schemas.openxmlformats.org/officeDocument/2006/relationships/image" Target="../media/image243.wmf"/><Relationship Id="rId4" Type="http://schemas.openxmlformats.org/officeDocument/2006/relationships/image" Target="../media/image242.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44.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47.wmf"/><Relationship Id="rId2" Type="http://schemas.openxmlformats.org/officeDocument/2006/relationships/image" Target="../media/image246.wmf"/><Relationship Id="rId1" Type="http://schemas.openxmlformats.org/officeDocument/2006/relationships/image" Target="../media/image245.wmf"/><Relationship Id="rId4" Type="http://schemas.openxmlformats.org/officeDocument/2006/relationships/image" Target="../media/image248.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49.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52.wmf"/><Relationship Id="rId2" Type="http://schemas.openxmlformats.org/officeDocument/2006/relationships/image" Target="../media/image251.wmf"/><Relationship Id="rId1" Type="http://schemas.openxmlformats.org/officeDocument/2006/relationships/image" Target="../media/image250.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55.wmf"/><Relationship Id="rId2" Type="http://schemas.openxmlformats.org/officeDocument/2006/relationships/image" Target="../media/image254.wmf"/><Relationship Id="rId1" Type="http://schemas.openxmlformats.org/officeDocument/2006/relationships/image" Target="../media/image253.wmf"/><Relationship Id="rId5" Type="http://schemas.openxmlformats.org/officeDocument/2006/relationships/image" Target="../media/image257.wmf"/><Relationship Id="rId4" Type="http://schemas.openxmlformats.org/officeDocument/2006/relationships/image" Target="../media/image256.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60.wmf"/><Relationship Id="rId2" Type="http://schemas.openxmlformats.org/officeDocument/2006/relationships/image" Target="../media/image259.wmf"/><Relationship Id="rId1" Type="http://schemas.openxmlformats.org/officeDocument/2006/relationships/image" Target="../media/image258.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269.wmf"/><Relationship Id="rId1" Type="http://schemas.openxmlformats.org/officeDocument/2006/relationships/image" Target="../media/image268.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71.wmf"/><Relationship Id="rId1" Type="http://schemas.openxmlformats.org/officeDocument/2006/relationships/image" Target="../media/image27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74.wmf"/><Relationship Id="rId2" Type="http://schemas.openxmlformats.org/officeDocument/2006/relationships/image" Target="../media/image273.wmf"/><Relationship Id="rId1" Type="http://schemas.openxmlformats.org/officeDocument/2006/relationships/image" Target="../media/image272.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271.wmf"/><Relationship Id="rId1" Type="http://schemas.openxmlformats.org/officeDocument/2006/relationships/image" Target="../media/image275.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75.wmf"/><Relationship Id="rId2" Type="http://schemas.openxmlformats.org/officeDocument/2006/relationships/image" Target="../media/image277.wmf"/><Relationship Id="rId1" Type="http://schemas.openxmlformats.org/officeDocument/2006/relationships/image" Target="../media/image276.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79.wmf"/><Relationship Id="rId1" Type="http://schemas.openxmlformats.org/officeDocument/2006/relationships/image" Target="../media/image278.wmf"/></Relationships>
</file>

<file path=ppt/drawings/_rels/vmlDrawing44.vml.rels><?xml version="1.0" encoding="UTF-8" standalone="yes"?>
<Relationships xmlns="http://schemas.openxmlformats.org/package/2006/relationships"><Relationship Id="rId8" Type="http://schemas.openxmlformats.org/officeDocument/2006/relationships/image" Target="../media/image290.wmf"/><Relationship Id="rId3" Type="http://schemas.openxmlformats.org/officeDocument/2006/relationships/image" Target="../media/image285.wmf"/><Relationship Id="rId7" Type="http://schemas.openxmlformats.org/officeDocument/2006/relationships/image" Target="../media/image289.wmf"/><Relationship Id="rId2" Type="http://schemas.openxmlformats.org/officeDocument/2006/relationships/image" Target="../media/image284.wmf"/><Relationship Id="rId1" Type="http://schemas.openxmlformats.org/officeDocument/2006/relationships/image" Target="../media/image283.wmf"/><Relationship Id="rId6" Type="http://schemas.openxmlformats.org/officeDocument/2006/relationships/image" Target="../media/image288.wmf"/><Relationship Id="rId5" Type="http://schemas.openxmlformats.org/officeDocument/2006/relationships/image" Target="../media/image287.wmf"/><Relationship Id="rId4" Type="http://schemas.openxmlformats.org/officeDocument/2006/relationships/image" Target="../media/image286.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292.wmf"/><Relationship Id="rId1" Type="http://schemas.openxmlformats.org/officeDocument/2006/relationships/image" Target="../media/image291.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295.wmf"/><Relationship Id="rId2" Type="http://schemas.openxmlformats.org/officeDocument/2006/relationships/image" Target="../media/image294.wmf"/><Relationship Id="rId1" Type="http://schemas.openxmlformats.org/officeDocument/2006/relationships/image" Target="../media/image293.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298.wmf"/><Relationship Id="rId2" Type="http://schemas.openxmlformats.org/officeDocument/2006/relationships/image" Target="../media/image297.wmf"/><Relationship Id="rId1" Type="http://schemas.openxmlformats.org/officeDocument/2006/relationships/image" Target="../media/image296.wmf"/><Relationship Id="rId6" Type="http://schemas.openxmlformats.org/officeDocument/2006/relationships/image" Target="../media/image301.wmf"/><Relationship Id="rId5" Type="http://schemas.openxmlformats.org/officeDocument/2006/relationships/image" Target="../media/image300.wmf"/><Relationship Id="rId4" Type="http://schemas.openxmlformats.org/officeDocument/2006/relationships/image" Target="../media/image299.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314.wmf"/><Relationship Id="rId2" Type="http://schemas.openxmlformats.org/officeDocument/2006/relationships/image" Target="../media/image313.wmf"/><Relationship Id="rId1" Type="http://schemas.openxmlformats.org/officeDocument/2006/relationships/image" Target="../media/image312.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320.wmf"/><Relationship Id="rId1" Type="http://schemas.openxmlformats.org/officeDocument/2006/relationships/image" Target="../media/image3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21.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320.wmf"/><Relationship Id="rId1" Type="http://schemas.openxmlformats.org/officeDocument/2006/relationships/image" Target="../media/image319.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24.wmf"/><Relationship Id="rId2" Type="http://schemas.openxmlformats.org/officeDocument/2006/relationships/image" Target="../media/image323.wmf"/><Relationship Id="rId1" Type="http://schemas.openxmlformats.org/officeDocument/2006/relationships/image" Target="../media/image322.wmf"/><Relationship Id="rId4" Type="http://schemas.openxmlformats.org/officeDocument/2006/relationships/image" Target="../media/image325.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324.wmf"/><Relationship Id="rId2" Type="http://schemas.openxmlformats.org/officeDocument/2006/relationships/image" Target="../media/image327.wmf"/><Relationship Id="rId1" Type="http://schemas.openxmlformats.org/officeDocument/2006/relationships/image" Target="../media/image326.wmf"/><Relationship Id="rId4" Type="http://schemas.openxmlformats.org/officeDocument/2006/relationships/image" Target="../media/image325.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329.wmf"/><Relationship Id="rId1" Type="http://schemas.openxmlformats.org/officeDocument/2006/relationships/image" Target="../media/image328.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320.wmf"/><Relationship Id="rId1" Type="http://schemas.openxmlformats.org/officeDocument/2006/relationships/image" Target="../media/image319.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345.wmf"/><Relationship Id="rId2" Type="http://schemas.openxmlformats.org/officeDocument/2006/relationships/image" Target="../media/image344.wmf"/><Relationship Id="rId1" Type="http://schemas.openxmlformats.org/officeDocument/2006/relationships/image" Target="../media/image343.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348.wmf"/><Relationship Id="rId2" Type="http://schemas.openxmlformats.org/officeDocument/2006/relationships/image" Target="../media/image347.wmf"/><Relationship Id="rId1" Type="http://schemas.openxmlformats.org/officeDocument/2006/relationships/image" Target="../media/image346.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43.wmf"/><Relationship Id="rId2" Type="http://schemas.openxmlformats.org/officeDocument/2006/relationships/image" Target="../media/image350.wmf"/><Relationship Id="rId1" Type="http://schemas.openxmlformats.org/officeDocument/2006/relationships/image" Target="../media/image349.wmf"/><Relationship Id="rId6" Type="http://schemas.openxmlformats.org/officeDocument/2006/relationships/image" Target="../media/image353.wmf"/><Relationship Id="rId5" Type="http://schemas.openxmlformats.org/officeDocument/2006/relationships/image" Target="../media/image352.wmf"/><Relationship Id="rId4" Type="http://schemas.openxmlformats.org/officeDocument/2006/relationships/image" Target="../media/image351.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5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61.wmf"/><Relationship Id="rId2" Type="http://schemas.openxmlformats.org/officeDocument/2006/relationships/image" Target="../media/image360.wmf"/><Relationship Id="rId1" Type="http://schemas.openxmlformats.org/officeDocument/2006/relationships/image" Target="../media/image359.wmf"/><Relationship Id="rId6" Type="http://schemas.openxmlformats.org/officeDocument/2006/relationships/image" Target="../media/image364.wmf"/><Relationship Id="rId5" Type="http://schemas.openxmlformats.org/officeDocument/2006/relationships/image" Target="../media/image363.wmf"/><Relationship Id="rId4" Type="http://schemas.openxmlformats.org/officeDocument/2006/relationships/image" Target="../media/image362.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366.wmf"/><Relationship Id="rId2" Type="http://schemas.openxmlformats.org/officeDocument/2006/relationships/image" Target="../media/image363.wmf"/><Relationship Id="rId1" Type="http://schemas.openxmlformats.org/officeDocument/2006/relationships/image" Target="../media/image362.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367.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368.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376.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385.wmf"/><Relationship Id="rId2" Type="http://schemas.openxmlformats.org/officeDocument/2006/relationships/image" Target="../media/image384.wmf"/><Relationship Id="rId1" Type="http://schemas.openxmlformats.org/officeDocument/2006/relationships/image" Target="../media/image383.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388.wmf"/><Relationship Id="rId2" Type="http://schemas.openxmlformats.org/officeDocument/2006/relationships/image" Target="../media/image387.wmf"/><Relationship Id="rId1" Type="http://schemas.openxmlformats.org/officeDocument/2006/relationships/image" Target="../media/image386.wmf"/><Relationship Id="rId4" Type="http://schemas.openxmlformats.org/officeDocument/2006/relationships/image" Target="../media/image389.wmf"/></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396.wmf"/><Relationship Id="rId2" Type="http://schemas.openxmlformats.org/officeDocument/2006/relationships/image" Target="../media/image395.wmf"/><Relationship Id="rId1" Type="http://schemas.openxmlformats.org/officeDocument/2006/relationships/image" Target="../media/image394.wmf"/></Relationships>
</file>

<file path=ppt/drawings/_rels/vmlDrawing68.vml.rels><?xml version="1.0" encoding="UTF-8" standalone="yes"?>
<Relationships xmlns="http://schemas.openxmlformats.org/package/2006/relationships"><Relationship Id="rId2" Type="http://schemas.openxmlformats.org/officeDocument/2006/relationships/image" Target="../media/image398.wmf"/><Relationship Id="rId1" Type="http://schemas.openxmlformats.org/officeDocument/2006/relationships/image" Target="../media/image397.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405.wmf"/><Relationship Id="rId2" Type="http://schemas.openxmlformats.org/officeDocument/2006/relationships/image" Target="../media/image404.wmf"/><Relationship Id="rId1" Type="http://schemas.openxmlformats.org/officeDocument/2006/relationships/image" Target="../media/image403.wmf"/><Relationship Id="rId4" Type="http://schemas.openxmlformats.org/officeDocument/2006/relationships/image" Target="../media/image40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12.wmf"/><Relationship Id="rId2" Type="http://schemas.openxmlformats.org/officeDocument/2006/relationships/image" Target="../media/image411.wmf"/><Relationship Id="rId1" Type="http://schemas.openxmlformats.org/officeDocument/2006/relationships/image" Target="../media/image410.w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413.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14.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424.wmf"/><Relationship Id="rId2" Type="http://schemas.openxmlformats.org/officeDocument/2006/relationships/image" Target="../media/image423.wmf"/><Relationship Id="rId1" Type="http://schemas.openxmlformats.org/officeDocument/2006/relationships/image" Target="../media/image422.wmf"/><Relationship Id="rId4" Type="http://schemas.openxmlformats.org/officeDocument/2006/relationships/image" Target="../media/image425.wmf"/></Relationships>
</file>

<file path=ppt/drawings/_rels/vmlDrawing74.vml.rels><?xml version="1.0" encoding="UTF-8" standalone="yes"?>
<Relationships xmlns="http://schemas.openxmlformats.org/package/2006/relationships"><Relationship Id="rId8" Type="http://schemas.openxmlformats.org/officeDocument/2006/relationships/image" Target="../media/image435.wmf"/><Relationship Id="rId3" Type="http://schemas.openxmlformats.org/officeDocument/2006/relationships/image" Target="../media/image430.wmf"/><Relationship Id="rId7" Type="http://schemas.openxmlformats.org/officeDocument/2006/relationships/image" Target="../media/image434.wmf"/><Relationship Id="rId2" Type="http://schemas.openxmlformats.org/officeDocument/2006/relationships/image" Target="../media/image429.wmf"/><Relationship Id="rId1" Type="http://schemas.openxmlformats.org/officeDocument/2006/relationships/image" Target="../media/image428.wmf"/><Relationship Id="rId6" Type="http://schemas.openxmlformats.org/officeDocument/2006/relationships/image" Target="../media/image433.wmf"/><Relationship Id="rId5" Type="http://schemas.openxmlformats.org/officeDocument/2006/relationships/image" Target="../media/image432.wmf"/><Relationship Id="rId4" Type="http://schemas.openxmlformats.org/officeDocument/2006/relationships/image" Target="../media/image431.wmf"/></Relationships>
</file>

<file path=ppt/drawings/_rels/vmlDrawing75.vml.rels><?xml version="1.0" encoding="UTF-8" standalone="yes"?>
<Relationships xmlns="http://schemas.openxmlformats.org/package/2006/relationships"><Relationship Id="rId3" Type="http://schemas.openxmlformats.org/officeDocument/2006/relationships/image" Target="../media/image440.wmf"/><Relationship Id="rId2" Type="http://schemas.openxmlformats.org/officeDocument/2006/relationships/image" Target="../media/image439.wmf"/><Relationship Id="rId1" Type="http://schemas.openxmlformats.org/officeDocument/2006/relationships/image" Target="../media/image438.w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447.w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321.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450.wmf"/><Relationship Id="rId2" Type="http://schemas.openxmlformats.org/officeDocument/2006/relationships/image" Target="../media/image449.wmf"/><Relationship Id="rId1" Type="http://schemas.openxmlformats.org/officeDocument/2006/relationships/image" Target="../media/image448.wmf"/></Relationships>
</file>

<file path=ppt/drawings/_rels/vmlDrawing79.vml.rels><?xml version="1.0" encoding="UTF-8" standalone="yes"?>
<Relationships xmlns="http://schemas.openxmlformats.org/package/2006/relationships"><Relationship Id="rId2" Type="http://schemas.openxmlformats.org/officeDocument/2006/relationships/image" Target="../media/image452.wmf"/><Relationship Id="rId1" Type="http://schemas.openxmlformats.org/officeDocument/2006/relationships/image" Target="../media/image45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 Id="rId5" Type="http://schemas.openxmlformats.org/officeDocument/2006/relationships/image" Target="../media/image157.wmf"/><Relationship Id="rId4" Type="http://schemas.openxmlformats.org/officeDocument/2006/relationships/image" Target="../media/image156.wmf"/></Relationships>
</file>

<file path=ppt/drawings/_rels/vmlDrawing80.vml.rels><?xml version="1.0" encoding="UTF-8" standalone="yes"?>
<Relationships xmlns="http://schemas.openxmlformats.org/package/2006/relationships"><Relationship Id="rId2" Type="http://schemas.openxmlformats.org/officeDocument/2006/relationships/image" Target="../media/image454.wmf"/><Relationship Id="rId1" Type="http://schemas.openxmlformats.org/officeDocument/2006/relationships/image" Target="../media/image453.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457.wmf"/><Relationship Id="rId2" Type="http://schemas.openxmlformats.org/officeDocument/2006/relationships/image" Target="../media/image456.wmf"/><Relationship Id="rId1" Type="http://schemas.openxmlformats.org/officeDocument/2006/relationships/image" Target="../media/image455.wmf"/><Relationship Id="rId5" Type="http://schemas.openxmlformats.org/officeDocument/2006/relationships/image" Target="../media/image459.wmf"/><Relationship Id="rId4" Type="http://schemas.openxmlformats.org/officeDocument/2006/relationships/image" Target="../media/image458.wmf"/></Relationships>
</file>

<file path=ppt/drawings/_rels/vmlDrawing82.vml.rels><?xml version="1.0" encoding="UTF-8" standalone="yes"?>
<Relationships xmlns="http://schemas.openxmlformats.org/package/2006/relationships"><Relationship Id="rId2" Type="http://schemas.openxmlformats.org/officeDocument/2006/relationships/image" Target="../media/image461.wmf"/><Relationship Id="rId1" Type="http://schemas.openxmlformats.org/officeDocument/2006/relationships/image" Target="../media/image460.w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472.wmf"/></Relationships>
</file>

<file path=ppt/drawings/_rels/vmlDrawing84.vml.rels><?xml version="1.0" encoding="UTF-8" standalone="yes"?>
<Relationships xmlns="http://schemas.openxmlformats.org/package/2006/relationships"><Relationship Id="rId2" Type="http://schemas.openxmlformats.org/officeDocument/2006/relationships/image" Target="../media/image491.wmf"/><Relationship Id="rId1" Type="http://schemas.openxmlformats.org/officeDocument/2006/relationships/image" Target="../media/image490.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494.wmf"/><Relationship Id="rId2" Type="http://schemas.openxmlformats.org/officeDocument/2006/relationships/image" Target="../media/image493.wmf"/><Relationship Id="rId1" Type="http://schemas.openxmlformats.org/officeDocument/2006/relationships/image" Target="../media/image492.wmf"/><Relationship Id="rId4" Type="http://schemas.openxmlformats.org/officeDocument/2006/relationships/image" Target="../media/image495.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498.wmf"/><Relationship Id="rId2" Type="http://schemas.openxmlformats.org/officeDocument/2006/relationships/image" Target="../media/image497.wmf"/><Relationship Id="rId1" Type="http://schemas.openxmlformats.org/officeDocument/2006/relationships/image" Target="../media/image496.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501.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502.w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521.wmf"/><Relationship Id="rId1" Type="http://schemas.openxmlformats.org/officeDocument/2006/relationships/image" Target="../media/image52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532.wmf"/></Relationships>
</file>

<file path=ppt/drawings/_rels/vmlDrawing91.vml.rels><?xml version="1.0" encoding="UTF-8" standalone="yes"?>
<Relationships xmlns="http://schemas.openxmlformats.org/package/2006/relationships"><Relationship Id="rId3" Type="http://schemas.openxmlformats.org/officeDocument/2006/relationships/image" Target="../media/image539.wmf"/><Relationship Id="rId2" Type="http://schemas.openxmlformats.org/officeDocument/2006/relationships/image" Target="../media/image538.wmf"/><Relationship Id="rId1" Type="http://schemas.openxmlformats.org/officeDocument/2006/relationships/image" Target="../media/image537.wmf"/></Relationships>
</file>

<file path=ppt/drawings/_rels/vmlDrawing92.vml.rels><?xml version="1.0" encoding="UTF-8" standalone="yes"?>
<Relationships xmlns="http://schemas.openxmlformats.org/package/2006/relationships"><Relationship Id="rId3" Type="http://schemas.openxmlformats.org/officeDocument/2006/relationships/image" Target="../media/image556.wmf"/><Relationship Id="rId2" Type="http://schemas.openxmlformats.org/officeDocument/2006/relationships/image" Target="../media/image555.wmf"/><Relationship Id="rId1" Type="http://schemas.openxmlformats.org/officeDocument/2006/relationships/image" Target="../media/image554.wmf"/><Relationship Id="rId4" Type="http://schemas.openxmlformats.org/officeDocument/2006/relationships/image" Target="../media/image557.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565.wmf"/></Relationships>
</file>

<file path=ppt/drawings/_rels/vmlDrawing94.vml.rels><?xml version="1.0" encoding="UTF-8" standalone="yes"?>
<Relationships xmlns="http://schemas.openxmlformats.org/package/2006/relationships"><Relationship Id="rId2" Type="http://schemas.openxmlformats.org/officeDocument/2006/relationships/image" Target="../media/image566.wmf"/><Relationship Id="rId1" Type="http://schemas.openxmlformats.org/officeDocument/2006/relationships/image" Target="../media/image565.w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567.w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568.w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570.wmf"/></Relationships>
</file>

<file path=ppt/drawings/_rels/vmlDrawing98.vml.rels><?xml version="1.0" encoding="UTF-8" standalone="yes"?>
<Relationships xmlns="http://schemas.openxmlformats.org/package/2006/relationships"><Relationship Id="rId3" Type="http://schemas.openxmlformats.org/officeDocument/2006/relationships/image" Target="../media/image573.wmf"/><Relationship Id="rId2" Type="http://schemas.openxmlformats.org/officeDocument/2006/relationships/image" Target="../media/image572.wmf"/><Relationship Id="rId1" Type="http://schemas.openxmlformats.org/officeDocument/2006/relationships/image" Target="../media/image571.wmf"/></Relationships>
</file>

<file path=ppt/drawings/_rels/vmlDrawing99.vml.rels><?xml version="1.0" encoding="UTF-8" standalone="yes"?>
<Relationships xmlns="http://schemas.openxmlformats.org/package/2006/relationships"><Relationship Id="rId2" Type="http://schemas.openxmlformats.org/officeDocument/2006/relationships/image" Target="../media/image613.wmf"/><Relationship Id="rId1" Type="http://schemas.openxmlformats.org/officeDocument/2006/relationships/image" Target="../media/image6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10/6/2018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10/6/2018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00.xml.rels><?xml version="1.0" encoding="UTF-8" standalone="yes"?>
<Relationships xmlns="http://schemas.openxmlformats.org/package/2006/relationships"><Relationship Id="rId2" Type="http://schemas.openxmlformats.org/officeDocument/2006/relationships/slide" Target="../slides/slide1115.xml"/><Relationship Id="rId1" Type="http://schemas.openxmlformats.org/officeDocument/2006/relationships/notesMaster" Target="../notesMasters/notesMaster1.xml"/></Relationships>
</file>

<file path=ppt/notesSlides/_rels/notesSlide1001.xml.rels><?xml version="1.0" encoding="UTF-8" standalone="yes"?>
<Relationships xmlns="http://schemas.openxmlformats.org/package/2006/relationships"><Relationship Id="rId2" Type="http://schemas.openxmlformats.org/officeDocument/2006/relationships/slide" Target="../slides/slide1116.xml"/><Relationship Id="rId1" Type="http://schemas.openxmlformats.org/officeDocument/2006/relationships/notesMaster" Target="../notesMasters/notesMaster1.xml"/></Relationships>
</file>

<file path=ppt/notesSlides/_rels/notesSlide1002.xml.rels><?xml version="1.0" encoding="UTF-8" standalone="yes"?>
<Relationships xmlns="http://schemas.openxmlformats.org/package/2006/relationships"><Relationship Id="rId2" Type="http://schemas.openxmlformats.org/officeDocument/2006/relationships/slide" Target="../slides/slide1117.xml"/><Relationship Id="rId1" Type="http://schemas.openxmlformats.org/officeDocument/2006/relationships/notesMaster" Target="../notesMasters/notesMaster1.xml"/></Relationships>
</file>

<file path=ppt/notesSlides/_rels/notesSlide1003.xml.rels><?xml version="1.0" encoding="UTF-8" standalone="yes"?>
<Relationships xmlns="http://schemas.openxmlformats.org/package/2006/relationships"><Relationship Id="rId2" Type="http://schemas.openxmlformats.org/officeDocument/2006/relationships/slide" Target="../slides/slide1118.xml"/><Relationship Id="rId1" Type="http://schemas.openxmlformats.org/officeDocument/2006/relationships/notesMaster" Target="../notesMasters/notesMaster1.xml"/></Relationships>
</file>

<file path=ppt/notesSlides/_rels/notesSlide1004.xml.rels><?xml version="1.0" encoding="UTF-8" standalone="yes"?>
<Relationships xmlns="http://schemas.openxmlformats.org/package/2006/relationships"><Relationship Id="rId2" Type="http://schemas.openxmlformats.org/officeDocument/2006/relationships/slide" Target="../slides/slide1119.xml"/><Relationship Id="rId1" Type="http://schemas.openxmlformats.org/officeDocument/2006/relationships/notesMaster" Target="../notesMasters/notesMaster1.xml"/></Relationships>
</file>

<file path=ppt/notesSlides/_rels/notesSlide1005.xml.rels><?xml version="1.0" encoding="UTF-8" standalone="yes"?>
<Relationships xmlns="http://schemas.openxmlformats.org/package/2006/relationships"><Relationship Id="rId2" Type="http://schemas.openxmlformats.org/officeDocument/2006/relationships/slide" Target="../slides/slide1120.xml"/><Relationship Id="rId1" Type="http://schemas.openxmlformats.org/officeDocument/2006/relationships/notesMaster" Target="../notesMasters/notesMaster1.xml"/></Relationships>
</file>

<file path=ppt/notesSlides/_rels/notesSlide1006.xml.rels><?xml version="1.0" encoding="UTF-8" standalone="yes"?>
<Relationships xmlns="http://schemas.openxmlformats.org/package/2006/relationships"><Relationship Id="rId2" Type="http://schemas.openxmlformats.org/officeDocument/2006/relationships/slide" Target="../slides/slide1121.xml"/><Relationship Id="rId1" Type="http://schemas.openxmlformats.org/officeDocument/2006/relationships/notesMaster" Target="../notesMasters/notesMaster1.xml"/></Relationships>
</file>

<file path=ppt/notesSlides/_rels/notesSlide1007.xml.rels><?xml version="1.0" encoding="UTF-8" standalone="yes"?>
<Relationships xmlns="http://schemas.openxmlformats.org/package/2006/relationships"><Relationship Id="rId2" Type="http://schemas.openxmlformats.org/officeDocument/2006/relationships/slide" Target="../slides/slide1122.xml"/><Relationship Id="rId1" Type="http://schemas.openxmlformats.org/officeDocument/2006/relationships/notesMaster" Target="../notesMasters/notesMaster1.xml"/></Relationships>
</file>

<file path=ppt/notesSlides/_rels/notesSlide1008.xml.rels><?xml version="1.0" encoding="UTF-8" standalone="yes"?>
<Relationships xmlns="http://schemas.openxmlformats.org/package/2006/relationships"><Relationship Id="rId2" Type="http://schemas.openxmlformats.org/officeDocument/2006/relationships/slide" Target="../slides/slide1123.xml"/><Relationship Id="rId1" Type="http://schemas.openxmlformats.org/officeDocument/2006/relationships/notesMaster" Target="../notesMasters/notesMaster1.xml"/></Relationships>
</file>

<file path=ppt/notesSlides/_rels/notesSlide1009.xml.rels><?xml version="1.0" encoding="UTF-8" standalone="yes"?>
<Relationships xmlns="http://schemas.openxmlformats.org/package/2006/relationships"><Relationship Id="rId2" Type="http://schemas.openxmlformats.org/officeDocument/2006/relationships/slide" Target="../slides/slide1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0.xml.rels><?xml version="1.0" encoding="UTF-8" standalone="yes"?>
<Relationships xmlns="http://schemas.openxmlformats.org/package/2006/relationships"><Relationship Id="rId2" Type="http://schemas.openxmlformats.org/officeDocument/2006/relationships/slide" Target="../slides/slide1125.xml"/><Relationship Id="rId1" Type="http://schemas.openxmlformats.org/officeDocument/2006/relationships/notesMaster" Target="../notesMasters/notesMaster1.xml"/></Relationships>
</file>

<file path=ppt/notesSlides/_rels/notesSlide1011.xml.rels><?xml version="1.0" encoding="UTF-8" standalone="yes"?>
<Relationships xmlns="http://schemas.openxmlformats.org/package/2006/relationships"><Relationship Id="rId2" Type="http://schemas.openxmlformats.org/officeDocument/2006/relationships/slide" Target="../slides/slide1126.xml"/><Relationship Id="rId1" Type="http://schemas.openxmlformats.org/officeDocument/2006/relationships/notesMaster" Target="../notesMasters/notesMaster1.xml"/></Relationships>
</file>

<file path=ppt/notesSlides/_rels/notesSlide1012.xml.rels><?xml version="1.0" encoding="UTF-8" standalone="yes"?>
<Relationships xmlns="http://schemas.openxmlformats.org/package/2006/relationships"><Relationship Id="rId2" Type="http://schemas.openxmlformats.org/officeDocument/2006/relationships/slide" Target="../slides/slide1127.xml"/><Relationship Id="rId1" Type="http://schemas.openxmlformats.org/officeDocument/2006/relationships/notesMaster" Target="../notesMasters/notesMaster1.xml"/></Relationships>
</file>

<file path=ppt/notesSlides/_rels/notesSlide1013.xml.rels><?xml version="1.0" encoding="UTF-8" standalone="yes"?>
<Relationships xmlns="http://schemas.openxmlformats.org/package/2006/relationships"><Relationship Id="rId2" Type="http://schemas.openxmlformats.org/officeDocument/2006/relationships/slide" Target="../slides/slide1128.xml"/><Relationship Id="rId1" Type="http://schemas.openxmlformats.org/officeDocument/2006/relationships/notesMaster" Target="../notesMasters/notesMaster1.xml"/></Relationships>
</file>

<file path=ppt/notesSlides/_rels/notesSlide1014.xml.rels><?xml version="1.0" encoding="UTF-8" standalone="yes"?>
<Relationships xmlns="http://schemas.openxmlformats.org/package/2006/relationships"><Relationship Id="rId2" Type="http://schemas.openxmlformats.org/officeDocument/2006/relationships/slide" Target="../slides/slide1129.xml"/><Relationship Id="rId1" Type="http://schemas.openxmlformats.org/officeDocument/2006/relationships/notesMaster" Target="../notesMasters/notesMaster1.xml"/></Relationships>
</file>

<file path=ppt/notesSlides/_rels/notesSlide1015.xml.rels><?xml version="1.0" encoding="UTF-8" standalone="yes"?>
<Relationships xmlns="http://schemas.openxmlformats.org/package/2006/relationships"><Relationship Id="rId2" Type="http://schemas.openxmlformats.org/officeDocument/2006/relationships/slide" Target="../slides/slide1130.xml"/><Relationship Id="rId1" Type="http://schemas.openxmlformats.org/officeDocument/2006/relationships/notesMaster" Target="../notesMasters/notesMaster1.xml"/></Relationships>
</file>

<file path=ppt/notesSlides/_rels/notesSlide1016.xml.rels><?xml version="1.0" encoding="UTF-8" standalone="yes"?>
<Relationships xmlns="http://schemas.openxmlformats.org/package/2006/relationships"><Relationship Id="rId2" Type="http://schemas.openxmlformats.org/officeDocument/2006/relationships/slide" Target="../slides/slide1131.xml"/><Relationship Id="rId1" Type="http://schemas.openxmlformats.org/officeDocument/2006/relationships/notesMaster" Target="../notesMasters/notesMaster1.xml"/></Relationships>
</file>

<file path=ppt/notesSlides/_rels/notesSlide1017.xml.rels><?xml version="1.0" encoding="UTF-8" standalone="yes"?>
<Relationships xmlns="http://schemas.openxmlformats.org/package/2006/relationships"><Relationship Id="rId2" Type="http://schemas.openxmlformats.org/officeDocument/2006/relationships/slide" Target="../slides/slide1132.xml"/><Relationship Id="rId1" Type="http://schemas.openxmlformats.org/officeDocument/2006/relationships/notesMaster" Target="../notesMasters/notesMaster1.xml"/></Relationships>
</file>

<file path=ppt/notesSlides/_rels/notesSlide1018.xml.rels><?xml version="1.0" encoding="UTF-8" standalone="yes"?>
<Relationships xmlns="http://schemas.openxmlformats.org/package/2006/relationships"><Relationship Id="rId2" Type="http://schemas.openxmlformats.org/officeDocument/2006/relationships/slide" Target="../slides/slide1133.xml"/><Relationship Id="rId1" Type="http://schemas.openxmlformats.org/officeDocument/2006/relationships/notesMaster" Target="../notesMasters/notesMaster1.xml"/></Relationships>
</file>

<file path=ppt/notesSlides/_rels/notesSlide1019.xml.rels><?xml version="1.0" encoding="UTF-8" standalone="yes"?>
<Relationships xmlns="http://schemas.openxmlformats.org/package/2006/relationships"><Relationship Id="rId2" Type="http://schemas.openxmlformats.org/officeDocument/2006/relationships/slide" Target="../slides/slide1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0.xml.rels><?xml version="1.0" encoding="UTF-8" standalone="yes"?>
<Relationships xmlns="http://schemas.openxmlformats.org/package/2006/relationships"><Relationship Id="rId2" Type="http://schemas.openxmlformats.org/officeDocument/2006/relationships/slide" Target="../slides/slide1135.xml"/><Relationship Id="rId1" Type="http://schemas.openxmlformats.org/officeDocument/2006/relationships/notesMaster" Target="../notesMasters/notesMaster1.xml"/></Relationships>
</file>

<file path=ppt/notesSlides/_rels/notesSlide1021.xml.rels><?xml version="1.0" encoding="UTF-8" standalone="yes"?>
<Relationships xmlns="http://schemas.openxmlformats.org/package/2006/relationships"><Relationship Id="rId2" Type="http://schemas.openxmlformats.org/officeDocument/2006/relationships/slide" Target="../slides/slide1136.xml"/><Relationship Id="rId1" Type="http://schemas.openxmlformats.org/officeDocument/2006/relationships/notesMaster" Target="../notesMasters/notesMaster1.xml"/></Relationships>
</file>

<file path=ppt/notesSlides/_rels/notesSlide1022.xml.rels><?xml version="1.0" encoding="UTF-8" standalone="yes"?>
<Relationships xmlns="http://schemas.openxmlformats.org/package/2006/relationships"><Relationship Id="rId2" Type="http://schemas.openxmlformats.org/officeDocument/2006/relationships/slide" Target="../slides/slide1137.xml"/><Relationship Id="rId1" Type="http://schemas.openxmlformats.org/officeDocument/2006/relationships/notesMaster" Target="../notesMasters/notesMaster1.xml"/></Relationships>
</file>

<file path=ppt/notesSlides/_rels/notesSlide1023.xml.rels><?xml version="1.0" encoding="UTF-8" standalone="yes"?>
<Relationships xmlns="http://schemas.openxmlformats.org/package/2006/relationships"><Relationship Id="rId2" Type="http://schemas.openxmlformats.org/officeDocument/2006/relationships/slide" Target="../slides/slide1142.xml"/><Relationship Id="rId1" Type="http://schemas.openxmlformats.org/officeDocument/2006/relationships/notesMaster" Target="../notesMasters/notesMaster1.xml"/></Relationships>
</file>

<file path=ppt/notesSlides/_rels/notesSlide1024.xml.rels><?xml version="1.0" encoding="UTF-8" standalone="yes"?>
<Relationships xmlns="http://schemas.openxmlformats.org/package/2006/relationships"><Relationship Id="rId2" Type="http://schemas.openxmlformats.org/officeDocument/2006/relationships/slide" Target="../slides/slide1143.xml"/><Relationship Id="rId1" Type="http://schemas.openxmlformats.org/officeDocument/2006/relationships/notesMaster" Target="../notesMasters/notesMaster1.xml"/></Relationships>
</file>

<file path=ppt/notesSlides/_rels/notesSlide1025.xml.rels><?xml version="1.0" encoding="UTF-8" standalone="yes"?>
<Relationships xmlns="http://schemas.openxmlformats.org/package/2006/relationships"><Relationship Id="rId2" Type="http://schemas.openxmlformats.org/officeDocument/2006/relationships/slide" Target="../slides/slide1144.xml"/><Relationship Id="rId1" Type="http://schemas.openxmlformats.org/officeDocument/2006/relationships/notesMaster" Target="../notesMasters/notesMaster1.xml"/></Relationships>
</file>

<file path=ppt/notesSlides/_rels/notesSlide1026.xml.rels><?xml version="1.0" encoding="UTF-8" standalone="yes"?>
<Relationships xmlns="http://schemas.openxmlformats.org/package/2006/relationships"><Relationship Id="rId2" Type="http://schemas.openxmlformats.org/officeDocument/2006/relationships/slide" Target="../slides/slide1145.xml"/><Relationship Id="rId1" Type="http://schemas.openxmlformats.org/officeDocument/2006/relationships/notesMaster" Target="../notesMasters/notesMaster1.xml"/></Relationships>
</file>

<file path=ppt/notesSlides/_rels/notesSlide1027.xml.rels><?xml version="1.0" encoding="UTF-8" standalone="yes"?>
<Relationships xmlns="http://schemas.openxmlformats.org/package/2006/relationships"><Relationship Id="rId2" Type="http://schemas.openxmlformats.org/officeDocument/2006/relationships/slide" Target="../slides/slide1149.xml"/><Relationship Id="rId1" Type="http://schemas.openxmlformats.org/officeDocument/2006/relationships/notesMaster" Target="../notesMasters/notesMaster1.xml"/></Relationships>
</file>

<file path=ppt/notesSlides/_rels/notesSlide1028.xml.rels><?xml version="1.0" encoding="UTF-8" standalone="yes"?>
<Relationships xmlns="http://schemas.openxmlformats.org/package/2006/relationships"><Relationship Id="rId2" Type="http://schemas.openxmlformats.org/officeDocument/2006/relationships/slide" Target="../slides/slide1150.xml"/><Relationship Id="rId1" Type="http://schemas.openxmlformats.org/officeDocument/2006/relationships/notesMaster" Target="../notesMasters/notesMaster1.xml"/></Relationships>
</file>

<file path=ppt/notesSlides/_rels/notesSlide1029.xml.rels><?xml version="1.0" encoding="UTF-8" standalone="yes"?>
<Relationships xmlns="http://schemas.openxmlformats.org/package/2006/relationships"><Relationship Id="rId2" Type="http://schemas.openxmlformats.org/officeDocument/2006/relationships/slide" Target="../slides/slide115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0.xml.rels><?xml version="1.0" encoding="UTF-8" standalone="yes"?>
<Relationships xmlns="http://schemas.openxmlformats.org/package/2006/relationships"><Relationship Id="rId2" Type="http://schemas.openxmlformats.org/officeDocument/2006/relationships/slide" Target="../slides/slide1152.xml"/><Relationship Id="rId1" Type="http://schemas.openxmlformats.org/officeDocument/2006/relationships/notesMaster" Target="../notesMasters/notesMaster1.xml"/></Relationships>
</file>

<file path=ppt/notesSlides/_rels/notesSlide1031.xml.rels><?xml version="1.0" encoding="UTF-8" standalone="yes"?>
<Relationships xmlns="http://schemas.openxmlformats.org/package/2006/relationships"><Relationship Id="rId2" Type="http://schemas.openxmlformats.org/officeDocument/2006/relationships/slide" Target="../slides/slide1156.xml"/><Relationship Id="rId1" Type="http://schemas.openxmlformats.org/officeDocument/2006/relationships/notesMaster" Target="../notesMasters/notesMaster1.xml"/></Relationships>
</file>

<file path=ppt/notesSlides/_rels/notesSlide1032.xml.rels><?xml version="1.0" encoding="UTF-8" standalone="yes"?>
<Relationships xmlns="http://schemas.openxmlformats.org/package/2006/relationships"><Relationship Id="rId2" Type="http://schemas.openxmlformats.org/officeDocument/2006/relationships/slide" Target="../slides/slide1157.xml"/><Relationship Id="rId1" Type="http://schemas.openxmlformats.org/officeDocument/2006/relationships/notesMaster" Target="../notesMasters/notesMaster1.xml"/></Relationships>
</file>

<file path=ppt/notesSlides/_rels/notesSlide1033.xml.rels><?xml version="1.0" encoding="UTF-8" standalone="yes"?>
<Relationships xmlns="http://schemas.openxmlformats.org/package/2006/relationships"><Relationship Id="rId2" Type="http://schemas.openxmlformats.org/officeDocument/2006/relationships/slide" Target="../slides/slide1158.xml"/><Relationship Id="rId1" Type="http://schemas.openxmlformats.org/officeDocument/2006/relationships/notesMaster" Target="../notesMasters/notesMaster1.xml"/></Relationships>
</file>

<file path=ppt/notesSlides/_rels/notesSlide1034.xml.rels><?xml version="1.0" encoding="UTF-8" standalone="yes"?>
<Relationships xmlns="http://schemas.openxmlformats.org/package/2006/relationships"><Relationship Id="rId2" Type="http://schemas.openxmlformats.org/officeDocument/2006/relationships/slide" Target="../slides/slide1162.xml"/><Relationship Id="rId1" Type="http://schemas.openxmlformats.org/officeDocument/2006/relationships/notesMaster" Target="../notesMasters/notesMaster1.xml"/></Relationships>
</file>

<file path=ppt/notesSlides/_rels/notesSlide1035.xml.rels><?xml version="1.0" encoding="UTF-8" standalone="yes"?>
<Relationships xmlns="http://schemas.openxmlformats.org/package/2006/relationships"><Relationship Id="rId2" Type="http://schemas.openxmlformats.org/officeDocument/2006/relationships/slide" Target="../slides/slide1163.xml"/><Relationship Id="rId1" Type="http://schemas.openxmlformats.org/officeDocument/2006/relationships/notesMaster" Target="../notesMasters/notesMaster1.xml"/></Relationships>
</file>

<file path=ppt/notesSlides/_rels/notesSlide1036.xml.rels><?xml version="1.0" encoding="UTF-8" standalone="yes"?>
<Relationships xmlns="http://schemas.openxmlformats.org/package/2006/relationships"><Relationship Id="rId2" Type="http://schemas.openxmlformats.org/officeDocument/2006/relationships/slide" Target="../slides/slide1164.xml"/><Relationship Id="rId1" Type="http://schemas.openxmlformats.org/officeDocument/2006/relationships/notesMaster" Target="../notesMasters/notesMaster1.xml"/></Relationships>
</file>

<file path=ppt/notesSlides/_rels/notesSlide1037.xml.rels><?xml version="1.0" encoding="UTF-8" standalone="yes"?>
<Relationships xmlns="http://schemas.openxmlformats.org/package/2006/relationships"><Relationship Id="rId2" Type="http://schemas.openxmlformats.org/officeDocument/2006/relationships/slide" Target="../slides/slide1168.xml"/><Relationship Id="rId1" Type="http://schemas.openxmlformats.org/officeDocument/2006/relationships/notesMaster" Target="../notesMasters/notesMaster1.xml"/></Relationships>
</file>

<file path=ppt/notesSlides/_rels/notesSlide1038.xml.rels><?xml version="1.0" encoding="UTF-8" standalone="yes"?>
<Relationships xmlns="http://schemas.openxmlformats.org/package/2006/relationships"><Relationship Id="rId2" Type="http://schemas.openxmlformats.org/officeDocument/2006/relationships/slide" Target="../slides/slide1169.xml"/><Relationship Id="rId1" Type="http://schemas.openxmlformats.org/officeDocument/2006/relationships/notesMaster" Target="../notesMasters/notesMaster1.xml"/></Relationships>
</file>

<file path=ppt/notesSlides/_rels/notesSlide1039.xml.rels><?xml version="1.0" encoding="UTF-8" standalone="yes"?>
<Relationships xmlns="http://schemas.openxmlformats.org/package/2006/relationships"><Relationship Id="rId2" Type="http://schemas.openxmlformats.org/officeDocument/2006/relationships/slide" Target="../slides/slide117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0.xml.rels><?xml version="1.0" encoding="UTF-8" standalone="yes"?>
<Relationships xmlns="http://schemas.openxmlformats.org/package/2006/relationships"><Relationship Id="rId2" Type="http://schemas.openxmlformats.org/officeDocument/2006/relationships/slide" Target="../slides/slide1171.xml"/><Relationship Id="rId1" Type="http://schemas.openxmlformats.org/officeDocument/2006/relationships/notesMaster" Target="../notesMasters/notesMaster1.xml"/></Relationships>
</file>

<file path=ppt/notesSlides/_rels/notesSlide1041.xml.rels><?xml version="1.0" encoding="UTF-8" standalone="yes"?>
<Relationships xmlns="http://schemas.openxmlformats.org/package/2006/relationships"><Relationship Id="rId2" Type="http://schemas.openxmlformats.org/officeDocument/2006/relationships/slide" Target="../slides/slide1175.xml"/><Relationship Id="rId1" Type="http://schemas.openxmlformats.org/officeDocument/2006/relationships/notesMaster" Target="../notesMasters/notesMaster1.xml"/></Relationships>
</file>

<file path=ppt/notesSlides/_rels/notesSlide1042.xml.rels><?xml version="1.0" encoding="UTF-8" standalone="yes"?>
<Relationships xmlns="http://schemas.openxmlformats.org/package/2006/relationships"><Relationship Id="rId2" Type="http://schemas.openxmlformats.org/officeDocument/2006/relationships/slide" Target="../slides/slide1176.xml"/><Relationship Id="rId1" Type="http://schemas.openxmlformats.org/officeDocument/2006/relationships/notesMaster" Target="../notesMasters/notesMaster1.xml"/></Relationships>
</file>

<file path=ppt/notesSlides/_rels/notesSlide1043.xml.rels><?xml version="1.0" encoding="UTF-8" standalone="yes"?>
<Relationships xmlns="http://schemas.openxmlformats.org/package/2006/relationships"><Relationship Id="rId2" Type="http://schemas.openxmlformats.org/officeDocument/2006/relationships/slide" Target="../slides/slide1177.xml"/><Relationship Id="rId1" Type="http://schemas.openxmlformats.org/officeDocument/2006/relationships/notesMaster" Target="../notesMasters/notesMaster1.xml"/></Relationships>
</file>

<file path=ppt/notesSlides/_rels/notesSlide1044.xml.rels><?xml version="1.0" encoding="UTF-8" standalone="yes"?>
<Relationships xmlns="http://schemas.openxmlformats.org/package/2006/relationships"><Relationship Id="rId2" Type="http://schemas.openxmlformats.org/officeDocument/2006/relationships/slide" Target="../slides/slide1178.xml"/><Relationship Id="rId1" Type="http://schemas.openxmlformats.org/officeDocument/2006/relationships/notesMaster" Target="../notesMasters/notesMaster1.xml"/></Relationships>
</file>

<file path=ppt/notesSlides/_rels/notesSlide1045.xml.rels><?xml version="1.0" encoding="UTF-8" standalone="yes"?>
<Relationships xmlns="http://schemas.openxmlformats.org/package/2006/relationships"><Relationship Id="rId2" Type="http://schemas.openxmlformats.org/officeDocument/2006/relationships/slide" Target="../slides/slide1179.xml"/><Relationship Id="rId1" Type="http://schemas.openxmlformats.org/officeDocument/2006/relationships/notesMaster" Target="../notesMasters/notesMaster1.xml"/></Relationships>
</file>

<file path=ppt/notesSlides/_rels/notesSlide1046.xml.rels><?xml version="1.0" encoding="UTF-8" standalone="yes"?>
<Relationships xmlns="http://schemas.openxmlformats.org/package/2006/relationships"><Relationship Id="rId2" Type="http://schemas.openxmlformats.org/officeDocument/2006/relationships/slide" Target="../slides/slide1180.xml"/><Relationship Id="rId1" Type="http://schemas.openxmlformats.org/officeDocument/2006/relationships/notesMaster" Target="../notesMasters/notesMaster1.xml"/></Relationships>
</file>

<file path=ppt/notesSlides/_rels/notesSlide1047.xml.rels><?xml version="1.0" encoding="UTF-8" standalone="yes"?>
<Relationships xmlns="http://schemas.openxmlformats.org/package/2006/relationships"><Relationship Id="rId2" Type="http://schemas.openxmlformats.org/officeDocument/2006/relationships/slide" Target="../slides/slide1181.xml"/><Relationship Id="rId1" Type="http://schemas.openxmlformats.org/officeDocument/2006/relationships/notesMaster" Target="../notesMasters/notesMaster1.xml"/></Relationships>
</file>

<file path=ppt/notesSlides/_rels/notesSlide1048.xml.rels><?xml version="1.0" encoding="UTF-8" standalone="yes"?>
<Relationships xmlns="http://schemas.openxmlformats.org/package/2006/relationships"><Relationship Id="rId2" Type="http://schemas.openxmlformats.org/officeDocument/2006/relationships/slide" Target="../slides/slide1182.xml"/><Relationship Id="rId1" Type="http://schemas.openxmlformats.org/officeDocument/2006/relationships/notesMaster" Target="../notesMasters/notesMaster1.xml"/></Relationships>
</file>

<file path=ppt/notesSlides/_rels/notesSlide1049.xml.rels><?xml version="1.0" encoding="UTF-8" standalone="yes"?>
<Relationships xmlns="http://schemas.openxmlformats.org/package/2006/relationships"><Relationship Id="rId2" Type="http://schemas.openxmlformats.org/officeDocument/2006/relationships/slide" Target="../slides/slide118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0.xml.rels><?xml version="1.0" encoding="UTF-8" standalone="yes"?>
<Relationships xmlns="http://schemas.openxmlformats.org/package/2006/relationships"><Relationship Id="rId2" Type="http://schemas.openxmlformats.org/officeDocument/2006/relationships/slide" Target="../slides/slide1184.xml"/><Relationship Id="rId1" Type="http://schemas.openxmlformats.org/officeDocument/2006/relationships/notesMaster" Target="../notesMasters/notesMaster1.xml"/></Relationships>
</file>

<file path=ppt/notesSlides/_rels/notesSlide1051.xml.rels><?xml version="1.0" encoding="UTF-8" standalone="yes"?>
<Relationships xmlns="http://schemas.openxmlformats.org/package/2006/relationships"><Relationship Id="rId2" Type="http://schemas.openxmlformats.org/officeDocument/2006/relationships/slide" Target="../slides/slide1185.xml"/><Relationship Id="rId1" Type="http://schemas.openxmlformats.org/officeDocument/2006/relationships/notesMaster" Target="../notesMasters/notesMaster1.xml"/></Relationships>
</file>

<file path=ppt/notesSlides/_rels/notesSlide1052.xml.rels><?xml version="1.0" encoding="UTF-8" standalone="yes"?>
<Relationships xmlns="http://schemas.openxmlformats.org/package/2006/relationships"><Relationship Id="rId2" Type="http://schemas.openxmlformats.org/officeDocument/2006/relationships/slide" Target="../slides/slide1186.xml"/><Relationship Id="rId1" Type="http://schemas.openxmlformats.org/officeDocument/2006/relationships/notesMaster" Target="../notesMasters/notesMaster1.xml"/></Relationships>
</file>

<file path=ppt/notesSlides/_rels/notesSlide1053.xml.rels><?xml version="1.0" encoding="UTF-8" standalone="yes"?>
<Relationships xmlns="http://schemas.openxmlformats.org/package/2006/relationships"><Relationship Id="rId2" Type="http://schemas.openxmlformats.org/officeDocument/2006/relationships/slide" Target="../slides/slide1187.xml"/><Relationship Id="rId1" Type="http://schemas.openxmlformats.org/officeDocument/2006/relationships/notesMaster" Target="../notesMasters/notesMaster1.xml"/></Relationships>
</file>

<file path=ppt/notesSlides/_rels/notesSlide1054.xml.rels><?xml version="1.0" encoding="UTF-8" standalone="yes"?>
<Relationships xmlns="http://schemas.openxmlformats.org/package/2006/relationships"><Relationship Id="rId2" Type="http://schemas.openxmlformats.org/officeDocument/2006/relationships/slide" Target="../slides/slide1188.xml"/><Relationship Id="rId1" Type="http://schemas.openxmlformats.org/officeDocument/2006/relationships/notesMaster" Target="../notesMasters/notesMaster1.xml"/></Relationships>
</file>

<file path=ppt/notesSlides/_rels/notesSlide1055.xml.rels><?xml version="1.0" encoding="UTF-8" standalone="yes"?>
<Relationships xmlns="http://schemas.openxmlformats.org/package/2006/relationships"><Relationship Id="rId2" Type="http://schemas.openxmlformats.org/officeDocument/2006/relationships/slide" Target="../slides/slide1189.xml"/><Relationship Id="rId1" Type="http://schemas.openxmlformats.org/officeDocument/2006/relationships/notesMaster" Target="../notesMasters/notesMaster1.xml"/></Relationships>
</file>

<file path=ppt/notesSlides/_rels/notesSlide1056.xml.rels><?xml version="1.0" encoding="UTF-8" standalone="yes"?>
<Relationships xmlns="http://schemas.openxmlformats.org/package/2006/relationships"><Relationship Id="rId2" Type="http://schemas.openxmlformats.org/officeDocument/2006/relationships/slide" Target="../slides/slide1190.xml"/><Relationship Id="rId1" Type="http://schemas.openxmlformats.org/officeDocument/2006/relationships/notesMaster" Target="../notesMasters/notesMaster1.xml"/></Relationships>
</file>

<file path=ppt/notesSlides/_rels/notesSlide1057.xml.rels><?xml version="1.0" encoding="UTF-8" standalone="yes"?>
<Relationships xmlns="http://schemas.openxmlformats.org/package/2006/relationships"><Relationship Id="rId2" Type="http://schemas.openxmlformats.org/officeDocument/2006/relationships/slide" Target="../slides/slide1191.xml"/><Relationship Id="rId1" Type="http://schemas.openxmlformats.org/officeDocument/2006/relationships/notesMaster" Target="../notesMasters/notesMaster1.xml"/></Relationships>
</file>

<file path=ppt/notesSlides/_rels/notesSlide1058.xml.rels><?xml version="1.0" encoding="UTF-8" standalone="yes"?>
<Relationships xmlns="http://schemas.openxmlformats.org/package/2006/relationships"><Relationship Id="rId2" Type="http://schemas.openxmlformats.org/officeDocument/2006/relationships/slide" Target="../slides/slide1192.xml"/><Relationship Id="rId1" Type="http://schemas.openxmlformats.org/officeDocument/2006/relationships/notesMaster" Target="../notesMasters/notesMaster1.xml"/></Relationships>
</file>

<file path=ppt/notesSlides/_rels/notesSlide1059.xml.rels><?xml version="1.0" encoding="UTF-8" standalone="yes"?>
<Relationships xmlns="http://schemas.openxmlformats.org/package/2006/relationships"><Relationship Id="rId2" Type="http://schemas.openxmlformats.org/officeDocument/2006/relationships/slide" Target="../slides/slide119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0.xml.rels><?xml version="1.0" encoding="UTF-8" standalone="yes"?>
<Relationships xmlns="http://schemas.openxmlformats.org/package/2006/relationships"><Relationship Id="rId2" Type="http://schemas.openxmlformats.org/officeDocument/2006/relationships/slide" Target="../slides/slide1194.xml"/><Relationship Id="rId1" Type="http://schemas.openxmlformats.org/officeDocument/2006/relationships/notesMaster" Target="../notesMasters/notesMaster1.xml"/></Relationships>
</file>

<file path=ppt/notesSlides/_rels/notesSlide1061.xml.rels><?xml version="1.0" encoding="UTF-8" standalone="yes"?>
<Relationships xmlns="http://schemas.openxmlformats.org/package/2006/relationships"><Relationship Id="rId2" Type="http://schemas.openxmlformats.org/officeDocument/2006/relationships/slide" Target="../slides/slide1195.xml"/><Relationship Id="rId1" Type="http://schemas.openxmlformats.org/officeDocument/2006/relationships/notesMaster" Target="../notesMasters/notesMaster1.xml"/></Relationships>
</file>

<file path=ppt/notesSlides/_rels/notesSlide1062.xml.rels><?xml version="1.0" encoding="UTF-8" standalone="yes"?>
<Relationships xmlns="http://schemas.openxmlformats.org/package/2006/relationships"><Relationship Id="rId2" Type="http://schemas.openxmlformats.org/officeDocument/2006/relationships/slide" Target="../slides/slide1196.xml"/><Relationship Id="rId1" Type="http://schemas.openxmlformats.org/officeDocument/2006/relationships/notesMaster" Target="../notesMasters/notesMaster1.xml"/></Relationships>
</file>

<file path=ppt/notesSlides/_rels/notesSlide1063.xml.rels><?xml version="1.0" encoding="UTF-8" standalone="yes"?>
<Relationships xmlns="http://schemas.openxmlformats.org/package/2006/relationships"><Relationship Id="rId2" Type="http://schemas.openxmlformats.org/officeDocument/2006/relationships/slide" Target="../slides/slide1197.xml"/><Relationship Id="rId1" Type="http://schemas.openxmlformats.org/officeDocument/2006/relationships/notesMaster" Target="../notesMasters/notesMaster1.xml"/></Relationships>
</file>

<file path=ppt/notesSlides/_rels/notesSlide1064.xml.rels><?xml version="1.0" encoding="UTF-8" standalone="yes"?>
<Relationships xmlns="http://schemas.openxmlformats.org/package/2006/relationships"><Relationship Id="rId2" Type="http://schemas.openxmlformats.org/officeDocument/2006/relationships/slide" Target="../slides/slide1198.xml"/><Relationship Id="rId1" Type="http://schemas.openxmlformats.org/officeDocument/2006/relationships/notesMaster" Target="../notesMasters/notesMaster1.xml"/></Relationships>
</file>

<file path=ppt/notesSlides/_rels/notesSlide1065.xml.rels><?xml version="1.0" encoding="UTF-8" standalone="yes"?>
<Relationships xmlns="http://schemas.openxmlformats.org/package/2006/relationships"><Relationship Id="rId2" Type="http://schemas.openxmlformats.org/officeDocument/2006/relationships/slide" Target="../slides/slide1199.xml"/><Relationship Id="rId1" Type="http://schemas.openxmlformats.org/officeDocument/2006/relationships/notesMaster" Target="../notesMasters/notesMaster1.xml"/></Relationships>
</file>

<file path=ppt/notesSlides/_rels/notesSlide1066.xml.rels><?xml version="1.0" encoding="UTF-8" standalone="yes"?>
<Relationships xmlns="http://schemas.openxmlformats.org/package/2006/relationships"><Relationship Id="rId2" Type="http://schemas.openxmlformats.org/officeDocument/2006/relationships/slide" Target="../slides/slide1200.xml"/><Relationship Id="rId1" Type="http://schemas.openxmlformats.org/officeDocument/2006/relationships/notesMaster" Target="../notesMasters/notesMaster1.xml"/></Relationships>
</file>

<file path=ppt/notesSlides/_rels/notesSlide1067.xml.rels><?xml version="1.0" encoding="UTF-8" standalone="yes"?>
<Relationships xmlns="http://schemas.openxmlformats.org/package/2006/relationships"><Relationship Id="rId2" Type="http://schemas.openxmlformats.org/officeDocument/2006/relationships/slide" Target="../slides/slide1201.xml"/><Relationship Id="rId1" Type="http://schemas.openxmlformats.org/officeDocument/2006/relationships/notesMaster" Target="../notesMasters/notesMaster1.xml"/></Relationships>
</file>

<file path=ppt/notesSlides/_rels/notesSlide1068.xml.rels><?xml version="1.0" encoding="UTF-8" standalone="yes"?>
<Relationships xmlns="http://schemas.openxmlformats.org/package/2006/relationships"><Relationship Id="rId2" Type="http://schemas.openxmlformats.org/officeDocument/2006/relationships/slide" Target="../slides/slide1202.xml"/><Relationship Id="rId1" Type="http://schemas.openxmlformats.org/officeDocument/2006/relationships/notesMaster" Target="../notesMasters/notesMaster1.xml"/></Relationships>
</file>

<file path=ppt/notesSlides/_rels/notesSlide1069.xml.rels><?xml version="1.0" encoding="UTF-8" standalone="yes"?>
<Relationships xmlns="http://schemas.openxmlformats.org/package/2006/relationships"><Relationship Id="rId2" Type="http://schemas.openxmlformats.org/officeDocument/2006/relationships/slide" Target="../slides/slide120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0.xml.rels><?xml version="1.0" encoding="UTF-8" standalone="yes"?>
<Relationships xmlns="http://schemas.openxmlformats.org/package/2006/relationships"><Relationship Id="rId2" Type="http://schemas.openxmlformats.org/officeDocument/2006/relationships/slide" Target="../slides/slide1204.xml"/><Relationship Id="rId1" Type="http://schemas.openxmlformats.org/officeDocument/2006/relationships/notesMaster" Target="../notesMasters/notesMaster1.xml"/></Relationships>
</file>

<file path=ppt/notesSlides/_rels/notesSlide1071.xml.rels><?xml version="1.0" encoding="UTF-8" standalone="yes"?>
<Relationships xmlns="http://schemas.openxmlformats.org/package/2006/relationships"><Relationship Id="rId2" Type="http://schemas.openxmlformats.org/officeDocument/2006/relationships/slide" Target="../slides/slide1205.xml"/><Relationship Id="rId1" Type="http://schemas.openxmlformats.org/officeDocument/2006/relationships/notesMaster" Target="../notesMasters/notesMaster1.xml"/></Relationships>
</file>

<file path=ppt/notesSlides/_rels/notesSlide1072.xml.rels><?xml version="1.0" encoding="UTF-8" standalone="yes"?>
<Relationships xmlns="http://schemas.openxmlformats.org/package/2006/relationships"><Relationship Id="rId2" Type="http://schemas.openxmlformats.org/officeDocument/2006/relationships/slide" Target="../slides/slide1206.xml"/><Relationship Id="rId1" Type="http://schemas.openxmlformats.org/officeDocument/2006/relationships/notesMaster" Target="../notesMasters/notesMaster1.xml"/></Relationships>
</file>

<file path=ppt/notesSlides/_rels/notesSlide1073.xml.rels><?xml version="1.0" encoding="UTF-8" standalone="yes"?>
<Relationships xmlns="http://schemas.openxmlformats.org/package/2006/relationships"><Relationship Id="rId2" Type="http://schemas.openxmlformats.org/officeDocument/2006/relationships/slide" Target="../slides/slide1207.xml"/><Relationship Id="rId1" Type="http://schemas.openxmlformats.org/officeDocument/2006/relationships/notesMaster" Target="../notesMasters/notesMaster1.xml"/></Relationships>
</file>

<file path=ppt/notesSlides/_rels/notesSlide1074.xml.rels><?xml version="1.0" encoding="UTF-8" standalone="yes"?>
<Relationships xmlns="http://schemas.openxmlformats.org/package/2006/relationships"><Relationship Id="rId2" Type="http://schemas.openxmlformats.org/officeDocument/2006/relationships/slide" Target="../slides/slide1208.xml"/><Relationship Id="rId1" Type="http://schemas.openxmlformats.org/officeDocument/2006/relationships/notesMaster" Target="../notesMasters/notesMaster1.xml"/></Relationships>
</file>

<file path=ppt/notesSlides/_rels/notesSlide1075.xml.rels><?xml version="1.0" encoding="UTF-8" standalone="yes"?>
<Relationships xmlns="http://schemas.openxmlformats.org/package/2006/relationships"><Relationship Id="rId2" Type="http://schemas.openxmlformats.org/officeDocument/2006/relationships/slide" Target="../slides/slide1209.xml"/><Relationship Id="rId1" Type="http://schemas.openxmlformats.org/officeDocument/2006/relationships/notesMaster" Target="../notesMasters/notesMaster1.xml"/></Relationships>
</file>

<file path=ppt/notesSlides/_rels/notesSlide1076.xml.rels><?xml version="1.0" encoding="UTF-8" standalone="yes"?>
<Relationships xmlns="http://schemas.openxmlformats.org/package/2006/relationships"><Relationship Id="rId2" Type="http://schemas.openxmlformats.org/officeDocument/2006/relationships/slide" Target="../slides/slide1210.xml"/><Relationship Id="rId1" Type="http://schemas.openxmlformats.org/officeDocument/2006/relationships/notesMaster" Target="../notesMasters/notesMaster1.xml"/></Relationships>
</file>

<file path=ppt/notesSlides/_rels/notesSlide1077.xml.rels><?xml version="1.0" encoding="UTF-8" standalone="yes"?>
<Relationships xmlns="http://schemas.openxmlformats.org/package/2006/relationships"><Relationship Id="rId2" Type="http://schemas.openxmlformats.org/officeDocument/2006/relationships/slide" Target="../slides/slide1211.xml"/><Relationship Id="rId1" Type="http://schemas.openxmlformats.org/officeDocument/2006/relationships/notesMaster" Target="../notesMasters/notesMaster1.xml"/></Relationships>
</file>

<file path=ppt/notesSlides/_rels/notesSlide1078.xml.rels><?xml version="1.0" encoding="UTF-8" standalone="yes"?>
<Relationships xmlns="http://schemas.openxmlformats.org/package/2006/relationships"><Relationship Id="rId2" Type="http://schemas.openxmlformats.org/officeDocument/2006/relationships/slide" Target="../slides/slide1212.xml"/><Relationship Id="rId1" Type="http://schemas.openxmlformats.org/officeDocument/2006/relationships/notesMaster" Target="../notesMasters/notesMaster1.xml"/></Relationships>
</file>

<file path=ppt/notesSlides/_rels/notesSlide1079.xml.rels><?xml version="1.0" encoding="UTF-8" standalone="yes"?>
<Relationships xmlns="http://schemas.openxmlformats.org/package/2006/relationships"><Relationship Id="rId2" Type="http://schemas.openxmlformats.org/officeDocument/2006/relationships/slide" Target="../slides/slide12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0.xml.rels><?xml version="1.0" encoding="UTF-8" standalone="yes"?>
<Relationships xmlns="http://schemas.openxmlformats.org/package/2006/relationships"><Relationship Id="rId2" Type="http://schemas.openxmlformats.org/officeDocument/2006/relationships/slide" Target="../slides/slide1214.xml"/><Relationship Id="rId1" Type="http://schemas.openxmlformats.org/officeDocument/2006/relationships/notesMaster" Target="../notesMasters/notesMaster1.xml"/></Relationships>
</file>

<file path=ppt/notesSlides/_rels/notesSlide1081.xml.rels><?xml version="1.0" encoding="UTF-8" standalone="yes"?>
<Relationships xmlns="http://schemas.openxmlformats.org/package/2006/relationships"><Relationship Id="rId2" Type="http://schemas.openxmlformats.org/officeDocument/2006/relationships/slide" Target="../slides/slide1215.xml"/><Relationship Id="rId1" Type="http://schemas.openxmlformats.org/officeDocument/2006/relationships/notesMaster" Target="../notesMasters/notesMaster1.xml"/></Relationships>
</file>

<file path=ppt/notesSlides/_rels/notesSlide1082.xml.rels><?xml version="1.0" encoding="UTF-8" standalone="yes"?>
<Relationships xmlns="http://schemas.openxmlformats.org/package/2006/relationships"><Relationship Id="rId2" Type="http://schemas.openxmlformats.org/officeDocument/2006/relationships/slide" Target="../slides/slide1216.xml"/><Relationship Id="rId1" Type="http://schemas.openxmlformats.org/officeDocument/2006/relationships/notesMaster" Target="../notesMasters/notesMaster1.xml"/></Relationships>
</file>

<file path=ppt/notesSlides/_rels/notesSlide1083.xml.rels><?xml version="1.0" encoding="UTF-8" standalone="yes"?>
<Relationships xmlns="http://schemas.openxmlformats.org/package/2006/relationships"><Relationship Id="rId2" Type="http://schemas.openxmlformats.org/officeDocument/2006/relationships/slide" Target="../slides/slide1217.xml"/><Relationship Id="rId1" Type="http://schemas.openxmlformats.org/officeDocument/2006/relationships/notesMaster" Target="../notesMasters/notesMaster1.xml"/></Relationships>
</file>

<file path=ppt/notesSlides/_rels/notesSlide1084.xml.rels><?xml version="1.0" encoding="UTF-8" standalone="yes"?>
<Relationships xmlns="http://schemas.openxmlformats.org/package/2006/relationships"><Relationship Id="rId2" Type="http://schemas.openxmlformats.org/officeDocument/2006/relationships/slide" Target="../slides/slide1218.xml"/><Relationship Id="rId1" Type="http://schemas.openxmlformats.org/officeDocument/2006/relationships/notesMaster" Target="../notesMasters/notesMaster1.xml"/></Relationships>
</file>

<file path=ppt/notesSlides/_rels/notesSlide1085.xml.rels><?xml version="1.0" encoding="UTF-8" standalone="yes"?>
<Relationships xmlns="http://schemas.openxmlformats.org/package/2006/relationships"><Relationship Id="rId2" Type="http://schemas.openxmlformats.org/officeDocument/2006/relationships/slide" Target="../slides/slide1219.xml"/><Relationship Id="rId1" Type="http://schemas.openxmlformats.org/officeDocument/2006/relationships/notesMaster" Target="../notesMasters/notesMaster1.xml"/></Relationships>
</file>

<file path=ppt/notesSlides/_rels/notesSlide1086.xml.rels><?xml version="1.0" encoding="UTF-8" standalone="yes"?>
<Relationships xmlns="http://schemas.openxmlformats.org/package/2006/relationships"><Relationship Id="rId2" Type="http://schemas.openxmlformats.org/officeDocument/2006/relationships/slide" Target="../slides/slide1220.xml"/><Relationship Id="rId1" Type="http://schemas.openxmlformats.org/officeDocument/2006/relationships/notesMaster" Target="../notesMasters/notesMaster1.xml"/></Relationships>
</file>

<file path=ppt/notesSlides/_rels/notesSlide1087.xml.rels><?xml version="1.0" encoding="UTF-8" standalone="yes"?>
<Relationships xmlns="http://schemas.openxmlformats.org/package/2006/relationships"><Relationship Id="rId2" Type="http://schemas.openxmlformats.org/officeDocument/2006/relationships/slide" Target="../slides/slide1221.xml"/><Relationship Id="rId1" Type="http://schemas.openxmlformats.org/officeDocument/2006/relationships/notesMaster" Target="../notesMasters/notesMaster1.xml"/></Relationships>
</file>

<file path=ppt/notesSlides/_rels/notesSlide1088.xml.rels><?xml version="1.0" encoding="UTF-8" standalone="yes"?>
<Relationships xmlns="http://schemas.openxmlformats.org/package/2006/relationships"><Relationship Id="rId2" Type="http://schemas.openxmlformats.org/officeDocument/2006/relationships/slide" Target="../slides/slide1222.xml"/><Relationship Id="rId1" Type="http://schemas.openxmlformats.org/officeDocument/2006/relationships/notesMaster" Target="../notesMasters/notesMaster1.xml"/></Relationships>
</file>

<file path=ppt/notesSlides/_rels/notesSlide1089.xml.rels><?xml version="1.0" encoding="UTF-8" standalone="yes"?>
<Relationships xmlns="http://schemas.openxmlformats.org/package/2006/relationships"><Relationship Id="rId2" Type="http://schemas.openxmlformats.org/officeDocument/2006/relationships/slide" Target="../slides/slide12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0.xml.rels><?xml version="1.0" encoding="UTF-8" standalone="yes"?>
<Relationships xmlns="http://schemas.openxmlformats.org/package/2006/relationships"><Relationship Id="rId2" Type="http://schemas.openxmlformats.org/officeDocument/2006/relationships/slide" Target="../slides/slide1224.xml"/><Relationship Id="rId1" Type="http://schemas.openxmlformats.org/officeDocument/2006/relationships/notesMaster" Target="../notesMasters/notesMaster1.xml"/></Relationships>
</file>

<file path=ppt/notesSlides/_rels/notesSlide1091.xml.rels><?xml version="1.0" encoding="UTF-8" standalone="yes"?>
<Relationships xmlns="http://schemas.openxmlformats.org/package/2006/relationships"><Relationship Id="rId2" Type="http://schemas.openxmlformats.org/officeDocument/2006/relationships/slide" Target="../slides/slide1225.xml"/><Relationship Id="rId1" Type="http://schemas.openxmlformats.org/officeDocument/2006/relationships/notesMaster" Target="../notesMasters/notesMaster1.xml"/></Relationships>
</file>

<file path=ppt/notesSlides/_rels/notesSlide1092.xml.rels><?xml version="1.0" encoding="UTF-8" standalone="yes"?>
<Relationships xmlns="http://schemas.openxmlformats.org/package/2006/relationships"><Relationship Id="rId2" Type="http://schemas.openxmlformats.org/officeDocument/2006/relationships/slide" Target="../slides/slide1226.xml"/><Relationship Id="rId1" Type="http://schemas.openxmlformats.org/officeDocument/2006/relationships/notesMaster" Target="../notesMasters/notesMaster1.xml"/></Relationships>
</file>

<file path=ppt/notesSlides/_rels/notesSlide1093.xml.rels><?xml version="1.0" encoding="UTF-8" standalone="yes"?>
<Relationships xmlns="http://schemas.openxmlformats.org/package/2006/relationships"><Relationship Id="rId2" Type="http://schemas.openxmlformats.org/officeDocument/2006/relationships/slide" Target="../slides/slide1227.xml"/><Relationship Id="rId1" Type="http://schemas.openxmlformats.org/officeDocument/2006/relationships/notesMaster" Target="../notesMasters/notesMaster1.xml"/></Relationships>
</file>

<file path=ppt/notesSlides/_rels/notesSlide1094.xml.rels><?xml version="1.0" encoding="UTF-8" standalone="yes"?>
<Relationships xmlns="http://schemas.openxmlformats.org/package/2006/relationships"><Relationship Id="rId2" Type="http://schemas.openxmlformats.org/officeDocument/2006/relationships/slide" Target="../slides/slide1228.xml"/><Relationship Id="rId1" Type="http://schemas.openxmlformats.org/officeDocument/2006/relationships/notesMaster" Target="../notesMasters/notesMaster1.xml"/></Relationships>
</file>

<file path=ppt/notesSlides/_rels/notesSlide1095.xml.rels><?xml version="1.0" encoding="UTF-8" standalone="yes"?>
<Relationships xmlns="http://schemas.openxmlformats.org/package/2006/relationships"><Relationship Id="rId2" Type="http://schemas.openxmlformats.org/officeDocument/2006/relationships/slide" Target="../slides/slide1229.xml"/><Relationship Id="rId1" Type="http://schemas.openxmlformats.org/officeDocument/2006/relationships/notesMaster" Target="../notesMasters/notesMaster1.xml"/></Relationships>
</file>

<file path=ppt/notesSlides/_rels/notesSlide1096.xml.rels><?xml version="1.0" encoding="UTF-8" standalone="yes"?>
<Relationships xmlns="http://schemas.openxmlformats.org/package/2006/relationships"><Relationship Id="rId2" Type="http://schemas.openxmlformats.org/officeDocument/2006/relationships/slide" Target="../slides/slide1230.xml"/><Relationship Id="rId1" Type="http://schemas.openxmlformats.org/officeDocument/2006/relationships/notesMaster" Target="../notesMasters/notesMaster1.xml"/></Relationships>
</file>

<file path=ppt/notesSlides/_rels/notesSlide1097.xml.rels><?xml version="1.0" encoding="UTF-8" standalone="yes"?>
<Relationships xmlns="http://schemas.openxmlformats.org/package/2006/relationships"><Relationship Id="rId2" Type="http://schemas.openxmlformats.org/officeDocument/2006/relationships/slide" Target="../slides/slide1231.xml"/><Relationship Id="rId1" Type="http://schemas.openxmlformats.org/officeDocument/2006/relationships/notesMaster" Target="../notesMasters/notesMaster1.xml"/></Relationships>
</file>

<file path=ppt/notesSlides/_rels/notesSlide1098.xml.rels><?xml version="1.0" encoding="UTF-8" standalone="yes"?>
<Relationships xmlns="http://schemas.openxmlformats.org/package/2006/relationships"><Relationship Id="rId2" Type="http://schemas.openxmlformats.org/officeDocument/2006/relationships/slide" Target="../slides/slide1232.xml"/><Relationship Id="rId1" Type="http://schemas.openxmlformats.org/officeDocument/2006/relationships/notesMaster" Target="../notesMasters/notesMaster1.xml"/></Relationships>
</file>

<file path=ppt/notesSlides/_rels/notesSlide1099.xml.rels><?xml version="1.0" encoding="UTF-8" standalone="yes"?>
<Relationships xmlns="http://schemas.openxmlformats.org/package/2006/relationships"><Relationship Id="rId2" Type="http://schemas.openxmlformats.org/officeDocument/2006/relationships/slide" Target="../slides/slide12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00.xml.rels><?xml version="1.0" encoding="UTF-8" standalone="yes"?>
<Relationships xmlns="http://schemas.openxmlformats.org/package/2006/relationships"><Relationship Id="rId2" Type="http://schemas.openxmlformats.org/officeDocument/2006/relationships/slide" Target="../slides/slide1234.xml"/><Relationship Id="rId1" Type="http://schemas.openxmlformats.org/officeDocument/2006/relationships/notesMaster" Target="../notesMasters/notesMaster1.xml"/></Relationships>
</file>

<file path=ppt/notesSlides/_rels/notesSlide1101.xml.rels><?xml version="1.0" encoding="UTF-8" standalone="yes"?>
<Relationships xmlns="http://schemas.openxmlformats.org/package/2006/relationships"><Relationship Id="rId2" Type="http://schemas.openxmlformats.org/officeDocument/2006/relationships/slide" Target="../slides/slide1235.xml"/><Relationship Id="rId1" Type="http://schemas.openxmlformats.org/officeDocument/2006/relationships/notesMaster" Target="../notesMasters/notesMaster1.xml"/></Relationships>
</file>

<file path=ppt/notesSlides/_rels/notesSlide1102.xml.rels><?xml version="1.0" encoding="UTF-8" standalone="yes"?>
<Relationships xmlns="http://schemas.openxmlformats.org/package/2006/relationships"><Relationship Id="rId2" Type="http://schemas.openxmlformats.org/officeDocument/2006/relationships/slide" Target="../slides/slide1236.xml"/><Relationship Id="rId1" Type="http://schemas.openxmlformats.org/officeDocument/2006/relationships/notesMaster" Target="../notesMasters/notesMaster1.xml"/></Relationships>
</file>

<file path=ppt/notesSlides/_rels/notesSlide1103.xml.rels><?xml version="1.0" encoding="UTF-8" standalone="yes"?>
<Relationships xmlns="http://schemas.openxmlformats.org/package/2006/relationships"><Relationship Id="rId2" Type="http://schemas.openxmlformats.org/officeDocument/2006/relationships/slide" Target="../slides/slide1237.xml"/><Relationship Id="rId1" Type="http://schemas.openxmlformats.org/officeDocument/2006/relationships/notesMaster" Target="../notesMasters/notesMaster1.xml"/></Relationships>
</file>

<file path=ppt/notesSlides/_rels/notesSlide1104.xml.rels><?xml version="1.0" encoding="UTF-8" standalone="yes"?>
<Relationships xmlns="http://schemas.openxmlformats.org/package/2006/relationships"><Relationship Id="rId2" Type="http://schemas.openxmlformats.org/officeDocument/2006/relationships/slide" Target="../slides/slide1238.xml"/><Relationship Id="rId1" Type="http://schemas.openxmlformats.org/officeDocument/2006/relationships/notesMaster" Target="../notesMasters/notesMaster1.xml"/></Relationships>
</file>

<file path=ppt/notesSlides/_rels/notesSlide1105.xml.rels><?xml version="1.0" encoding="UTF-8" standalone="yes"?>
<Relationships xmlns="http://schemas.openxmlformats.org/package/2006/relationships"><Relationship Id="rId2" Type="http://schemas.openxmlformats.org/officeDocument/2006/relationships/slide" Target="../slides/slide1239.xml"/><Relationship Id="rId1" Type="http://schemas.openxmlformats.org/officeDocument/2006/relationships/notesMaster" Target="../notesMasters/notesMaster1.xml"/></Relationships>
</file>

<file path=ppt/notesSlides/_rels/notesSlide1106.xml.rels><?xml version="1.0" encoding="UTF-8" standalone="yes"?>
<Relationships xmlns="http://schemas.openxmlformats.org/package/2006/relationships"><Relationship Id="rId2" Type="http://schemas.openxmlformats.org/officeDocument/2006/relationships/slide" Target="../slides/slide1240.xml"/><Relationship Id="rId1" Type="http://schemas.openxmlformats.org/officeDocument/2006/relationships/notesMaster" Target="../notesMasters/notesMaster1.xml"/></Relationships>
</file>

<file path=ppt/notesSlides/_rels/notesSlide1107.xml.rels><?xml version="1.0" encoding="UTF-8" standalone="yes"?>
<Relationships xmlns="http://schemas.openxmlformats.org/package/2006/relationships"><Relationship Id="rId2" Type="http://schemas.openxmlformats.org/officeDocument/2006/relationships/slide" Target="../slides/slide1241.xml"/><Relationship Id="rId1" Type="http://schemas.openxmlformats.org/officeDocument/2006/relationships/notesMaster" Target="../notesMasters/notesMaster1.xml"/></Relationships>
</file>

<file path=ppt/notesSlides/_rels/notesSlide1108.xml.rels><?xml version="1.0" encoding="UTF-8" standalone="yes"?>
<Relationships xmlns="http://schemas.openxmlformats.org/package/2006/relationships"><Relationship Id="rId2" Type="http://schemas.openxmlformats.org/officeDocument/2006/relationships/slide" Target="../slides/slide1242.xml"/><Relationship Id="rId1" Type="http://schemas.openxmlformats.org/officeDocument/2006/relationships/notesMaster" Target="../notesMasters/notesMaster1.xml"/></Relationships>
</file>

<file path=ppt/notesSlides/_rels/notesSlide1109.xml.rels><?xml version="1.0" encoding="UTF-8" standalone="yes"?>
<Relationships xmlns="http://schemas.openxmlformats.org/package/2006/relationships"><Relationship Id="rId2" Type="http://schemas.openxmlformats.org/officeDocument/2006/relationships/slide" Target="../slides/slide12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0.xml.rels><?xml version="1.0" encoding="UTF-8" standalone="yes"?>
<Relationships xmlns="http://schemas.openxmlformats.org/package/2006/relationships"><Relationship Id="rId2" Type="http://schemas.openxmlformats.org/officeDocument/2006/relationships/slide" Target="../slides/slide1244.xml"/><Relationship Id="rId1" Type="http://schemas.openxmlformats.org/officeDocument/2006/relationships/notesMaster" Target="../notesMasters/notesMaster1.xml"/></Relationships>
</file>

<file path=ppt/notesSlides/_rels/notesSlide1111.xml.rels><?xml version="1.0" encoding="UTF-8" standalone="yes"?>
<Relationships xmlns="http://schemas.openxmlformats.org/package/2006/relationships"><Relationship Id="rId2" Type="http://schemas.openxmlformats.org/officeDocument/2006/relationships/slide" Target="../slides/slide1245.xml"/><Relationship Id="rId1" Type="http://schemas.openxmlformats.org/officeDocument/2006/relationships/notesMaster" Target="../notesMasters/notesMaster1.xml"/></Relationships>
</file>

<file path=ppt/notesSlides/_rels/notesSlide1112.xml.rels><?xml version="1.0" encoding="UTF-8" standalone="yes"?>
<Relationships xmlns="http://schemas.openxmlformats.org/package/2006/relationships"><Relationship Id="rId2" Type="http://schemas.openxmlformats.org/officeDocument/2006/relationships/slide" Target="../slides/slide1246.xml"/><Relationship Id="rId1" Type="http://schemas.openxmlformats.org/officeDocument/2006/relationships/notesMaster" Target="../notesMasters/notesMaster1.xml"/></Relationships>
</file>

<file path=ppt/notesSlides/_rels/notesSlide1113.xml.rels><?xml version="1.0" encoding="UTF-8" standalone="yes"?>
<Relationships xmlns="http://schemas.openxmlformats.org/package/2006/relationships"><Relationship Id="rId2" Type="http://schemas.openxmlformats.org/officeDocument/2006/relationships/slide" Target="../slides/slide12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3" Type="http://schemas.openxmlformats.org/officeDocument/2006/relationships/slide" Target="../slides/slide171.xml"/><Relationship Id="rId2" Type="http://schemas.openxmlformats.org/officeDocument/2006/relationships/notesMaster" Target="../notesMasters/notesMaster1.xml"/><Relationship Id="rId1" Type="http://schemas.openxmlformats.org/officeDocument/2006/relationships/tags" Target="../tags/tag181.xml"/></Relationships>
</file>

<file path=ppt/notesSlides/_rels/notesSlide171.xml.rels><?xml version="1.0" encoding="UTF-8" standalone="yes"?>
<Relationships xmlns="http://schemas.openxmlformats.org/package/2006/relationships"><Relationship Id="rId3" Type="http://schemas.openxmlformats.org/officeDocument/2006/relationships/slide" Target="../slides/slide172.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8.xml"/></Relationships>
</file>

<file path=ppt/notesSlides/_rels/notesSlide175.xml.rels><?xml version="1.0" encoding="UTF-8" standalone="yes"?>
<Relationships xmlns="http://schemas.openxmlformats.org/package/2006/relationships"><Relationship Id="rId3" Type="http://schemas.openxmlformats.org/officeDocument/2006/relationships/slide" Target="../slides/slide176.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179.xml.rels><?xml version="1.0" encoding="UTF-8" standalone="yes"?>
<Relationships xmlns="http://schemas.openxmlformats.org/package/2006/relationships"><Relationship Id="rId3" Type="http://schemas.openxmlformats.org/officeDocument/2006/relationships/slide" Target="../slides/slide180.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3" Type="http://schemas.openxmlformats.org/officeDocument/2006/relationships/slide" Target="../slides/slide189.xml"/><Relationship Id="rId2" Type="http://schemas.openxmlformats.org/officeDocument/2006/relationships/notesMaster" Target="../notesMasters/notesMaster1.xml"/><Relationship Id="rId1" Type="http://schemas.openxmlformats.org/officeDocument/2006/relationships/tags" Target="../tags/tag213.xml"/></Relationships>
</file>

<file path=ppt/notesSlides/_rels/notesSlide189.xml.rels><?xml version="1.0" encoding="UTF-8" standalone="yes"?>
<Relationships xmlns="http://schemas.openxmlformats.org/package/2006/relationships"><Relationship Id="rId3" Type="http://schemas.openxmlformats.org/officeDocument/2006/relationships/slide" Target="../slides/slide190.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1059.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1062.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1067.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1072.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1078.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1079.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1080.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1081.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1082.xml"/><Relationship Id="rId1" Type="http://schemas.openxmlformats.org/officeDocument/2006/relationships/notesMaster" Target="../notesMasters/notesMaster1.xml"/></Relationships>
</file>

<file path=ppt/notesSlides/_rels/notesSlide968.xml.rels><?xml version="1.0" encoding="UTF-8" standalone="yes"?>
<Relationships xmlns="http://schemas.openxmlformats.org/package/2006/relationships"><Relationship Id="rId2" Type="http://schemas.openxmlformats.org/officeDocument/2006/relationships/slide" Target="../slides/slide1083.xml"/><Relationship Id="rId1" Type="http://schemas.openxmlformats.org/officeDocument/2006/relationships/notesMaster" Target="../notesMasters/notesMaster1.xml"/></Relationships>
</file>

<file path=ppt/notesSlides/_rels/notesSlide969.xml.rels><?xml version="1.0" encoding="UTF-8" standalone="yes"?>
<Relationships xmlns="http://schemas.openxmlformats.org/package/2006/relationships"><Relationship Id="rId2" Type="http://schemas.openxmlformats.org/officeDocument/2006/relationships/slide" Target="../slides/slide108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0.xml.rels><?xml version="1.0" encoding="UTF-8" standalone="yes"?>
<Relationships xmlns="http://schemas.openxmlformats.org/package/2006/relationships"><Relationship Id="rId2" Type="http://schemas.openxmlformats.org/officeDocument/2006/relationships/slide" Target="../slides/slide1085.xml"/><Relationship Id="rId1" Type="http://schemas.openxmlformats.org/officeDocument/2006/relationships/notesMaster" Target="../notesMasters/notesMaster1.xml"/></Relationships>
</file>

<file path=ppt/notesSlides/_rels/notesSlide971.xml.rels><?xml version="1.0" encoding="UTF-8" standalone="yes"?>
<Relationships xmlns="http://schemas.openxmlformats.org/package/2006/relationships"><Relationship Id="rId2" Type="http://schemas.openxmlformats.org/officeDocument/2006/relationships/slide" Target="../slides/slide1086.xml"/><Relationship Id="rId1" Type="http://schemas.openxmlformats.org/officeDocument/2006/relationships/notesMaster" Target="../notesMasters/notesMaster1.xml"/></Relationships>
</file>

<file path=ppt/notesSlides/_rels/notesSlide972.xml.rels><?xml version="1.0" encoding="UTF-8" standalone="yes"?>
<Relationships xmlns="http://schemas.openxmlformats.org/package/2006/relationships"><Relationship Id="rId2" Type="http://schemas.openxmlformats.org/officeDocument/2006/relationships/slide" Target="../slides/slide1087.xml"/><Relationship Id="rId1" Type="http://schemas.openxmlformats.org/officeDocument/2006/relationships/notesMaster" Target="../notesMasters/notesMaster1.xml"/></Relationships>
</file>

<file path=ppt/notesSlides/_rels/notesSlide973.xml.rels><?xml version="1.0" encoding="UTF-8" standalone="yes"?>
<Relationships xmlns="http://schemas.openxmlformats.org/package/2006/relationships"><Relationship Id="rId2" Type="http://schemas.openxmlformats.org/officeDocument/2006/relationships/slide" Target="../slides/slide1088.xml"/><Relationship Id="rId1" Type="http://schemas.openxmlformats.org/officeDocument/2006/relationships/notesMaster" Target="../notesMasters/notesMaster1.xml"/></Relationships>
</file>

<file path=ppt/notesSlides/_rels/notesSlide974.xml.rels><?xml version="1.0" encoding="UTF-8" standalone="yes"?>
<Relationships xmlns="http://schemas.openxmlformats.org/package/2006/relationships"><Relationship Id="rId2" Type="http://schemas.openxmlformats.org/officeDocument/2006/relationships/slide" Target="../slides/slide1089.xml"/><Relationship Id="rId1" Type="http://schemas.openxmlformats.org/officeDocument/2006/relationships/notesMaster" Target="../notesMasters/notesMaster1.xml"/></Relationships>
</file>

<file path=ppt/notesSlides/_rels/notesSlide975.xml.rels><?xml version="1.0" encoding="UTF-8" standalone="yes"?>
<Relationships xmlns="http://schemas.openxmlformats.org/package/2006/relationships"><Relationship Id="rId2" Type="http://schemas.openxmlformats.org/officeDocument/2006/relationships/slide" Target="../slides/slide1090.xml"/><Relationship Id="rId1" Type="http://schemas.openxmlformats.org/officeDocument/2006/relationships/notesMaster" Target="../notesMasters/notesMaster1.xml"/></Relationships>
</file>

<file path=ppt/notesSlides/_rels/notesSlide976.xml.rels><?xml version="1.0" encoding="UTF-8" standalone="yes"?>
<Relationships xmlns="http://schemas.openxmlformats.org/package/2006/relationships"><Relationship Id="rId2" Type="http://schemas.openxmlformats.org/officeDocument/2006/relationships/slide" Target="../slides/slide1091.xml"/><Relationship Id="rId1" Type="http://schemas.openxmlformats.org/officeDocument/2006/relationships/notesMaster" Target="../notesMasters/notesMaster1.xml"/></Relationships>
</file>

<file path=ppt/notesSlides/_rels/notesSlide977.xml.rels><?xml version="1.0" encoding="UTF-8" standalone="yes"?>
<Relationships xmlns="http://schemas.openxmlformats.org/package/2006/relationships"><Relationship Id="rId2" Type="http://schemas.openxmlformats.org/officeDocument/2006/relationships/slide" Target="../slides/slide1092.xml"/><Relationship Id="rId1" Type="http://schemas.openxmlformats.org/officeDocument/2006/relationships/notesMaster" Target="../notesMasters/notesMaster1.xml"/></Relationships>
</file>

<file path=ppt/notesSlides/_rels/notesSlide978.xml.rels><?xml version="1.0" encoding="UTF-8" standalone="yes"?>
<Relationships xmlns="http://schemas.openxmlformats.org/package/2006/relationships"><Relationship Id="rId2" Type="http://schemas.openxmlformats.org/officeDocument/2006/relationships/slide" Target="../slides/slide1093.xml"/><Relationship Id="rId1" Type="http://schemas.openxmlformats.org/officeDocument/2006/relationships/notesMaster" Target="../notesMasters/notesMaster1.xml"/></Relationships>
</file>

<file path=ppt/notesSlides/_rels/notesSlide979.xml.rels><?xml version="1.0" encoding="UTF-8" standalone="yes"?>
<Relationships xmlns="http://schemas.openxmlformats.org/package/2006/relationships"><Relationship Id="rId2" Type="http://schemas.openxmlformats.org/officeDocument/2006/relationships/slide" Target="../slides/slide109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0.xml.rels><?xml version="1.0" encoding="UTF-8" standalone="yes"?>
<Relationships xmlns="http://schemas.openxmlformats.org/package/2006/relationships"><Relationship Id="rId2" Type="http://schemas.openxmlformats.org/officeDocument/2006/relationships/slide" Target="../slides/slide1095.xml"/><Relationship Id="rId1" Type="http://schemas.openxmlformats.org/officeDocument/2006/relationships/notesMaster" Target="../notesMasters/notesMaster1.xml"/></Relationships>
</file>

<file path=ppt/notesSlides/_rels/notesSlide981.xml.rels><?xml version="1.0" encoding="UTF-8" standalone="yes"?>
<Relationships xmlns="http://schemas.openxmlformats.org/package/2006/relationships"><Relationship Id="rId2" Type="http://schemas.openxmlformats.org/officeDocument/2006/relationships/slide" Target="../slides/slide1096.xml"/><Relationship Id="rId1" Type="http://schemas.openxmlformats.org/officeDocument/2006/relationships/notesMaster" Target="../notesMasters/notesMaster1.xml"/></Relationships>
</file>

<file path=ppt/notesSlides/_rels/notesSlide982.xml.rels><?xml version="1.0" encoding="UTF-8" standalone="yes"?>
<Relationships xmlns="http://schemas.openxmlformats.org/package/2006/relationships"><Relationship Id="rId2" Type="http://schemas.openxmlformats.org/officeDocument/2006/relationships/slide" Target="../slides/slide1097.xml"/><Relationship Id="rId1" Type="http://schemas.openxmlformats.org/officeDocument/2006/relationships/notesMaster" Target="../notesMasters/notesMaster1.xml"/></Relationships>
</file>

<file path=ppt/notesSlides/_rels/notesSlide983.xml.rels><?xml version="1.0" encoding="UTF-8" standalone="yes"?>
<Relationships xmlns="http://schemas.openxmlformats.org/package/2006/relationships"><Relationship Id="rId2" Type="http://schemas.openxmlformats.org/officeDocument/2006/relationships/slide" Target="../slides/slide1098.xml"/><Relationship Id="rId1" Type="http://schemas.openxmlformats.org/officeDocument/2006/relationships/notesMaster" Target="../notesMasters/notesMaster1.xml"/></Relationships>
</file>

<file path=ppt/notesSlides/_rels/notesSlide984.xml.rels><?xml version="1.0" encoding="UTF-8" standalone="yes"?>
<Relationships xmlns="http://schemas.openxmlformats.org/package/2006/relationships"><Relationship Id="rId2" Type="http://schemas.openxmlformats.org/officeDocument/2006/relationships/slide" Target="../slides/slide1099.xml"/><Relationship Id="rId1" Type="http://schemas.openxmlformats.org/officeDocument/2006/relationships/notesMaster" Target="../notesMasters/notesMaster1.xml"/></Relationships>
</file>

<file path=ppt/notesSlides/_rels/notesSlide985.xml.rels><?xml version="1.0" encoding="UTF-8" standalone="yes"?>
<Relationships xmlns="http://schemas.openxmlformats.org/package/2006/relationships"><Relationship Id="rId2" Type="http://schemas.openxmlformats.org/officeDocument/2006/relationships/slide" Target="../slides/slide1100.xml"/><Relationship Id="rId1" Type="http://schemas.openxmlformats.org/officeDocument/2006/relationships/notesMaster" Target="../notesMasters/notesMaster1.xml"/></Relationships>
</file>

<file path=ppt/notesSlides/_rels/notesSlide986.xml.rels><?xml version="1.0" encoding="UTF-8" standalone="yes"?>
<Relationships xmlns="http://schemas.openxmlformats.org/package/2006/relationships"><Relationship Id="rId2" Type="http://schemas.openxmlformats.org/officeDocument/2006/relationships/slide" Target="../slides/slide1101.xml"/><Relationship Id="rId1" Type="http://schemas.openxmlformats.org/officeDocument/2006/relationships/notesMaster" Target="../notesMasters/notesMaster1.xml"/></Relationships>
</file>

<file path=ppt/notesSlides/_rels/notesSlide987.xml.rels><?xml version="1.0" encoding="UTF-8" standalone="yes"?>
<Relationships xmlns="http://schemas.openxmlformats.org/package/2006/relationships"><Relationship Id="rId2" Type="http://schemas.openxmlformats.org/officeDocument/2006/relationships/slide" Target="../slides/slide1102.xml"/><Relationship Id="rId1" Type="http://schemas.openxmlformats.org/officeDocument/2006/relationships/notesMaster" Target="../notesMasters/notesMaster1.xml"/></Relationships>
</file>

<file path=ppt/notesSlides/_rels/notesSlide988.xml.rels><?xml version="1.0" encoding="UTF-8" standalone="yes"?>
<Relationships xmlns="http://schemas.openxmlformats.org/package/2006/relationships"><Relationship Id="rId2" Type="http://schemas.openxmlformats.org/officeDocument/2006/relationships/slide" Target="../slides/slide1103.xml"/><Relationship Id="rId1" Type="http://schemas.openxmlformats.org/officeDocument/2006/relationships/notesMaster" Target="../notesMasters/notesMaster1.xml"/></Relationships>
</file>

<file path=ppt/notesSlides/_rels/notesSlide989.xml.rels><?xml version="1.0" encoding="UTF-8" standalone="yes"?>
<Relationships xmlns="http://schemas.openxmlformats.org/package/2006/relationships"><Relationship Id="rId2" Type="http://schemas.openxmlformats.org/officeDocument/2006/relationships/slide" Target="../slides/slide1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0.xml.rels><?xml version="1.0" encoding="UTF-8" standalone="yes"?>
<Relationships xmlns="http://schemas.openxmlformats.org/package/2006/relationships"><Relationship Id="rId2" Type="http://schemas.openxmlformats.org/officeDocument/2006/relationships/slide" Target="../slides/slide1105.xml"/><Relationship Id="rId1" Type="http://schemas.openxmlformats.org/officeDocument/2006/relationships/notesMaster" Target="../notesMasters/notesMaster1.xml"/></Relationships>
</file>

<file path=ppt/notesSlides/_rels/notesSlide991.xml.rels><?xml version="1.0" encoding="UTF-8" standalone="yes"?>
<Relationships xmlns="http://schemas.openxmlformats.org/package/2006/relationships"><Relationship Id="rId2" Type="http://schemas.openxmlformats.org/officeDocument/2006/relationships/slide" Target="../slides/slide1106.xml"/><Relationship Id="rId1" Type="http://schemas.openxmlformats.org/officeDocument/2006/relationships/notesMaster" Target="../notesMasters/notesMaster1.xml"/></Relationships>
</file>

<file path=ppt/notesSlides/_rels/notesSlide992.xml.rels><?xml version="1.0" encoding="UTF-8" standalone="yes"?>
<Relationships xmlns="http://schemas.openxmlformats.org/package/2006/relationships"><Relationship Id="rId2" Type="http://schemas.openxmlformats.org/officeDocument/2006/relationships/slide" Target="../slides/slide1107.xml"/><Relationship Id="rId1" Type="http://schemas.openxmlformats.org/officeDocument/2006/relationships/notesMaster" Target="../notesMasters/notesMaster1.xml"/></Relationships>
</file>

<file path=ppt/notesSlides/_rels/notesSlide993.xml.rels><?xml version="1.0" encoding="UTF-8" standalone="yes"?>
<Relationships xmlns="http://schemas.openxmlformats.org/package/2006/relationships"><Relationship Id="rId2" Type="http://schemas.openxmlformats.org/officeDocument/2006/relationships/slide" Target="../slides/slide1108.xml"/><Relationship Id="rId1" Type="http://schemas.openxmlformats.org/officeDocument/2006/relationships/notesMaster" Target="../notesMasters/notesMaster1.xml"/></Relationships>
</file>

<file path=ppt/notesSlides/_rels/notesSlide994.xml.rels><?xml version="1.0" encoding="UTF-8" standalone="yes"?>
<Relationships xmlns="http://schemas.openxmlformats.org/package/2006/relationships"><Relationship Id="rId2" Type="http://schemas.openxmlformats.org/officeDocument/2006/relationships/slide" Target="../slides/slide1109.xml"/><Relationship Id="rId1" Type="http://schemas.openxmlformats.org/officeDocument/2006/relationships/notesMaster" Target="../notesMasters/notesMaster1.xml"/></Relationships>
</file>

<file path=ppt/notesSlides/_rels/notesSlide995.xml.rels><?xml version="1.0" encoding="UTF-8" standalone="yes"?>
<Relationships xmlns="http://schemas.openxmlformats.org/package/2006/relationships"><Relationship Id="rId2" Type="http://schemas.openxmlformats.org/officeDocument/2006/relationships/slide" Target="../slides/slide1110.xml"/><Relationship Id="rId1" Type="http://schemas.openxmlformats.org/officeDocument/2006/relationships/notesMaster" Target="../notesMasters/notesMaster1.xml"/></Relationships>
</file>

<file path=ppt/notesSlides/_rels/notesSlide996.xml.rels><?xml version="1.0" encoding="UTF-8" standalone="yes"?>
<Relationships xmlns="http://schemas.openxmlformats.org/package/2006/relationships"><Relationship Id="rId2" Type="http://schemas.openxmlformats.org/officeDocument/2006/relationships/slide" Target="../slides/slide1111.xml"/><Relationship Id="rId1" Type="http://schemas.openxmlformats.org/officeDocument/2006/relationships/notesMaster" Target="../notesMasters/notesMaster1.xml"/></Relationships>
</file>

<file path=ppt/notesSlides/_rels/notesSlide997.xml.rels><?xml version="1.0" encoding="UTF-8" standalone="yes"?>
<Relationships xmlns="http://schemas.openxmlformats.org/package/2006/relationships"><Relationship Id="rId2" Type="http://schemas.openxmlformats.org/officeDocument/2006/relationships/slide" Target="../slides/slide1112.xml"/><Relationship Id="rId1" Type="http://schemas.openxmlformats.org/officeDocument/2006/relationships/notesMaster" Target="../notesMasters/notesMaster1.xml"/></Relationships>
</file>

<file path=ppt/notesSlides/_rels/notesSlide998.xml.rels><?xml version="1.0" encoding="UTF-8" standalone="yes"?>
<Relationships xmlns="http://schemas.openxmlformats.org/package/2006/relationships"><Relationship Id="rId2" Type="http://schemas.openxmlformats.org/officeDocument/2006/relationships/slide" Target="../slides/slide1113.xml"/><Relationship Id="rId1" Type="http://schemas.openxmlformats.org/officeDocument/2006/relationships/notesMaster" Target="../notesMasters/notesMaster1.xml"/></Relationships>
</file>

<file path=ppt/notesSlides/_rels/notesSlide999.xml.rels><?xml version="1.0" encoding="UTF-8" standalone="yes"?>
<Relationships xmlns="http://schemas.openxmlformats.org/package/2006/relationships"><Relationship Id="rId2" Type="http://schemas.openxmlformats.org/officeDocument/2006/relationships/slide" Target="../slides/slide1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43803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19470224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385091714"/>
      </p:ext>
    </p:extLst>
  </p:cSld>
  <p:clrMapOvr>
    <a:masterClrMapping/>
  </p:clrMapOvr>
</p:notes>
</file>

<file path=ppt/notesSlides/notesSlide10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1115</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10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1116</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10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1117</a:t>
            </a:fld>
            <a:endParaRPr lang="en-US" dirty="0"/>
          </a:p>
        </p:txBody>
      </p:sp>
    </p:spTree>
    <p:extLst>
      <p:ext uri="{BB962C8B-B14F-4D97-AF65-F5344CB8AC3E}">
        <p14:creationId xmlns:p14="http://schemas.microsoft.com/office/powerpoint/2010/main" val="320301210"/>
      </p:ext>
    </p:extLst>
  </p:cSld>
  <p:clrMapOvr>
    <a:masterClrMapping/>
  </p:clrMapOvr>
</p:notes>
</file>

<file path=ppt/notesSlides/notesSlide10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1118</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10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1119</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10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1120</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10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1121</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10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1122</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10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1123</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10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1124</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252733008"/>
      </p:ext>
    </p:extLst>
  </p:cSld>
  <p:clrMapOvr>
    <a:masterClrMapping/>
  </p:clrMapOvr>
</p:notes>
</file>

<file path=ppt/notesSlides/notesSlide10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1125</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10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1126</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10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1127</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10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1128</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1129</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10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1130</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10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1131</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10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1132</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10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1133</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10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1134</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2508484454"/>
      </p:ext>
    </p:extLst>
  </p:cSld>
  <p:clrMapOvr>
    <a:masterClrMapping/>
  </p:clrMapOvr>
</p:notes>
</file>

<file path=ppt/notesSlides/notesSlide10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1135</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10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1136</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10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1137</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10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1142</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10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1143</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10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1144</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10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1145</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10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1149</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10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1150</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10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1151</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3591432012"/>
      </p:ext>
    </p:extLst>
  </p:cSld>
  <p:clrMapOvr>
    <a:masterClrMapping/>
  </p:clrMapOvr>
</p:notes>
</file>

<file path=ppt/notesSlides/notesSlide10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1152</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10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1156</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10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1157</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10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1158</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10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1162</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10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1163</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10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1164</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10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1168</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10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1169</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10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1170</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3952423729"/>
      </p:ext>
    </p:extLst>
  </p:cSld>
  <p:clrMapOvr>
    <a:masterClrMapping/>
  </p:clrMapOvr>
</p:notes>
</file>

<file path=ppt/notesSlides/notesSlide10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1171</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10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1175</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10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1176</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10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1177</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10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1178</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10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1179</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10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1180</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10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1181</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10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1182</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10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1183</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1184</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10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1185</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10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1186</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10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1187</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10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1188</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10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1189</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10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1190</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10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1191</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10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1192</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10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1193</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04455719"/>
      </p:ext>
    </p:extLst>
  </p:cSld>
  <p:clrMapOvr>
    <a:masterClrMapping/>
  </p:clrMapOvr>
</p:notes>
</file>

<file path=ppt/notesSlides/notesSlide10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1194</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10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1195</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10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1196</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10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1197</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10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1198</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10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1199</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10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1200</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10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1201</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10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1202</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10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1203</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308342617"/>
      </p:ext>
    </p:extLst>
  </p:cSld>
  <p:clrMapOvr>
    <a:masterClrMapping/>
  </p:clrMapOvr>
</p:notes>
</file>

<file path=ppt/notesSlides/notesSlide10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1204</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10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1205</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10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1206</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10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1207</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10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1208</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10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1209</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10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1210</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10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1211</a:t>
            </a:fld>
            <a:endParaRPr lang="en-US" dirty="0"/>
          </a:p>
        </p:txBody>
      </p:sp>
    </p:spTree>
    <p:extLst>
      <p:ext uri="{BB962C8B-B14F-4D97-AF65-F5344CB8AC3E}">
        <p14:creationId xmlns:p14="http://schemas.microsoft.com/office/powerpoint/2010/main" val="627571507"/>
      </p:ext>
    </p:extLst>
  </p:cSld>
  <p:clrMapOvr>
    <a:masterClrMapping/>
  </p:clrMapOvr>
</p:notes>
</file>

<file path=ppt/notesSlides/notesSlide10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1212</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10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1213</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1650037306"/>
      </p:ext>
    </p:extLst>
  </p:cSld>
  <p:clrMapOvr>
    <a:masterClrMapping/>
  </p:clrMapOvr>
</p:notes>
</file>

<file path=ppt/notesSlides/notesSlide10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1214</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10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1215</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10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1216</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10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1217</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10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1218</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10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1219</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10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1220</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10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1221</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10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1222</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445283662"/>
      </p:ext>
    </p:extLst>
  </p:cSld>
  <p:clrMapOvr>
    <a:masterClrMapping/>
  </p:clrMapOvr>
</p:notes>
</file>

<file path=ppt/notesSlides/notesSlide10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1223</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0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1224</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4248897099"/>
      </p:ext>
    </p:extLst>
  </p:cSld>
  <p:clrMapOvr>
    <a:masterClrMapping/>
  </p:clrMapOvr>
</p:notes>
</file>

<file path=ppt/notesSlides/notesSlide10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1225</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10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1226</a:t>
            </a:fld>
            <a:endParaRPr lang="en-US" dirty="0"/>
          </a:p>
        </p:txBody>
      </p:sp>
    </p:spTree>
    <p:extLst>
      <p:ext uri="{BB962C8B-B14F-4D97-AF65-F5344CB8AC3E}">
        <p14:creationId xmlns:p14="http://schemas.microsoft.com/office/powerpoint/2010/main" val="4154033397"/>
      </p:ext>
    </p:extLst>
  </p:cSld>
  <p:clrMapOvr>
    <a:masterClrMapping/>
  </p:clrMapOvr>
</p:notes>
</file>

<file path=ppt/notesSlides/notesSlide10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1227</a:t>
            </a:fld>
            <a:endParaRPr lang="en-US" dirty="0"/>
          </a:p>
        </p:txBody>
      </p:sp>
    </p:spTree>
    <p:extLst>
      <p:ext uri="{BB962C8B-B14F-4D97-AF65-F5344CB8AC3E}">
        <p14:creationId xmlns:p14="http://schemas.microsoft.com/office/powerpoint/2010/main" val="2390846968"/>
      </p:ext>
    </p:extLst>
  </p:cSld>
  <p:clrMapOvr>
    <a:masterClrMapping/>
  </p:clrMapOvr>
</p:notes>
</file>

<file path=ppt/notesSlides/notesSlide10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1228</a:t>
            </a:fld>
            <a:endParaRPr lang="en-US" dirty="0"/>
          </a:p>
        </p:txBody>
      </p:sp>
    </p:spTree>
    <p:extLst>
      <p:ext uri="{BB962C8B-B14F-4D97-AF65-F5344CB8AC3E}">
        <p14:creationId xmlns:p14="http://schemas.microsoft.com/office/powerpoint/2010/main" val="4111061427"/>
      </p:ext>
    </p:extLst>
  </p:cSld>
  <p:clrMapOvr>
    <a:masterClrMapping/>
  </p:clrMapOvr>
</p:notes>
</file>

<file path=ppt/notesSlides/notesSlide10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1229</a:t>
            </a:fld>
            <a:endParaRPr lang="en-US" dirty="0"/>
          </a:p>
        </p:txBody>
      </p:sp>
    </p:spTree>
    <p:extLst>
      <p:ext uri="{BB962C8B-B14F-4D97-AF65-F5344CB8AC3E}">
        <p14:creationId xmlns:p14="http://schemas.microsoft.com/office/powerpoint/2010/main" val="2519638956"/>
      </p:ext>
    </p:extLst>
  </p:cSld>
  <p:clrMapOvr>
    <a:masterClrMapping/>
  </p:clrMapOvr>
</p:notes>
</file>

<file path=ppt/notesSlides/notesSlide10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1230</a:t>
            </a:fld>
            <a:endParaRPr lang="en-US" dirty="0"/>
          </a:p>
        </p:txBody>
      </p:sp>
    </p:spTree>
    <p:extLst>
      <p:ext uri="{BB962C8B-B14F-4D97-AF65-F5344CB8AC3E}">
        <p14:creationId xmlns:p14="http://schemas.microsoft.com/office/powerpoint/2010/main" val="2859014310"/>
      </p:ext>
    </p:extLst>
  </p:cSld>
  <p:clrMapOvr>
    <a:masterClrMapping/>
  </p:clrMapOvr>
</p:notes>
</file>

<file path=ppt/notesSlides/notesSlide10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1231</a:t>
            </a:fld>
            <a:endParaRPr lang="en-US" dirty="0"/>
          </a:p>
        </p:txBody>
      </p:sp>
    </p:spTree>
    <p:extLst>
      <p:ext uri="{BB962C8B-B14F-4D97-AF65-F5344CB8AC3E}">
        <p14:creationId xmlns:p14="http://schemas.microsoft.com/office/powerpoint/2010/main" val="3580497925"/>
      </p:ext>
    </p:extLst>
  </p:cSld>
  <p:clrMapOvr>
    <a:masterClrMapping/>
  </p:clrMapOvr>
</p:notes>
</file>

<file path=ppt/notesSlides/notesSlide10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1232</a:t>
            </a:fld>
            <a:endParaRPr lang="en-US" dirty="0"/>
          </a:p>
        </p:txBody>
      </p:sp>
    </p:spTree>
    <p:extLst>
      <p:ext uri="{BB962C8B-B14F-4D97-AF65-F5344CB8AC3E}">
        <p14:creationId xmlns:p14="http://schemas.microsoft.com/office/powerpoint/2010/main" val="1679773424"/>
      </p:ext>
    </p:extLst>
  </p:cSld>
  <p:clrMapOvr>
    <a:masterClrMapping/>
  </p:clrMapOvr>
</p:notes>
</file>

<file path=ppt/notesSlides/notesSlide10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1233</a:t>
            </a:fld>
            <a:endParaRPr lang="en-US" dirty="0"/>
          </a:p>
        </p:txBody>
      </p:sp>
    </p:spTree>
    <p:extLst>
      <p:ext uri="{BB962C8B-B14F-4D97-AF65-F5344CB8AC3E}">
        <p14:creationId xmlns:p14="http://schemas.microsoft.com/office/powerpoint/2010/main" val="4155453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27694657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1819671723"/>
      </p:ext>
    </p:extLst>
  </p:cSld>
  <p:clrMapOvr>
    <a:masterClrMapping/>
  </p:clrMapOvr>
</p:notes>
</file>

<file path=ppt/notesSlides/notesSlide1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1234</a:t>
            </a:fld>
            <a:endParaRPr lang="en-US" dirty="0"/>
          </a:p>
        </p:txBody>
      </p:sp>
    </p:spTree>
    <p:extLst>
      <p:ext uri="{BB962C8B-B14F-4D97-AF65-F5344CB8AC3E}">
        <p14:creationId xmlns:p14="http://schemas.microsoft.com/office/powerpoint/2010/main" val="2221630890"/>
      </p:ext>
    </p:extLst>
  </p:cSld>
  <p:clrMapOvr>
    <a:masterClrMapping/>
  </p:clrMapOvr>
</p:notes>
</file>

<file path=ppt/notesSlides/notesSlide1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1235</a:t>
            </a:fld>
            <a:endParaRPr lang="en-US" dirty="0"/>
          </a:p>
        </p:txBody>
      </p:sp>
    </p:spTree>
    <p:extLst>
      <p:ext uri="{BB962C8B-B14F-4D97-AF65-F5344CB8AC3E}">
        <p14:creationId xmlns:p14="http://schemas.microsoft.com/office/powerpoint/2010/main" val="1139303541"/>
      </p:ext>
    </p:extLst>
  </p:cSld>
  <p:clrMapOvr>
    <a:masterClrMapping/>
  </p:clrMapOvr>
</p:notes>
</file>

<file path=ppt/notesSlides/notesSlide1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1236</a:t>
            </a:fld>
            <a:endParaRPr lang="en-US" dirty="0"/>
          </a:p>
        </p:txBody>
      </p:sp>
    </p:spTree>
    <p:extLst>
      <p:ext uri="{BB962C8B-B14F-4D97-AF65-F5344CB8AC3E}">
        <p14:creationId xmlns:p14="http://schemas.microsoft.com/office/powerpoint/2010/main" val="2916271226"/>
      </p:ext>
    </p:extLst>
  </p:cSld>
  <p:clrMapOvr>
    <a:masterClrMapping/>
  </p:clrMapOvr>
</p:notes>
</file>

<file path=ppt/notesSlides/notesSlide1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1237</a:t>
            </a:fld>
            <a:endParaRPr lang="en-US" dirty="0"/>
          </a:p>
        </p:txBody>
      </p:sp>
    </p:spTree>
    <p:extLst>
      <p:ext uri="{BB962C8B-B14F-4D97-AF65-F5344CB8AC3E}">
        <p14:creationId xmlns:p14="http://schemas.microsoft.com/office/powerpoint/2010/main" val="1747514621"/>
      </p:ext>
    </p:extLst>
  </p:cSld>
  <p:clrMapOvr>
    <a:masterClrMapping/>
  </p:clrMapOvr>
</p:notes>
</file>

<file path=ppt/notesSlides/notesSlide1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1238</a:t>
            </a:fld>
            <a:endParaRPr lang="en-US" dirty="0"/>
          </a:p>
        </p:txBody>
      </p:sp>
    </p:spTree>
    <p:extLst>
      <p:ext uri="{BB962C8B-B14F-4D97-AF65-F5344CB8AC3E}">
        <p14:creationId xmlns:p14="http://schemas.microsoft.com/office/powerpoint/2010/main" val="1135257118"/>
      </p:ext>
    </p:extLst>
  </p:cSld>
  <p:clrMapOvr>
    <a:masterClrMapping/>
  </p:clrMapOvr>
</p:notes>
</file>

<file path=ppt/notesSlides/notesSlide1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1239</a:t>
            </a:fld>
            <a:endParaRPr lang="en-US" dirty="0"/>
          </a:p>
        </p:txBody>
      </p:sp>
    </p:spTree>
    <p:extLst>
      <p:ext uri="{BB962C8B-B14F-4D97-AF65-F5344CB8AC3E}">
        <p14:creationId xmlns:p14="http://schemas.microsoft.com/office/powerpoint/2010/main" val="616987833"/>
      </p:ext>
    </p:extLst>
  </p:cSld>
  <p:clrMapOvr>
    <a:masterClrMapping/>
  </p:clrMapOvr>
</p:notes>
</file>

<file path=ppt/notesSlides/notesSlide1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1240</a:t>
            </a:fld>
            <a:endParaRPr lang="en-US" dirty="0"/>
          </a:p>
        </p:txBody>
      </p:sp>
    </p:spTree>
    <p:extLst>
      <p:ext uri="{BB962C8B-B14F-4D97-AF65-F5344CB8AC3E}">
        <p14:creationId xmlns:p14="http://schemas.microsoft.com/office/powerpoint/2010/main" val="382790700"/>
      </p:ext>
    </p:extLst>
  </p:cSld>
  <p:clrMapOvr>
    <a:masterClrMapping/>
  </p:clrMapOvr>
</p:notes>
</file>

<file path=ppt/notesSlides/notesSlide1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1241</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1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1242</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1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1243</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3854118343"/>
      </p:ext>
    </p:extLst>
  </p:cSld>
  <p:clrMapOvr>
    <a:masterClrMapping/>
  </p:clrMapOvr>
</p:notes>
</file>

<file path=ppt/notesSlides/notesSlide1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1244</a:t>
            </a:fld>
            <a:endParaRPr lang="en-US" dirty="0"/>
          </a:p>
        </p:txBody>
      </p:sp>
    </p:spTree>
    <p:extLst>
      <p:ext uri="{BB962C8B-B14F-4D97-AF65-F5344CB8AC3E}">
        <p14:creationId xmlns:p14="http://schemas.microsoft.com/office/powerpoint/2010/main" val="1826733901"/>
      </p:ext>
    </p:extLst>
  </p:cSld>
  <p:clrMapOvr>
    <a:masterClrMapping/>
  </p:clrMapOvr>
</p:notes>
</file>

<file path=ppt/notesSlides/notesSlide1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1245</a:t>
            </a:fld>
            <a:endParaRPr lang="en-US" dirty="0"/>
          </a:p>
        </p:txBody>
      </p:sp>
    </p:spTree>
    <p:extLst>
      <p:ext uri="{BB962C8B-B14F-4D97-AF65-F5344CB8AC3E}">
        <p14:creationId xmlns:p14="http://schemas.microsoft.com/office/powerpoint/2010/main" val="1349309094"/>
      </p:ext>
    </p:extLst>
  </p:cSld>
  <p:clrMapOvr>
    <a:masterClrMapping/>
  </p:clrMapOvr>
</p:notes>
</file>

<file path=ppt/notesSlides/notesSlide1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1246</a:t>
            </a:fld>
            <a:endParaRPr lang="en-US" dirty="0"/>
          </a:p>
        </p:txBody>
      </p:sp>
    </p:spTree>
    <p:extLst>
      <p:ext uri="{BB962C8B-B14F-4D97-AF65-F5344CB8AC3E}">
        <p14:creationId xmlns:p14="http://schemas.microsoft.com/office/powerpoint/2010/main" val="2556090548"/>
      </p:ext>
    </p:extLst>
  </p:cSld>
  <p:clrMapOvr>
    <a:masterClrMapping/>
  </p:clrMapOvr>
</p:notes>
</file>

<file path=ppt/notesSlides/notesSlide1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1247</a:t>
            </a:fld>
            <a:endParaRPr lang="en-US" dirty="0"/>
          </a:p>
        </p:txBody>
      </p:sp>
    </p:spTree>
    <p:extLst>
      <p:ext uri="{BB962C8B-B14F-4D97-AF65-F5344CB8AC3E}">
        <p14:creationId xmlns:p14="http://schemas.microsoft.com/office/powerpoint/2010/main" val="7594802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25215004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0994439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26516052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12642486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35825189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7524814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3084186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Even with a 1% defect rate, these</a:t>
            </a:r>
            <a:r>
              <a:rPr lang="en-US" baseline="0" dirty="0"/>
              <a:t> processes would be nowhere near acceptable.</a:t>
            </a:r>
          </a:p>
          <a:p>
            <a:pPr>
              <a:buFont typeface="Arial" pitchFamily="34" charset="0"/>
              <a:buChar char="•"/>
            </a:pPr>
            <a:r>
              <a:rPr lang="en-US" dirty="0"/>
              <a:t>Would</a:t>
            </a:r>
            <a:r>
              <a:rPr lang="en-US" baseline="0" dirty="0"/>
              <a:t> you drink the water in a community where the local water treatment facility operates at a 1% defect rate?</a:t>
            </a:r>
          </a:p>
          <a:p>
            <a:pPr>
              <a:buFont typeface="Arial" pitchFamily="34" charset="0"/>
              <a:buChar char="•"/>
            </a:pPr>
            <a:r>
              <a:rPr lang="en-US" baseline="0" dirty="0"/>
              <a:t>Would you go to a surgeon with a 1% defect rate?</a:t>
            </a:r>
          </a:p>
          <a:p>
            <a:pPr>
              <a:buFont typeface="Arial" pitchFamily="34" charset="0"/>
              <a:buChar char="•"/>
            </a:pPr>
            <a:r>
              <a:rPr lang="en-US" baseline="0" dirty="0"/>
              <a:t>So to recap where we started: Sigma level is the measure of quality level, and Six Sigma is the </a:t>
            </a:r>
            <a:r>
              <a:rPr lang="en-US" b="1" baseline="0" dirty="0"/>
              <a:t>goal</a:t>
            </a:r>
            <a:r>
              <a:rPr lang="en-US" baseline="0" dirty="0"/>
              <a:t> to aspire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a:t>
            </a:fld>
            <a:endParaRPr lang="en-US" dirty="0"/>
          </a:p>
        </p:txBody>
      </p:sp>
    </p:spTree>
    <p:extLst>
      <p:ext uri="{BB962C8B-B14F-4D97-AF65-F5344CB8AC3E}">
        <p14:creationId xmlns:p14="http://schemas.microsoft.com/office/powerpoint/2010/main" val="13295496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8637930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5458747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1935646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a Pareto chart in SigmaXL, follow the steps listed on this page.</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55770600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35439812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comparison</a:t>
            </a:r>
            <a:r>
              <a:rPr lang="en-US" baseline="0" dirty="0"/>
              <a:t> to Minitab, it is a little more difficult to ascertain the total number of defects by the graph. This is because the two axes are not aligned.</a:t>
            </a:r>
          </a:p>
          <a:p>
            <a:pPr>
              <a:buFont typeface="Arial" pitchFamily="34" charset="0"/>
              <a:buChar char="•"/>
            </a:pPr>
            <a:r>
              <a:rPr lang="en-US" baseline="0" dirty="0"/>
              <a:t>Alignment in this case means that the maximum number of defects on the left Y-axis does not align to 100% on the second Y-axis.</a:t>
            </a:r>
          </a:p>
          <a:p>
            <a:pPr>
              <a:buFont typeface="Arial" pitchFamily="34" charset="0"/>
              <a:buChar char="•"/>
            </a:pPr>
            <a:r>
              <a:rPr lang="en-US" baseline="0" dirty="0"/>
              <a:t>Minitab does this automatically, but in Excel it can be manually changed by setting the maximum on the Y-axis to the total number of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34457608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694901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6537974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30086090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81125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9944906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380862212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7387824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6245545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27688209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115372554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129790559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268634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219303196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8182033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37196630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269979166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6002454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2026981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10535364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simpler way to calculate yield.</a:t>
            </a:r>
          </a:p>
          <a:p>
            <a:pPr>
              <a:buFont typeface="Arial" pitchFamily="34" charset="0"/>
              <a:buChar char="•"/>
            </a:pPr>
            <a:r>
              <a:rPr lang="en-US" baseline="0" dirty="0"/>
              <a:t>The maximum DPU is 1, so to get a yield percent just subtract DPU from 1.</a:t>
            </a:r>
          </a:p>
          <a:p>
            <a:pPr>
              <a:buFont typeface="Arial" pitchFamily="34" charset="0"/>
              <a:buChar char="•"/>
            </a:pPr>
            <a:r>
              <a:rPr lang="en-US" baseline="0" dirty="0"/>
              <a:t>As you can see, by calculating the yield this way we get the same result for the RTY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27309745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249076101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203141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that shows all the key elements in a one-page layout. It is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3523146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151068403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65752513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366686385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24016355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22950834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4710841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451657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5523164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428901889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299131233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368203212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399689120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36257927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223115075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33207404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3172283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413654675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170</a:t>
            </a:fld>
            <a:endParaRPr lang="en-US" dirty="0"/>
          </a:p>
        </p:txBody>
      </p:sp>
    </p:spTree>
    <p:extLst>
      <p:ext uri="{BB962C8B-B14F-4D97-AF65-F5344CB8AC3E}">
        <p14:creationId xmlns:p14="http://schemas.microsoft.com/office/powerpoint/2010/main" val="2733407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390245620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171</a:t>
            </a:fld>
            <a:endParaRPr lang="en-US" dirty="0"/>
          </a:p>
        </p:txBody>
      </p:sp>
    </p:spTree>
    <p:extLst>
      <p:ext uri="{BB962C8B-B14F-4D97-AF65-F5344CB8AC3E}">
        <p14:creationId xmlns:p14="http://schemas.microsoft.com/office/powerpoint/2010/main" val="7770728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172</a:t>
            </a:fld>
            <a:endParaRPr lang="en-US" dirty="0"/>
          </a:p>
        </p:txBody>
      </p:sp>
    </p:spTree>
    <p:extLst>
      <p:ext uri="{BB962C8B-B14F-4D97-AF65-F5344CB8AC3E}">
        <p14:creationId xmlns:p14="http://schemas.microsoft.com/office/powerpoint/2010/main" val="109294947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173</a:t>
            </a:fld>
            <a:endParaRPr lang="en-US" dirty="0"/>
          </a:p>
        </p:txBody>
      </p:sp>
    </p:spTree>
    <p:extLst>
      <p:ext uri="{BB962C8B-B14F-4D97-AF65-F5344CB8AC3E}">
        <p14:creationId xmlns:p14="http://schemas.microsoft.com/office/powerpoint/2010/main" val="3461405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174</a:t>
            </a:fld>
            <a:endParaRPr lang="en-US" dirty="0"/>
          </a:p>
        </p:txBody>
      </p:sp>
    </p:spTree>
    <p:extLst>
      <p:ext uri="{BB962C8B-B14F-4D97-AF65-F5344CB8AC3E}">
        <p14:creationId xmlns:p14="http://schemas.microsoft.com/office/powerpoint/2010/main" val="38722720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175</a:t>
            </a:fld>
            <a:endParaRPr lang="en-US" dirty="0"/>
          </a:p>
        </p:txBody>
      </p:sp>
    </p:spTree>
    <p:extLst>
      <p:ext uri="{BB962C8B-B14F-4D97-AF65-F5344CB8AC3E}">
        <p14:creationId xmlns:p14="http://schemas.microsoft.com/office/powerpoint/2010/main" val="351900901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176</a:t>
            </a:fld>
            <a:endParaRPr lang="en-US" dirty="0"/>
          </a:p>
        </p:txBody>
      </p:sp>
    </p:spTree>
    <p:extLst>
      <p:ext uri="{BB962C8B-B14F-4D97-AF65-F5344CB8AC3E}">
        <p14:creationId xmlns:p14="http://schemas.microsoft.com/office/powerpoint/2010/main" val="35749741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177</a:t>
            </a:fld>
            <a:endParaRPr lang="en-US" dirty="0"/>
          </a:p>
        </p:txBody>
      </p:sp>
    </p:spTree>
    <p:extLst>
      <p:ext uri="{BB962C8B-B14F-4D97-AF65-F5344CB8AC3E}">
        <p14:creationId xmlns:p14="http://schemas.microsoft.com/office/powerpoint/2010/main" val="41078275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178</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179</a:t>
            </a:fld>
            <a:endParaRPr lang="en-US" dirty="0"/>
          </a:p>
        </p:txBody>
      </p:sp>
    </p:spTree>
    <p:extLst>
      <p:ext uri="{BB962C8B-B14F-4D97-AF65-F5344CB8AC3E}">
        <p14:creationId xmlns:p14="http://schemas.microsoft.com/office/powerpoint/2010/main" val="27946925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180</a:t>
            </a:fld>
            <a:endParaRPr lang="en-US" dirty="0"/>
          </a:p>
        </p:txBody>
      </p:sp>
    </p:spTree>
    <p:extLst>
      <p:ext uri="{BB962C8B-B14F-4D97-AF65-F5344CB8AC3E}">
        <p14:creationId xmlns:p14="http://schemas.microsoft.com/office/powerpoint/2010/main" val="418917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330844343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181</a:t>
            </a:fld>
            <a:endParaRPr lang="en-US" dirty="0"/>
          </a:p>
        </p:txBody>
      </p:sp>
    </p:spTree>
    <p:extLst>
      <p:ext uri="{BB962C8B-B14F-4D97-AF65-F5344CB8AC3E}">
        <p14:creationId xmlns:p14="http://schemas.microsoft.com/office/powerpoint/2010/main" val="360826674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182</a:t>
            </a:fld>
            <a:endParaRPr lang="en-US" dirty="0"/>
          </a:p>
        </p:txBody>
      </p:sp>
    </p:spTree>
    <p:extLst>
      <p:ext uri="{BB962C8B-B14F-4D97-AF65-F5344CB8AC3E}">
        <p14:creationId xmlns:p14="http://schemas.microsoft.com/office/powerpoint/2010/main" val="309295212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183</a:t>
            </a:fld>
            <a:endParaRPr lang="en-US" dirty="0"/>
          </a:p>
        </p:txBody>
      </p:sp>
    </p:spTree>
    <p:extLst>
      <p:ext uri="{BB962C8B-B14F-4D97-AF65-F5344CB8AC3E}">
        <p14:creationId xmlns:p14="http://schemas.microsoft.com/office/powerpoint/2010/main" val="238954864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184</a:t>
            </a:fld>
            <a:endParaRPr lang="en-US" dirty="0"/>
          </a:p>
        </p:txBody>
      </p:sp>
    </p:spTree>
    <p:extLst>
      <p:ext uri="{BB962C8B-B14F-4D97-AF65-F5344CB8AC3E}">
        <p14:creationId xmlns:p14="http://schemas.microsoft.com/office/powerpoint/2010/main" val="7309690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185</a:t>
            </a:fld>
            <a:endParaRPr lang="en-US" dirty="0"/>
          </a:p>
        </p:txBody>
      </p:sp>
    </p:spTree>
    <p:extLst>
      <p:ext uri="{BB962C8B-B14F-4D97-AF65-F5344CB8AC3E}">
        <p14:creationId xmlns:p14="http://schemas.microsoft.com/office/powerpoint/2010/main" val="169061778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186</a:t>
            </a:fld>
            <a:endParaRPr lang="en-US" dirty="0"/>
          </a:p>
        </p:txBody>
      </p:sp>
    </p:spTree>
    <p:extLst>
      <p:ext uri="{BB962C8B-B14F-4D97-AF65-F5344CB8AC3E}">
        <p14:creationId xmlns:p14="http://schemas.microsoft.com/office/powerpoint/2010/main" val="21724947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187</a:t>
            </a:fld>
            <a:endParaRPr lang="en-US" dirty="0"/>
          </a:p>
        </p:txBody>
      </p:sp>
    </p:spTree>
    <p:extLst>
      <p:ext uri="{BB962C8B-B14F-4D97-AF65-F5344CB8AC3E}">
        <p14:creationId xmlns:p14="http://schemas.microsoft.com/office/powerpoint/2010/main" val="12655124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188</a:t>
            </a:fld>
            <a:endParaRPr lang="en-US" dirty="0"/>
          </a:p>
        </p:txBody>
      </p:sp>
    </p:spTree>
    <p:extLst>
      <p:ext uri="{BB962C8B-B14F-4D97-AF65-F5344CB8AC3E}">
        <p14:creationId xmlns:p14="http://schemas.microsoft.com/office/powerpoint/2010/main" val="259397992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189</a:t>
            </a:fld>
            <a:endParaRPr lang="en-US" dirty="0"/>
          </a:p>
        </p:txBody>
      </p:sp>
    </p:spTree>
    <p:extLst>
      <p:ext uri="{BB962C8B-B14F-4D97-AF65-F5344CB8AC3E}">
        <p14:creationId xmlns:p14="http://schemas.microsoft.com/office/powerpoint/2010/main" val="401135590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190</a:t>
            </a:fld>
            <a:endParaRPr lang="en-US" dirty="0"/>
          </a:p>
        </p:txBody>
      </p:sp>
    </p:spTree>
    <p:extLst>
      <p:ext uri="{BB962C8B-B14F-4D97-AF65-F5344CB8AC3E}">
        <p14:creationId xmlns:p14="http://schemas.microsoft.com/office/powerpoint/2010/main" val="3196161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83082930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191</a:t>
            </a:fld>
            <a:endParaRPr lang="en-US" dirty="0"/>
          </a:p>
        </p:txBody>
      </p:sp>
    </p:spTree>
    <p:extLst>
      <p:ext uri="{BB962C8B-B14F-4D97-AF65-F5344CB8AC3E}">
        <p14:creationId xmlns:p14="http://schemas.microsoft.com/office/powerpoint/2010/main" val="125492433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192</a:t>
            </a:fld>
            <a:endParaRPr lang="en-US" dirty="0"/>
          </a:p>
        </p:txBody>
      </p:sp>
    </p:spTree>
    <p:extLst>
      <p:ext uri="{BB962C8B-B14F-4D97-AF65-F5344CB8AC3E}">
        <p14:creationId xmlns:p14="http://schemas.microsoft.com/office/powerpoint/2010/main" val="419967737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193</a:t>
            </a:fld>
            <a:endParaRPr lang="en-US" dirty="0"/>
          </a:p>
        </p:txBody>
      </p:sp>
    </p:spTree>
    <p:extLst>
      <p:ext uri="{BB962C8B-B14F-4D97-AF65-F5344CB8AC3E}">
        <p14:creationId xmlns:p14="http://schemas.microsoft.com/office/powerpoint/2010/main" val="154288740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194</a:t>
            </a:fld>
            <a:endParaRPr lang="en-US" dirty="0"/>
          </a:p>
        </p:txBody>
      </p:sp>
    </p:spTree>
    <p:extLst>
      <p:ext uri="{BB962C8B-B14F-4D97-AF65-F5344CB8AC3E}">
        <p14:creationId xmlns:p14="http://schemas.microsoft.com/office/powerpoint/2010/main" val="293471405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195</a:t>
            </a:fld>
            <a:endParaRPr lang="en-US" dirty="0"/>
          </a:p>
        </p:txBody>
      </p:sp>
    </p:spTree>
    <p:extLst>
      <p:ext uri="{BB962C8B-B14F-4D97-AF65-F5344CB8AC3E}">
        <p14:creationId xmlns:p14="http://schemas.microsoft.com/office/powerpoint/2010/main" val="95282360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a:t>
            </a:r>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196</a:t>
            </a:fld>
            <a:endParaRPr lang="en-US" dirty="0"/>
          </a:p>
        </p:txBody>
      </p:sp>
    </p:spTree>
    <p:extLst>
      <p:ext uri="{BB962C8B-B14F-4D97-AF65-F5344CB8AC3E}">
        <p14:creationId xmlns:p14="http://schemas.microsoft.com/office/powerpoint/2010/main" val="356206151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197</a:t>
            </a:fld>
            <a:endParaRPr lang="en-US" dirty="0"/>
          </a:p>
        </p:txBody>
      </p:sp>
    </p:spTree>
    <p:extLst>
      <p:ext uri="{BB962C8B-B14F-4D97-AF65-F5344CB8AC3E}">
        <p14:creationId xmlns:p14="http://schemas.microsoft.com/office/powerpoint/2010/main" val="397827848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many key elements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198</a:t>
            </a:fld>
            <a:endParaRPr lang="en-US" dirty="0"/>
          </a:p>
        </p:txBody>
      </p:sp>
    </p:spTree>
    <p:extLst>
      <p:ext uri="{BB962C8B-B14F-4D97-AF65-F5344CB8AC3E}">
        <p14:creationId xmlns:p14="http://schemas.microsoft.com/office/powerpoint/2010/main" val="66551812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199</a:t>
            </a:fld>
            <a:endParaRPr lang="en-US" dirty="0"/>
          </a:p>
        </p:txBody>
      </p:sp>
    </p:spTree>
    <p:extLst>
      <p:ext uri="{BB962C8B-B14F-4D97-AF65-F5344CB8AC3E}">
        <p14:creationId xmlns:p14="http://schemas.microsoft.com/office/powerpoint/2010/main" val="102813606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200</a:t>
            </a:fld>
            <a:endParaRPr lang="en-US" dirty="0"/>
          </a:p>
        </p:txBody>
      </p:sp>
    </p:spTree>
    <p:extLst>
      <p:ext uri="{BB962C8B-B14F-4D97-AF65-F5344CB8AC3E}">
        <p14:creationId xmlns:p14="http://schemas.microsoft.com/office/powerpoint/2010/main" val="393624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33825337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201</a:t>
            </a:fld>
            <a:endParaRPr lang="en-US" dirty="0"/>
          </a:p>
        </p:txBody>
      </p:sp>
    </p:spTree>
    <p:extLst>
      <p:ext uri="{BB962C8B-B14F-4D97-AF65-F5344CB8AC3E}">
        <p14:creationId xmlns:p14="http://schemas.microsoft.com/office/powerpoint/2010/main" val="25158761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202</a:t>
            </a:fld>
            <a:endParaRPr lang="en-US" dirty="0"/>
          </a:p>
        </p:txBody>
      </p:sp>
    </p:spTree>
    <p:extLst>
      <p:ext uri="{BB962C8B-B14F-4D97-AF65-F5344CB8AC3E}">
        <p14:creationId xmlns:p14="http://schemas.microsoft.com/office/powerpoint/2010/main" val="149899190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B5A562-5FD1-468A-BBC5-F08E0F774C86}" type="slidenum">
              <a:rPr lang="en-US" smtClean="0"/>
              <a:pPr>
                <a:defRPr/>
              </a:pPr>
              <a:t>203</a:t>
            </a:fld>
            <a:endParaRPr lang="en-US" dirty="0"/>
          </a:p>
        </p:txBody>
      </p:sp>
    </p:spTree>
    <p:extLst>
      <p:ext uri="{BB962C8B-B14F-4D97-AF65-F5344CB8AC3E}">
        <p14:creationId xmlns:p14="http://schemas.microsoft.com/office/powerpoint/2010/main" val="9645751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204</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205</a:t>
            </a:fld>
            <a:endParaRPr lang="en-US" dirty="0"/>
          </a:p>
        </p:txBody>
      </p:sp>
    </p:spTree>
    <p:extLst>
      <p:ext uri="{BB962C8B-B14F-4D97-AF65-F5344CB8AC3E}">
        <p14:creationId xmlns:p14="http://schemas.microsoft.com/office/powerpoint/2010/main" val="188827739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206</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207</a:t>
            </a:fld>
            <a:endParaRPr lang="en-US" dirty="0"/>
          </a:p>
        </p:txBody>
      </p:sp>
    </p:spTree>
    <p:extLst>
      <p:ext uri="{BB962C8B-B14F-4D97-AF65-F5344CB8AC3E}">
        <p14:creationId xmlns:p14="http://schemas.microsoft.com/office/powerpoint/2010/main" val="88280889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208</a:t>
            </a:fld>
            <a:endParaRPr lang="en-US" dirty="0"/>
          </a:p>
        </p:txBody>
      </p:sp>
    </p:spTree>
    <p:extLst>
      <p:ext uri="{BB962C8B-B14F-4D97-AF65-F5344CB8AC3E}">
        <p14:creationId xmlns:p14="http://schemas.microsoft.com/office/powerpoint/2010/main" val="101545011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209</a:t>
            </a:fld>
            <a:endParaRPr lang="en-US" dirty="0"/>
          </a:p>
        </p:txBody>
      </p:sp>
    </p:spTree>
    <p:extLst>
      <p:ext uri="{BB962C8B-B14F-4D97-AF65-F5344CB8AC3E}">
        <p14:creationId xmlns:p14="http://schemas.microsoft.com/office/powerpoint/2010/main" val="275922292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210</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211</a:t>
            </a:fld>
            <a:endParaRPr lang="en-US" dirty="0"/>
          </a:p>
        </p:txBody>
      </p:sp>
    </p:spTree>
    <p:extLst>
      <p:ext uri="{BB962C8B-B14F-4D97-AF65-F5344CB8AC3E}">
        <p14:creationId xmlns:p14="http://schemas.microsoft.com/office/powerpoint/2010/main" val="408281423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212</a:t>
            </a:fld>
            <a:endParaRPr lang="en-US" dirty="0"/>
          </a:p>
        </p:txBody>
      </p:sp>
    </p:spTree>
    <p:extLst>
      <p:ext uri="{BB962C8B-B14F-4D97-AF65-F5344CB8AC3E}">
        <p14:creationId xmlns:p14="http://schemas.microsoft.com/office/powerpoint/2010/main" val="45537821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213</a:t>
            </a:fld>
            <a:endParaRPr lang="en-US" dirty="0"/>
          </a:p>
        </p:txBody>
      </p:sp>
    </p:spTree>
    <p:extLst>
      <p:ext uri="{BB962C8B-B14F-4D97-AF65-F5344CB8AC3E}">
        <p14:creationId xmlns:p14="http://schemas.microsoft.com/office/powerpoint/2010/main" val="93798925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214</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215</a:t>
            </a:fld>
            <a:endParaRPr lang="en-US" dirty="0"/>
          </a:p>
        </p:txBody>
      </p:sp>
    </p:spTree>
    <p:extLst>
      <p:ext uri="{BB962C8B-B14F-4D97-AF65-F5344CB8AC3E}">
        <p14:creationId xmlns:p14="http://schemas.microsoft.com/office/powerpoint/2010/main" val="153887905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216</a:t>
            </a:fld>
            <a:endParaRPr lang="en-US" dirty="0"/>
          </a:p>
        </p:txBody>
      </p:sp>
    </p:spTree>
    <p:extLst>
      <p:ext uri="{BB962C8B-B14F-4D97-AF65-F5344CB8AC3E}">
        <p14:creationId xmlns:p14="http://schemas.microsoft.com/office/powerpoint/2010/main" val="33870766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217</a:t>
            </a:fld>
            <a:endParaRPr lang="en-US" dirty="0"/>
          </a:p>
        </p:txBody>
      </p:sp>
    </p:spTree>
    <p:extLst>
      <p:ext uri="{BB962C8B-B14F-4D97-AF65-F5344CB8AC3E}">
        <p14:creationId xmlns:p14="http://schemas.microsoft.com/office/powerpoint/2010/main" val="411485557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146775298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192313314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2716241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172895106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411726237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17266680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257367777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74683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45541183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389497197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195078638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66225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98752262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113403525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53992343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368496655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187846315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86277040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75218969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102732646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51751970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201297320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151520204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340774313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381298109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00782263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241432909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3275691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282949590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7533973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378446408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208164823"/>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29335130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66220671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38742592"/>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357730062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218641391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68632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20759552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416867426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74448906"/>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basic symbols</a:t>
            </a:r>
            <a:r>
              <a:rPr lang="en-US" baseline="0" dirty="0"/>
              <a:t> you can expect to see in most process maps (</a:t>
            </a:r>
            <a:r>
              <a:rPr lang="en-US" i="1" baseline="0" dirty="0"/>
              <a:t>termination points, process step, decision point, and flow direction</a:t>
            </a:r>
            <a:r>
              <a:rPr lang="en-US" baseline="0"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981773554"/>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a:buFont typeface="Arial" pitchFamily="34" charset="0"/>
              <a:buChar char="•"/>
            </a:pPr>
            <a:r>
              <a:rPr lang="en-US" baseline="0" dirty="0"/>
              <a:t>An </a:t>
            </a:r>
            <a:r>
              <a:rPr lang="en-US" i="1" baseline="0" dirty="0"/>
              <a:t>alternative process </a:t>
            </a:r>
            <a:r>
              <a:rPr lang="en-US" baseline="0" dirty="0"/>
              <a:t>step, meaning there is a different way of performing a normal process step</a:t>
            </a:r>
          </a:p>
          <a:p>
            <a:pPr>
              <a:buFont typeface="Arial" pitchFamily="34" charset="0"/>
              <a:buChar char="•"/>
            </a:pPr>
            <a:r>
              <a:rPr lang="en-US" baseline="0" dirty="0"/>
              <a:t>A </a:t>
            </a:r>
            <a:r>
              <a:rPr lang="en-US" i="1" baseline="0" dirty="0"/>
              <a:t>predefined process </a:t>
            </a:r>
            <a:r>
              <a:rPr lang="en-US" baseline="0" dirty="0"/>
              <a:t>is used to hold the place of a pre-existing process, and is supported by other documentation that spells out the details of that process</a:t>
            </a:r>
          </a:p>
          <a:p>
            <a:pPr>
              <a:buFont typeface="Arial" pitchFamily="34" charset="0"/>
              <a:buChar char="•"/>
            </a:pPr>
            <a:r>
              <a:rPr lang="en-US" baseline="0" dirty="0"/>
              <a:t>A </a:t>
            </a:r>
            <a:r>
              <a:rPr lang="en-US" i="1" baseline="0" dirty="0"/>
              <a:t>manual process </a:t>
            </a:r>
            <a:r>
              <a:rPr lang="en-US" baseline="0" dirty="0"/>
              <a:t>– as opposed to an “automated” step</a:t>
            </a:r>
          </a:p>
          <a:p>
            <a:pPr>
              <a:buFont typeface="Arial" pitchFamily="34" charset="0"/>
              <a:buChar char="•"/>
            </a:pPr>
            <a:r>
              <a:rPr lang="en-US" baseline="0" dirty="0"/>
              <a:t>A </a:t>
            </a:r>
            <a:r>
              <a:rPr lang="en-US" i="1" baseline="0" dirty="0"/>
              <a:t>preparation step </a:t>
            </a:r>
            <a:r>
              <a:rPr lang="en-US" baseline="0" dirty="0"/>
              <a:t>that leads to a process step</a:t>
            </a:r>
          </a:p>
          <a:p>
            <a:pPr>
              <a:buFont typeface="Arial" pitchFamily="34" charset="0"/>
              <a:buChar char="•"/>
            </a:pPr>
            <a:r>
              <a:rPr lang="en-US" baseline="0" dirty="0"/>
              <a:t>A </a:t>
            </a:r>
            <a:r>
              <a:rPr lang="en-US" i="1" baseline="0" dirty="0"/>
              <a:t>delay</a:t>
            </a:r>
            <a:r>
              <a:rPr lang="en-US" baseline="0" dirty="0"/>
              <a:t> – indicating a waiting period.</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218294752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some additional symbols that are helpful in defining how information flows in a process:</a:t>
            </a:r>
          </a:p>
          <a:p>
            <a:pPr>
              <a:buFont typeface="Arial" pitchFamily="34" charset="0"/>
              <a:buChar char="•"/>
            </a:pPr>
            <a:r>
              <a:rPr lang="en-US" i="1" baseline="0" dirty="0"/>
              <a:t>Data</a:t>
            </a:r>
            <a:r>
              <a:rPr lang="en-US" baseline="0" dirty="0"/>
              <a:t> – as an input or output of a process step</a:t>
            </a:r>
          </a:p>
          <a:p>
            <a:pPr>
              <a:buFont typeface="Arial" pitchFamily="34" charset="0"/>
              <a:buChar char="•"/>
            </a:pPr>
            <a:r>
              <a:rPr lang="en-US" i="1" baseline="0" dirty="0"/>
              <a:t>Document</a:t>
            </a:r>
            <a:r>
              <a:rPr lang="en-US" baseline="0" dirty="0"/>
              <a:t> – a process step with a document output</a:t>
            </a:r>
          </a:p>
          <a:p>
            <a:pPr>
              <a:buFont typeface="Arial" pitchFamily="34" charset="0"/>
              <a:buChar char="•"/>
            </a:pPr>
            <a:r>
              <a:rPr lang="en-US" i="1" baseline="0" dirty="0"/>
              <a:t>Stored data </a:t>
            </a:r>
            <a:r>
              <a:rPr lang="en-US" baseline="0" dirty="0"/>
              <a:t>– a process step that stores data</a:t>
            </a:r>
          </a:p>
          <a:p>
            <a:pPr>
              <a:buFont typeface="Arial" pitchFamily="34" charset="0"/>
              <a:buChar char="•"/>
            </a:pPr>
            <a:r>
              <a:rPr lang="en-US" i="1" baseline="0" dirty="0"/>
              <a:t>Magnetic disk </a:t>
            </a:r>
            <a:r>
              <a:rPr lang="en-US" baseline="0" dirty="0"/>
              <a:t>– a database that can either supply or receive data.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83049638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a:buFont typeface="Arial" pitchFamily="34" charset="0"/>
              <a:buChar char="•"/>
            </a:pPr>
            <a:r>
              <a:rPr lang="en-US" baseline="0" dirty="0"/>
              <a:t>The </a:t>
            </a:r>
            <a:r>
              <a:rPr lang="en-US" i="1" baseline="0" dirty="0"/>
              <a:t>off-page connector </a:t>
            </a:r>
            <a:r>
              <a:rPr lang="en-US" baseline="0" dirty="0"/>
              <a:t>helps the reader easily continue following the process from one page to another.</a:t>
            </a:r>
          </a:p>
          <a:p>
            <a:pPr>
              <a:buFont typeface="Arial" pitchFamily="34" charset="0"/>
              <a:buChar char="•"/>
            </a:pPr>
            <a:r>
              <a:rPr lang="en-US" i="1" dirty="0"/>
              <a:t>Merge and Extract </a:t>
            </a:r>
            <a:r>
              <a:rPr lang="en-US" dirty="0"/>
              <a:t>– where multiple processes or pieces</a:t>
            </a:r>
            <a:r>
              <a:rPr lang="en-US" baseline="0" dirty="0"/>
              <a:t> of information</a:t>
            </a:r>
            <a:r>
              <a:rPr lang="en-US" dirty="0"/>
              <a:t> come together or where a single</a:t>
            </a:r>
            <a:r>
              <a:rPr lang="en-US" baseline="0" dirty="0"/>
              <a:t> process splits into multiple.</a:t>
            </a:r>
          </a:p>
          <a:p>
            <a:pPr lvl="1">
              <a:buFont typeface="Arial" pitchFamily="34" charset="0"/>
              <a:buChar char="•"/>
            </a:pPr>
            <a:r>
              <a:rPr lang="en-US" baseline="0" dirty="0"/>
              <a:t>In a process map, the </a:t>
            </a:r>
            <a:r>
              <a:rPr lang="en-US" i="1" baseline="0" dirty="0"/>
              <a:t>Merge</a:t>
            </a:r>
            <a:r>
              <a:rPr lang="en-US" baseline="0" dirty="0"/>
              <a:t> symbol commonly indicates the storage of raw materials</a:t>
            </a:r>
          </a:p>
          <a:p>
            <a:pPr lvl="1">
              <a:buFont typeface="Arial" pitchFamily="34" charset="0"/>
              <a:buChar char="•"/>
            </a:pPr>
            <a:r>
              <a:rPr lang="en-US" baseline="0" dirty="0"/>
              <a:t>In a process map, the </a:t>
            </a:r>
            <a:r>
              <a:rPr lang="en-US" i="1" baseline="0" dirty="0"/>
              <a:t>Extract</a:t>
            </a:r>
            <a:r>
              <a:rPr lang="en-US" baseline="0" dirty="0"/>
              <a:t> symbol commonly indicates the storage of finished goods.</a:t>
            </a:r>
          </a:p>
          <a:p>
            <a:pPr>
              <a:buFont typeface="Arial" pitchFamily="34" charset="0"/>
              <a:buChar char="•"/>
            </a:pPr>
            <a:r>
              <a:rPr lang="en-US" i="1" baseline="0" dirty="0"/>
              <a:t>Or</a:t>
            </a:r>
            <a:r>
              <a:rPr lang="en-US" baseline="0" dirty="0"/>
              <a:t> – for data flow it indicates how the data processing flow splits into multiple branches based on the criteria that are applied to the data. It is important to label each branch to indicate the criteria to follow the branch.</a:t>
            </a:r>
          </a:p>
          <a:p>
            <a:pPr>
              <a:buFont typeface="Arial" pitchFamily="34" charset="0"/>
              <a:buChar char="•"/>
            </a:pPr>
            <a:r>
              <a:rPr lang="en-US" i="1" baseline="0" dirty="0"/>
              <a:t>Summing junction </a:t>
            </a:r>
            <a:r>
              <a:rPr lang="en-US" baseline="0" dirty="0"/>
              <a:t>– multiple data flows sum into a single data flow</a:t>
            </a:r>
          </a:p>
          <a:p>
            <a:pPr>
              <a:buFont typeface="Arial" pitchFamily="34" charset="0"/>
              <a:buChar char="•"/>
            </a:pPr>
            <a:r>
              <a:rPr lang="en-US" baseline="0" dirty="0"/>
              <a:t>The </a:t>
            </a:r>
            <a:r>
              <a:rPr lang="en-US" i="1" baseline="0" dirty="0"/>
              <a:t>Or</a:t>
            </a:r>
            <a:r>
              <a:rPr lang="en-US" baseline="0" dirty="0"/>
              <a:t> and </a:t>
            </a:r>
            <a:r>
              <a:rPr lang="en-US" i="1" baseline="0" dirty="0"/>
              <a:t>Summing junction </a:t>
            </a:r>
            <a:r>
              <a:rPr lang="en-US" baseline="0" dirty="0"/>
              <a:t>symbols are more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43060714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i="1" baseline="0" dirty="0"/>
              <a:t>operational definition </a:t>
            </a:r>
            <a:r>
              <a:rPr lang="en-US" baseline="0" dirty="0"/>
              <a:t>is an exact description – in other words it is useful in removing ambiguity and reduces the chances of getting disparate results from a process if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173721687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 consult with process SMEs or observe the process to see how it is actually performed.</a:t>
            </a:r>
          </a:p>
          <a:p>
            <a:pPr>
              <a:buFont typeface="Arial" pitchFamily="34" charset="0"/>
              <a:buChar char="•"/>
            </a:pPr>
            <a:r>
              <a:rPr lang="en-US" baseline="0" dirty="0"/>
              <a:t>Usually, it is a good idea to do both; sometimes hearing what is “supposed” to happen might be different than what you observe, indicating a problem.</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98872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out the process with sticky notes on a white board is a good practice to do as a team because the map is easy to adjust until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the map using whatever software is appropriate for your business (MS Excel, Visio, PowerPoint, Word, or any other preferred software).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1321433675"/>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 “swim lane” diagram or “swim lane” process map, which depicts the responsibilities for the process.</a:t>
            </a:r>
          </a:p>
          <a:p>
            <a:pPr>
              <a:buFont typeface="Arial" pitchFamily="34" charset="0"/>
              <a:buChar char="•"/>
            </a:pPr>
            <a:r>
              <a:rPr lang="en-US" baseline="0" dirty="0"/>
              <a:t>Swim-lane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156298147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understood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559173484"/>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a:t>
            </a:r>
          </a:p>
          <a:p>
            <a:pPr>
              <a:buFont typeface="Arial" pitchFamily="34" charset="0"/>
              <a:buChar char="•"/>
            </a:pPr>
            <a:r>
              <a:rPr lang="en-US" baseline="0" dirty="0"/>
              <a:t>There may be some components of the process where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8347112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high-level process map 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as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6949842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two to four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32058507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adds another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2656095845"/>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359706349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90952970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105841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180508101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105510841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371283178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87626877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76694309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0748741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113548624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357079788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16657021"/>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244812847"/>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155523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118646851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54782038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3967609695"/>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process you can see where the customer talks to the customer service representative, who cuts the order to the master scheduler, who sets the process in motion. </a:t>
            </a:r>
          </a:p>
          <a:p>
            <a:pPr>
              <a:buFont typeface="Arial" pitchFamily="34" charset="0"/>
              <a:buChar char="•"/>
            </a:pPr>
            <a:r>
              <a:rPr lang="en-US" baseline="0" dirty="0"/>
              <a:t>There are four sub-processes, and the final delivers the product to the customer.</a:t>
            </a:r>
          </a:p>
          <a:p>
            <a:pPr>
              <a:buFont typeface="Arial" pitchFamily="34" charset="0"/>
              <a:buChar char="•"/>
            </a:pPr>
            <a:r>
              <a:rPr lang="en-US" baseline="0" dirty="0"/>
              <a:t>Notice the individual pieces of information that are conveyed for each sub-process.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142986026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are now going to talk about a few other mapping techniques</a:t>
            </a:r>
            <a:r>
              <a:rPr lang="en-US" baseline="0" dirty="0"/>
              <a:t> that can come in very handy during a process – the spaghetti chart and the thought process map.</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05555721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1767496539"/>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255623096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of a work path.</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198743160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2593552167"/>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241882398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72019150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902454885"/>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48610673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119187266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1553686025"/>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394204479"/>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2088836545"/>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661826733"/>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790039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266031179"/>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1139903707"/>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149696658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142635552"/>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764186368"/>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315</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316</a:t>
            </a:fld>
            <a:endParaRPr lang="en-US" dirty="0"/>
          </a:p>
        </p:txBody>
      </p:sp>
    </p:spTree>
    <p:extLst>
      <p:ext uri="{BB962C8B-B14F-4D97-AF65-F5344CB8AC3E}">
        <p14:creationId xmlns:p14="http://schemas.microsoft.com/office/powerpoint/2010/main" val="3586495724"/>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393953551"/>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4237930408"/>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3287222458"/>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019757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349909392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321</a:t>
            </a:fld>
            <a:endParaRPr lang="en-US" dirty="0"/>
          </a:p>
        </p:txBody>
      </p:sp>
    </p:spTree>
    <p:extLst>
      <p:ext uri="{BB962C8B-B14F-4D97-AF65-F5344CB8AC3E}">
        <p14:creationId xmlns:p14="http://schemas.microsoft.com/office/powerpoint/2010/main" val="306261560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3297555300"/>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2385200054"/>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714855793"/>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3289967362"/>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89549376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4042816233"/>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1795209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817113267"/>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937302931"/>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2744078894"/>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652216911"/>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2442172501"/>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2913839410"/>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1808717700"/>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4197606032"/>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83542548"/>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2547137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1122495443"/>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94097283"/>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788985277"/>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404488998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115455478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81055974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421929545"/>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3813119735"/>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1070883674"/>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4211272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1092581984"/>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3144275467"/>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696914242"/>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2651062543"/>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798633006"/>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3566998312"/>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leverage </a:t>
            </a:r>
            <a:r>
              <a:rPr lang="en-US" dirty="0" err="1"/>
              <a:t>SigmaXL</a:t>
            </a:r>
            <a:r>
              <a:rPr lang="en-US" dirty="0"/>
              <a:t> to determine if a dataset</a:t>
            </a:r>
            <a:r>
              <a:rPr lang="en-US" baseline="0" dirty="0"/>
              <a:t> is normally distributed.</a:t>
            </a:r>
          </a:p>
          <a:p>
            <a:pPr>
              <a:buFont typeface="Arial" pitchFamily="34" charset="0"/>
              <a:buChar char="•"/>
            </a:pPr>
            <a:r>
              <a:rPr lang="en-US" baseline="0" dirty="0"/>
              <a:t>In this example we are wanting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956505727"/>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baseline="0" dirty="0" err="1"/>
              <a:t>SigmaXL</a:t>
            </a:r>
            <a:r>
              <a:rPr lang="en-US" dirty="0"/>
              <a:t>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1012394568"/>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a:t>
            </a:r>
            <a:r>
              <a:rPr lang="en-US" baseline="0" dirty="0" err="1"/>
              <a:t>SigmaXL</a:t>
            </a:r>
            <a:r>
              <a:rPr lang="en-US" baseline="0" dirty="0"/>
              <a:t>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316897079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a:t>
            </a:r>
            <a:r>
              <a:rPr lang="en-US" dirty="0" err="1"/>
              <a:t>SigmaXL</a:t>
            </a:r>
            <a:r>
              <a:rPr lang="en-US" dirty="0"/>
              <a:t> is</a:t>
            </a:r>
            <a:r>
              <a:rPr lang="en-US" baseline="0" dirty="0"/>
              <a:t> shown here.  We need to know the p-value to determine if we should ACCEPT or REJECT the null hypothesis that the distribution IS normal.</a:t>
            </a:r>
          </a:p>
          <a:p>
            <a:pPr>
              <a:buFont typeface="Arial" pitchFamily="34" charset="0"/>
              <a:buChar char="•"/>
            </a:pPr>
            <a:r>
              <a:rPr lang="en-US" baseline="0" dirty="0"/>
              <a:t>The P value (</a:t>
            </a:r>
            <a:r>
              <a:rPr lang="en-US" baseline="0" dirty="0" err="1"/>
              <a:t>Prob</a:t>
            </a:r>
            <a:r>
              <a:rPr lang="en-US" baseline="0" dirty="0"/>
              <a:t>&lt;W) is 0.3197 is greater than alpha (or significance level).  Since P&gt;0.05, we fail to reject the null hypothesis, which was that the data is normal.  Therefore, the data IS normal.</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2251513893"/>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2803885933"/>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1665433988"/>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2575435214"/>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1764624422"/>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142786151"/>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2267328577"/>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1136143719"/>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2675527165"/>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a:t>
            </a:r>
            <a:r>
              <a:rPr lang="en-US" baseline="0" dirty="0" err="1"/>
              <a:t>SigmaXL</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516858893"/>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190613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2458480763"/>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414941032"/>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26526217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471797057"/>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679116762"/>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seems to vary randomly</a:t>
            </a:r>
            <a:r>
              <a:rPr lang="en-US" baseline="0" dirty="0"/>
              <a:t> over time.  There don’t seem to be any cyclical (or seasonal) patterns, and no extreme outliers.</a:t>
            </a:r>
          </a:p>
          <a:p>
            <a:pPr>
              <a:buFont typeface="Arial" pitchFamily="34" charset="0"/>
              <a:buChar char="•"/>
            </a:pPr>
            <a:r>
              <a:rPr lang="en-US" baseline="0" dirty="0"/>
              <a:t>Let’s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2231942595"/>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clearly is exhibiting a pattern.  It could be something that is “seasonal”, or</a:t>
            </a:r>
            <a:r>
              <a:rPr lang="en-US" baseline="0" dirty="0"/>
              <a:t> could be something cyclical in a process.</a:t>
            </a:r>
          </a:p>
          <a:p>
            <a:pPr>
              <a:buFont typeface="Arial" pitchFamily="34" charset="0"/>
              <a:buChar char="•"/>
            </a:pPr>
            <a:r>
              <a:rPr lang="en-US" baseline="0" dirty="0"/>
              <a:t> Imagine that the data points are monthly, and this is showing us a process performing over the period of 2.5 years.  Perhaps this represent the number of customers buying new homes.  The home buying market tends to peak in the summer months and dies down in the winter.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763414888"/>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7</a:t>
            </a:r>
            <a:r>
              <a:rPr lang="en-US" baseline="30000" dirty="0"/>
              <a:t>th</a:t>
            </a:r>
            <a:r>
              <a:rPr lang="en-US" dirty="0"/>
              <a:t> data point</a:t>
            </a:r>
            <a:r>
              <a:rPr lang="en-US" baseline="0" dirty="0"/>
              <a:t> almost every data point has a lower value than the one before it.  Clearly a downward trend.</a:t>
            </a:r>
          </a:p>
          <a:p>
            <a:pPr>
              <a:buFont typeface="Arial" pitchFamily="34" charset="0"/>
              <a:buChar char="•"/>
            </a:pPr>
            <a:r>
              <a:rPr lang="en-US" baseline="0" dirty="0"/>
              <a:t> What might this represent?  A process winding down.  Product sales at the end of its life cycle.  Defects coming down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2905727435"/>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1708337330"/>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134224002"/>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2545626833"/>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1792980584"/>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245267127"/>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62085159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3669405082"/>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1335081554"/>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3421100937"/>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19348934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4130421889"/>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753573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3966708641"/>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443145090"/>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973143008"/>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1812450177"/>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757099925"/>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135661527"/>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393010925"/>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3050796767"/>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1880351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2772789370"/>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4094610262"/>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2830121984"/>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331149811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353006636"/>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11698617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3767789188"/>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2159757620"/>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272793855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189801725"/>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486263714"/>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151652351"/>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1018874130"/>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1674374234"/>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860939039"/>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3905982684"/>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291517823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698813160"/>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3831678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062429009"/>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3499783191"/>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02192779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2900742082"/>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a:t>
            </a:r>
            <a:r>
              <a:rPr lang="en-US" baseline="0" dirty="0" err="1"/>
              <a:t>SigmaXL</a:t>
            </a:r>
            <a:r>
              <a:rPr lang="en-US" dirty="0"/>
              <a:t> to analyze</a:t>
            </a:r>
            <a:r>
              <a:rPr lang="en-US" baseline="0" dirty="0"/>
              <a:t> a measurement using variable MSA.  Follow these instructions to create the data template.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1233322536"/>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624945186"/>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2506016409"/>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2335623604"/>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transfer the data into the measurement column of the Gage R&amp;R (crossed) template.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1791178080"/>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you can actually run the Gauge</a:t>
            </a:r>
            <a:r>
              <a:rPr lang="en-US" baseline="0" dirty="0"/>
              <a:t> R&amp;R analysis.  Just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68022406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2170447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4066723951"/>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we’ll do</a:t>
            </a:r>
            <a:r>
              <a:rPr lang="en-US" baseline="0" dirty="0"/>
              <a:t> an example with an attribute MSA.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1602970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2121853448"/>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rater scores represent how the raters agree with themselves.  Appraiser A, for instance, agreed with himself on 84% of the measurements made.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1864416141"/>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743454061"/>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 or not.</a:t>
            </a:r>
          </a:p>
          <a:p>
            <a:pPr>
              <a:buFont typeface="Arial" pitchFamily="34" charset="0"/>
              <a:buChar char="•"/>
            </a:pPr>
            <a:r>
              <a:rPr lang="en-US" baseline="0" dirty="0"/>
              <a:t> Kappa values range from -1 to 1, where negative values mean that the observed agreement is less than the chance agreement…and positive values indicates that the observed agreement is greater than the chance agreement.</a:t>
            </a:r>
          </a:p>
          <a:p>
            <a:pPr>
              <a:buFont typeface="Arial" pitchFamily="34" charset="0"/>
              <a:buChar char="•"/>
            </a:pPr>
            <a:r>
              <a:rPr lang="en-US" baseline="0" dirty="0"/>
              <a:t> Rule of thumb is that is Kappa is greater than 0.7, then the measurement system is acceptable, and greater than 0.9 is excellent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4092461079"/>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1306575584"/>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479273216"/>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3910663271"/>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2588533574"/>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2797052895"/>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3742623006"/>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2798908333"/>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2605097274"/>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3713674049"/>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3826710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389031781"/>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1430409876"/>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3527318447"/>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983725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940248796"/>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914107235"/>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754541923"/>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149616415"/>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984653241"/>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3428834157"/>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3469283491"/>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example will walk through how to run a process capability analysis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1172007545"/>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1823888807"/>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1635300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251652819"/>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2159772036"/>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1870585314"/>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201400526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425896673"/>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320556139"/>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3553971128"/>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2456341348"/>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2265455942"/>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710143972"/>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265795215"/>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3613899391"/>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894924927"/>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2729746558"/>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480814776"/>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begin with </a:t>
            </a:r>
            <a:r>
              <a:rPr lang="en-US" b="1" baseline="0" dirty="0"/>
              <a:t>Multi-Vari Analysis</a:t>
            </a:r>
            <a:r>
              <a:rPr lang="en-US" baseline="0" dirty="0"/>
              <a:t>. We need to understand patterns of variation, and graphical tools are a great way to start.</a:t>
            </a:r>
          </a:p>
          <a:p>
            <a:pPr>
              <a:buFont typeface="Arial" pitchFamily="34" charset="0"/>
              <a:buChar char="•"/>
            </a:pPr>
            <a:r>
              <a:rPr lang="en-US" baseline="0" dirty="0"/>
              <a:t> Multi-Vari is a method to analyze categorical inputs on a continuous output, meaning your X (input) is a discrete category and your Y (output) is a continuous output.</a:t>
            </a:r>
          </a:p>
          <a:p>
            <a:pPr>
              <a:buFont typeface="Arial" pitchFamily="34" charset="0"/>
              <a:buChar char="•"/>
            </a:pPr>
            <a:r>
              <a:rPr lang="en-US" baseline="0" dirty="0"/>
              <a:t> This tool helps us understand visually how an output variable changes with changes in a discrete input variable.</a:t>
            </a:r>
          </a:p>
          <a:p>
            <a:pPr>
              <a:buFont typeface="Arial" pitchFamily="34" charset="0"/>
              <a:buChar char="•"/>
            </a:pPr>
            <a:r>
              <a:rPr lang="en-US" baseline="0" dirty="0"/>
              <a:t> A multi-Vari analysis works for both crossed and nested hierarchies, which we will review shortly.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156797100"/>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we talk about the structure of data, we will use the term </a:t>
            </a:r>
            <a:r>
              <a:rPr lang="en-US" i="1" baseline="0" dirty="0"/>
              <a:t>hierarchy</a:t>
            </a:r>
            <a:r>
              <a:rPr lang="en-US" baseline="0" dirty="0"/>
              <a:t>. </a:t>
            </a:r>
          </a:p>
          <a:p>
            <a:pPr>
              <a:buFont typeface="Arial" pitchFamily="34" charset="0"/>
              <a:buChar char="•"/>
            </a:pPr>
            <a:r>
              <a:rPr lang="en-US" i="1" baseline="0" dirty="0"/>
              <a:t> </a:t>
            </a:r>
            <a:r>
              <a:rPr lang="en-US" b="1" baseline="0" dirty="0"/>
              <a:t>Hierarchy</a:t>
            </a:r>
            <a:r>
              <a:rPr lang="en-US" baseline="0" dirty="0"/>
              <a:t> is a structure that can be expressed in a way similar to an organizational tree.</a:t>
            </a:r>
          </a:p>
          <a:p>
            <a:pPr>
              <a:buFont typeface="Arial" pitchFamily="34" charset="0"/>
              <a:buChar char="•"/>
            </a:pPr>
            <a:r>
              <a:rPr lang="en-US" baseline="0" dirty="0"/>
              <a:t> Think of hierarchy as a series of parent-child relationships. </a:t>
            </a:r>
          </a:p>
          <a:p>
            <a:pPr>
              <a:buFont typeface="Arial" pitchFamily="34" charset="0"/>
              <a:buChar char="•"/>
            </a:pPr>
            <a:r>
              <a:rPr lang="en-US" baseline="0" dirty="0"/>
              <a:t> In this type of analysis, the hierarchy helps us present the relationship between factors.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158811889"/>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a </a:t>
            </a:r>
            <a:r>
              <a:rPr lang="en-US" baseline="0" dirty="0"/>
              <a:t>crossed hierarchy relationship, the child items can be linked to more than one parent.</a:t>
            </a:r>
          </a:p>
          <a:p>
            <a:pPr>
              <a:buFont typeface="Arial" pitchFamily="34" charset="0"/>
              <a:buChar char="•"/>
            </a:pPr>
            <a:r>
              <a:rPr lang="en-US" baseline="0" dirty="0"/>
              <a:t>Consider the blue dot is a school district, the yellow dots are schools, and the green dots are neighborhoods.</a:t>
            </a:r>
          </a:p>
          <a:p>
            <a:pPr>
              <a:buFont typeface="Arial" pitchFamily="34" charset="0"/>
              <a:buChar char="•"/>
            </a:pPr>
            <a:r>
              <a:rPr lang="en-US" baseline="0" dirty="0"/>
              <a:t>In many cities there are choice systems that allow children from the same neighborhood to attend different schools, so the neighborhoods cannot be perfectly nested under a school.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1100587377"/>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a </a:t>
            </a:r>
            <a:r>
              <a:rPr lang="en-US" baseline="0" dirty="0"/>
              <a:t>nested hierarchy relationship, the child items can be linked to only one parent.</a:t>
            </a:r>
            <a:endParaRPr lang="en-US" dirty="0"/>
          </a:p>
          <a:p>
            <a:pPr>
              <a:buFont typeface="Arial" pitchFamily="34" charset="0"/>
              <a:buChar char="•"/>
            </a:pPr>
            <a:r>
              <a:rPr lang="en-US" dirty="0"/>
              <a:t>Consider</a:t>
            </a:r>
            <a:r>
              <a:rPr lang="en-US" baseline="0" dirty="0"/>
              <a:t> the example of a call center (the blue dot), the yellow dots represent units in the call center, and the green dots represent associates in the unit.</a:t>
            </a:r>
          </a:p>
          <a:p>
            <a:pPr>
              <a:buFont typeface="Arial" pitchFamily="34" charset="0"/>
              <a:buChar char="•"/>
            </a:pPr>
            <a:r>
              <a:rPr lang="en-US" baseline="0" dirty="0"/>
              <a:t>Each associate can only be a part of one unit, and each unit can only be a part of the one site.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6018591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2461156278"/>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now use </a:t>
            </a:r>
            <a:r>
              <a:rPr lang="en-US" dirty="0" err="1"/>
              <a:t>SigmaXL</a:t>
            </a:r>
            <a:r>
              <a:rPr lang="en-US" dirty="0"/>
              <a:t> to perform a multi-</a:t>
            </a:r>
            <a:r>
              <a:rPr lang="en-US" dirty="0" err="1"/>
              <a:t>vari</a:t>
            </a:r>
            <a:r>
              <a:rPr lang="en-US" baseline="0" dirty="0"/>
              <a:t> analysis.</a:t>
            </a:r>
          </a:p>
          <a:p>
            <a:pPr>
              <a:buFont typeface="Arial" pitchFamily="34" charset="0"/>
              <a:buChar char="•"/>
            </a:pPr>
            <a:r>
              <a:rPr lang="en-US" dirty="0"/>
              <a:t>Company ABC produces 10 different “units”</a:t>
            </a:r>
          </a:p>
          <a:p>
            <a:pPr>
              <a:buFont typeface="Arial" pitchFamily="34" charset="0"/>
              <a:buChar char="•"/>
            </a:pPr>
            <a:r>
              <a:rPr lang="en-US" dirty="0"/>
              <a:t>Operators measure the units before sending to customers.</a:t>
            </a:r>
          </a:p>
          <a:p>
            <a:pPr>
              <a:buFont typeface="Arial" pitchFamily="34" charset="0"/>
              <a:buChar char="•"/>
            </a:pPr>
            <a:r>
              <a:rPr lang="en-US" dirty="0"/>
              <a:t>The company wants</a:t>
            </a:r>
            <a:r>
              <a:rPr lang="en-US" baseline="0" dirty="0"/>
              <a:t> to understand what is the source of variability of the weight measurement.</a:t>
            </a:r>
          </a:p>
          <a:p>
            <a:pPr>
              <a:buFont typeface="Arial" pitchFamily="34" charset="0"/>
              <a:buChar char="•"/>
            </a:pPr>
            <a:r>
              <a:rPr lang="en-US" baseline="0" dirty="0"/>
              <a:t>They select three operators, each of whom measure 3 samples of each of the 10 kinds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2263780003"/>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a:t>
            </a:r>
            <a:r>
              <a:rPr lang="en-US" baseline="0" dirty="0"/>
              <a:t> instructions to perform the analysis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3436335147"/>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1790270252"/>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does the analysis tell us?</a:t>
            </a:r>
          </a:p>
          <a:p>
            <a:pPr>
              <a:buFont typeface="Arial" pitchFamily="34" charset="0"/>
              <a:buChar char="•"/>
            </a:pPr>
            <a:r>
              <a:rPr lang="en-US" dirty="0"/>
              <a:t> The individual</a:t>
            </a:r>
            <a:r>
              <a:rPr lang="en-US" baseline="0" dirty="0"/>
              <a:t> unit measurements range from 0.4 to 1.1…quite a spread.</a:t>
            </a:r>
          </a:p>
          <a:p>
            <a:pPr>
              <a:buFont typeface="Arial" pitchFamily="34" charset="0"/>
              <a:buChar char="•"/>
            </a:pPr>
            <a:r>
              <a:rPr lang="en-US" baseline="0" dirty="0"/>
              <a:t> The group means for the operators are very close together, with Jack’s being slightly lower than the other two.</a:t>
            </a:r>
          </a:p>
          <a:p>
            <a:pPr>
              <a:buFont typeface="Arial" pitchFamily="34" charset="0"/>
              <a:buChar char="•"/>
            </a:pPr>
            <a:r>
              <a:rPr lang="en-US" baseline="0" dirty="0"/>
              <a:t> John has the largest ranges in his unit measurements.</a:t>
            </a:r>
          </a:p>
          <a:p>
            <a:pPr>
              <a:buFont typeface="Arial" pitchFamily="34" charset="0"/>
              <a:buChar char="•"/>
            </a:pPr>
            <a:r>
              <a:rPr lang="en-US" baseline="0" dirty="0"/>
              <a:t> The operators measurements seem to follow the same pattern.</a:t>
            </a:r>
          </a:p>
          <a:p>
            <a:pPr>
              <a:buFont typeface="Arial" pitchFamily="34" charset="0"/>
              <a:buChar char="•"/>
            </a:pPr>
            <a:r>
              <a:rPr lang="en-US" baseline="0" dirty="0"/>
              <a:t> There is great variability between units, so it seems that the unit to unit variability could be the main source of variation.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3741971836"/>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2750720132"/>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Probability</a:t>
            </a:r>
            <a:r>
              <a:rPr lang="en-US" b="1" baseline="0" dirty="0"/>
              <a:t> </a:t>
            </a:r>
            <a:r>
              <a:rPr lang="en-US" baseline="0" dirty="0"/>
              <a:t>is the measure of the likelihood that an event will occur.</a:t>
            </a:r>
          </a:p>
          <a:p>
            <a:pPr>
              <a:buFont typeface="Arial" pitchFamily="34" charset="0"/>
              <a:buChar char="•"/>
            </a:pPr>
            <a:r>
              <a:rPr lang="en-US" baseline="0" dirty="0"/>
              <a:t> It is a number between 0 and 1, or 0% and 100%. 1 or 100% probability means that an event is </a:t>
            </a:r>
            <a:r>
              <a:rPr lang="en-US" i="1" baseline="0" dirty="0"/>
              <a:t>certain</a:t>
            </a:r>
            <a:r>
              <a:rPr lang="en-US" baseline="0" dirty="0"/>
              <a:t> to occur.</a:t>
            </a:r>
          </a:p>
          <a:p>
            <a:pPr>
              <a:buFont typeface="Arial" pitchFamily="34" charset="0"/>
              <a:buChar char="•"/>
            </a:pPr>
            <a:r>
              <a:rPr lang="en-US" baseline="0" dirty="0"/>
              <a:t> The classic example of probability is the coin flip. What is the probability of getting heads 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3871762893"/>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a:t>
            </a:r>
            <a:r>
              <a:rPr lang="en-US" baseline="0" dirty="0"/>
              <a:t> the notation for how the probability of event A not occurring is written. See the hat on the 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3552042756"/>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probability of A OR B, OR “A and B” occurring is written as: the probability of A plus the probability of B minus the probability of A AND B.</a:t>
            </a:r>
          </a:p>
          <a:p>
            <a:pPr>
              <a:buFont typeface="Arial" pitchFamily="34" charset="0"/>
              <a:buChar char="•"/>
            </a:pPr>
            <a:r>
              <a:rPr lang="en-US" baseline="0" dirty="0"/>
              <a:t> If the events are mutually exclusive, meaning only one can occur, the probability of A and B occurring is zero. </a:t>
            </a:r>
          </a:p>
          <a:p>
            <a:pPr>
              <a:buFont typeface="Arial" pitchFamily="34" charset="0"/>
              <a:buChar char="•"/>
            </a:pPr>
            <a:r>
              <a:rPr lang="en-US" baseline="0" dirty="0"/>
              <a:t> Consider rolling a die. What is the probability of rolling a 2 or a 4? Because you cannot role more than one value at a time, they are mutually exclusive; therefore, the probability of rolling a 2 or a 4 is written as P(2) + P(4).</a:t>
            </a:r>
          </a:p>
          <a:p>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504</a:t>
            </a:fld>
            <a:endParaRPr lang="en-US" dirty="0"/>
          </a:p>
        </p:txBody>
      </p:sp>
    </p:spTree>
    <p:extLst>
      <p:ext uri="{BB962C8B-B14F-4D97-AF65-F5344CB8AC3E}">
        <p14:creationId xmlns:p14="http://schemas.microsoft.com/office/powerpoint/2010/main" val="862626570"/>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660306686"/>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26427277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1009271540"/>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A </a:t>
            </a:r>
            <a:r>
              <a:rPr lang="en-US" b="1" dirty="0"/>
              <a:t>probability</a:t>
            </a:r>
            <a:r>
              <a:rPr lang="en-US" b="1" baseline="0" dirty="0"/>
              <a:t> distribution </a:t>
            </a:r>
            <a:r>
              <a:rPr lang="en-US" baseline="0" dirty="0"/>
              <a:t>describes a range of possible events and the probability (or possibility) of each individual event.</a:t>
            </a:r>
          </a:p>
          <a:p>
            <a:pPr>
              <a:buFont typeface="Arial" pitchFamily="34" charset="0"/>
              <a:buChar char="•"/>
            </a:pPr>
            <a:r>
              <a:rPr lang="en-US" baseline="0" dirty="0"/>
              <a:t> Think of an event as a specific numerical value for a random variable, when the variable is discrete.</a:t>
            </a:r>
          </a:p>
          <a:p>
            <a:pPr>
              <a:buFont typeface="Arial" pitchFamily="34" charset="0"/>
              <a:buChar char="•"/>
            </a:pPr>
            <a:r>
              <a:rPr lang="en-US" baseline="0" dirty="0"/>
              <a:t> If the variable is continuous, then the distribution describes the probability of a value falling within a certain range or interval.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3051611583"/>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probability mass function </a:t>
            </a:r>
            <a:r>
              <a:rPr lang="en-US" dirty="0"/>
              <a:t>(PMF) describes the probability of a discrete</a:t>
            </a:r>
            <a:r>
              <a:rPr lang="en-US" baseline="0" dirty="0"/>
              <a:t> random variable, such as with this example of a fair die.</a:t>
            </a:r>
          </a:p>
          <a:p>
            <a:pPr>
              <a:buFont typeface="Arial" pitchFamily="34" charset="0"/>
              <a:buChar char="•"/>
            </a:pPr>
            <a:r>
              <a:rPr lang="en-US" baseline="0" dirty="0"/>
              <a:t> There are 6 possible outcomes of the die, and with a fair die, each outcome has equal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411955682"/>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i="1" dirty="0"/>
              <a:t>probability</a:t>
            </a:r>
            <a:r>
              <a:rPr lang="en-US" i="1" baseline="0" dirty="0"/>
              <a:t> mass function </a:t>
            </a:r>
            <a:r>
              <a:rPr lang="en-US" baseline="0" dirty="0"/>
              <a:t>is to discrete data as a probability density function is to continuous data.</a:t>
            </a:r>
          </a:p>
          <a:p>
            <a:pPr>
              <a:buFont typeface="Arial" pitchFamily="34" charset="0"/>
              <a:buChar char="•"/>
            </a:pPr>
            <a:r>
              <a:rPr lang="en-US" baseline="0" dirty="0"/>
              <a:t> The bars represent the probability of a value occurring within a particular interval.</a:t>
            </a:r>
          </a:p>
          <a:p>
            <a:pPr>
              <a:buFont typeface="Arial" pitchFamily="34" charset="0"/>
              <a:buChar char="•"/>
            </a:pPr>
            <a:r>
              <a:rPr lang="en-US" baseline="0" dirty="0"/>
              <a:t> In this example of a standard normal distribution, there is nearly a 20% chance that a value will fall between 94 and 108.</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2843230234"/>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distribution is helpful because it gives</a:t>
            </a:r>
            <a:r>
              <a:rPr lang="en-US" baseline="0" dirty="0"/>
              <a:t> us information </a:t>
            </a:r>
            <a:r>
              <a:rPr lang="en-US" dirty="0"/>
              <a:t>about data.</a:t>
            </a:r>
          </a:p>
          <a:p>
            <a:pPr>
              <a:buFont typeface="Arial" pitchFamily="34" charset="0"/>
              <a:buChar char="•"/>
            </a:pPr>
            <a:r>
              <a:rPr lang="en-US" dirty="0"/>
              <a:t> The </a:t>
            </a:r>
            <a:r>
              <a:rPr lang="en-US" i="1" dirty="0"/>
              <a:t>shape</a:t>
            </a:r>
            <a:r>
              <a:rPr lang="en-US" baseline="0" dirty="0"/>
              <a:t> of the distribution tells us what type of distribution it is and how we should analyze the data.</a:t>
            </a:r>
          </a:p>
          <a:p>
            <a:pPr>
              <a:buFont typeface="Arial" pitchFamily="34" charset="0"/>
              <a:buChar char="•"/>
            </a:pPr>
            <a:r>
              <a:rPr lang="en-US" baseline="0" dirty="0"/>
              <a:t> The </a:t>
            </a:r>
            <a:r>
              <a:rPr lang="en-US" i="1" baseline="0" dirty="0"/>
              <a:t>symmetry</a:t>
            </a:r>
            <a:r>
              <a:rPr lang="en-US" baseline="0" dirty="0"/>
              <a:t> of the distribution tells us the probabilities are the same or different at the low and high end of the range of data values.</a:t>
            </a:r>
          </a:p>
          <a:p>
            <a:pPr>
              <a:buFont typeface="Arial" pitchFamily="34" charset="0"/>
              <a:buChar char="•"/>
            </a:pPr>
            <a:r>
              <a:rPr lang="en-US" baseline="0" dirty="0"/>
              <a:t> The </a:t>
            </a:r>
            <a:r>
              <a:rPr lang="en-US" i="1" baseline="0" dirty="0"/>
              <a:t>center</a:t>
            </a:r>
            <a:r>
              <a:rPr lang="en-US" baseline="0" dirty="0"/>
              <a:t>, or midpoint, tells us what is most likely to occur – average, or median, for example.</a:t>
            </a:r>
          </a:p>
          <a:p>
            <a:pPr>
              <a:buFont typeface="Arial" pitchFamily="34" charset="0"/>
              <a:buChar char="•"/>
            </a:pPr>
            <a:r>
              <a:rPr lang="en-US" baseline="0" dirty="0"/>
              <a:t> The </a:t>
            </a:r>
            <a:r>
              <a:rPr lang="en-US" i="1" baseline="0" dirty="0"/>
              <a:t>scale</a:t>
            </a:r>
            <a:r>
              <a:rPr lang="en-US" baseline="0" dirty="0"/>
              <a:t> refers to how much spread there is in the data – think range,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159869087"/>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As discussed</a:t>
            </a:r>
            <a:r>
              <a:rPr lang="en-US" baseline="0" dirty="0"/>
              <a:t> on the previous slide – shape, center, and scale are the three basic characteristics of a probability distribution.</a:t>
            </a:r>
            <a:endParaRPr lang="en-US"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2466823429"/>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Skewness</a:t>
            </a:r>
            <a:r>
              <a:rPr lang="en-US" dirty="0"/>
              <a:t> tells</a:t>
            </a:r>
            <a:r>
              <a:rPr lang="en-US" baseline="0" dirty="0"/>
              <a:t> us about the symmetry (or lack of symmetry) of the distribution.</a:t>
            </a:r>
          </a:p>
          <a:p>
            <a:pPr>
              <a:buFont typeface="Arial" pitchFamily="34" charset="0"/>
              <a:buChar char="•"/>
            </a:pPr>
            <a:r>
              <a:rPr lang="en-US" baseline="0" dirty="0"/>
              <a:t> For a normal distribution, the skewness value is 0; so when the distribution looks nearly the same on either side of the center, the skewness is close to zero.</a:t>
            </a:r>
          </a:p>
          <a:p>
            <a:pPr>
              <a:buFont typeface="Arial" pitchFamily="34" charset="0"/>
              <a:buChar char="•"/>
            </a:pPr>
            <a:r>
              <a:rPr lang="en-US" baseline="0" dirty="0"/>
              <a:t> The </a:t>
            </a:r>
            <a:r>
              <a:rPr lang="en-US" baseline="0" dirty="0" err="1"/>
              <a:t>skewness</a:t>
            </a:r>
            <a:r>
              <a:rPr lang="en-US" baseline="0" dirty="0"/>
              <a:t> can be caused by extreme values or bounds on one side of the distribution, such as when no negative values are possible.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1092546968"/>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negative</a:t>
            </a:r>
            <a:r>
              <a:rPr lang="en-US" baseline="0" dirty="0"/>
              <a:t> value of skewness indicates that the distribution is left skewed, meaning the left tail is longer than the right. It could be caused by having an upper bound on the distribution.</a:t>
            </a:r>
          </a:p>
          <a:p>
            <a:pPr>
              <a:buFont typeface="Arial" pitchFamily="34" charset="0"/>
              <a:buChar char="•"/>
            </a:pPr>
            <a:r>
              <a:rPr lang="en-US" baseline="0" dirty="0"/>
              <a:t> A positive value of skewness indicates that the distribution is right skewed, meaning the right tail is longer than the left. It could be caused by a lower bound of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609292311"/>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Kurtosis</a:t>
            </a:r>
            <a:r>
              <a:rPr lang="en-US" baseline="0" dirty="0"/>
              <a:t> measures the peakedness of the distribution.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1647278918"/>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distribution</a:t>
            </a:r>
            <a:r>
              <a:rPr lang="en-US" baseline="0" dirty="0"/>
              <a:t> with excess kurtosis greater than zero looks more narrow, less rounded at its peak vs. the normal distribution. This type of kurtosis is called</a:t>
            </a:r>
            <a:r>
              <a:rPr lang="en-US" i="1" baseline="0" dirty="0"/>
              <a:t> leptokurtic</a:t>
            </a:r>
            <a:r>
              <a:rPr lang="en-US" baseline="0" dirty="0"/>
              <a:t>.</a:t>
            </a:r>
          </a:p>
          <a:p>
            <a:pPr>
              <a:buFont typeface="Arial" pitchFamily="34" charset="0"/>
              <a:buChar char="•"/>
            </a:pPr>
            <a:r>
              <a:rPr lang="en-US" baseline="0" dirty="0"/>
              <a:t>The distribution with excess kurtosis less than zero looks more squat than the normal distribution. The type is called </a:t>
            </a:r>
            <a:r>
              <a:rPr lang="en-US" i="1" baseline="0" dirty="0"/>
              <a:t>platykurtic</a:t>
            </a:r>
            <a:r>
              <a:rPr lang="en-US" baseline="0"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3893567251"/>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 normal distribution is </a:t>
            </a:r>
            <a:r>
              <a:rPr lang="en-US" i="1" baseline="0" dirty="0"/>
              <a:t>unimodal</a:t>
            </a:r>
            <a:r>
              <a:rPr lang="en-US" baseline="0" dirty="0"/>
              <a:t>, meaning it only has one peak (local maximum). However, there are some distributions that have multiple peaks, called </a:t>
            </a:r>
            <a:r>
              <a:rPr lang="en-US" i="1" baseline="0" dirty="0"/>
              <a:t>multimodal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364536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870179577"/>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statistics,</a:t>
            </a:r>
            <a:r>
              <a:rPr lang="en-US" baseline="0" dirty="0"/>
              <a:t> a probability distribution with two different unimodal distributions is called </a:t>
            </a:r>
            <a:r>
              <a:rPr lang="en-US" i="1" baseline="0" dirty="0"/>
              <a:t>bimodal</a:t>
            </a:r>
            <a:r>
              <a:rPr lang="en-US" i="0" baseline="0" dirty="0"/>
              <a:t> (</a:t>
            </a:r>
            <a:r>
              <a:rPr lang="en-US" baseline="0" dirty="0"/>
              <a:t>having two local maxima).</a:t>
            </a:r>
          </a:p>
          <a:p>
            <a:pPr>
              <a:buFont typeface="Arial" pitchFamily="34" charset="0"/>
              <a:buChar char="•"/>
            </a:pPr>
            <a:r>
              <a:rPr lang="en-US" baseline="0" dirty="0"/>
              <a:t>When two unimodal distributions with different means come together, they may not necessarily be bimodal. To assess if the distribution is bimodal, the difference between the means of the two distributions must be at least twice their common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2045163159"/>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two examples</a:t>
            </a:r>
            <a:r>
              <a:rPr lang="en-US" baseline="0" dirty="0"/>
              <a:t> of discrete distributions that we will now discuss.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149771635"/>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binomial distribution </a:t>
            </a:r>
            <a:r>
              <a:rPr lang="en-US" dirty="0"/>
              <a:t>is the discrete probability distribution of the number of successes in a sequence of </a:t>
            </a:r>
            <a:r>
              <a:rPr lang="en-US" i="1" dirty="0"/>
              <a:t>n</a:t>
            </a:r>
            <a:r>
              <a:rPr lang="en-US" dirty="0"/>
              <a:t> independent yes/no experiments, each of which yields success with probability </a:t>
            </a:r>
            <a:r>
              <a:rPr lang="en-US" i="1" dirty="0"/>
              <a:t>p</a:t>
            </a:r>
            <a:r>
              <a:rPr lang="en-US" dirty="0"/>
              <a:t>. Such a success/failure experiment is also called a </a:t>
            </a:r>
            <a:r>
              <a:rPr lang="en-US" i="1" dirty="0"/>
              <a:t>Bernoulli experiment </a:t>
            </a:r>
            <a:r>
              <a:rPr lang="en-US" dirty="0"/>
              <a:t>or </a:t>
            </a:r>
            <a:r>
              <a:rPr lang="en-US" i="1" dirty="0"/>
              <a:t>Bernoulli trial</a:t>
            </a:r>
            <a:r>
              <a:rPr lang="en-US" dirty="0"/>
              <a:t>; when </a:t>
            </a:r>
            <a:r>
              <a:rPr lang="en-US" i="1" dirty="0"/>
              <a:t>n</a:t>
            </a:r>
            <a:r>
              <a:rPr lang="en-US" dirty="0"/>
              <a:t> = 1, the binomial distribution is a Bernoulli distribution.</a:t>
            </a:r>
          </a:p>
          <a:p>
            <a:pPr>
              <a:buFont typeface="Arial" pitchFamily="34" charset="0"/>
              <a:buChar char="•"/>
            </a:pPr>
            <a:r>
              <a:rPr lang="en-US" dirty="0"/>
              <a:t>Consider</a:t>
            </a:r>
            <a:r>
              <a:rPr lang="en-US" baseline="0" dirty="0"/>
              <a:t> the coin flip example. There are only two possible outcomes of a trial.</a:t>
            </a:r>
          </a:p>
          <a:p>
            <a:pPr>
              <a:buFont typeface="Arial" pitchFamily="34" charset="0"/>
              <a:buChar char="•"/>
            </a:pPr>
            <a:r>
              <a:rPr lang="en-US" baseline="0" dirty="0"/>
              <a:t>The Excel formula will return the probability of a desired result, given the known probability of success. For example, if a batter’s average is 0.300, and we want to know the probability that the batter will get 7 hits out of 10 at-bats. The entry of the formula would look like this: BINOMDIST(7,10,0.3,0), where the 0 will return the probability mass function. The result is 0.009, meaning less than a 1% chance of getting 10 at-bats.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1474350023"/>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the formula</a:t>
            </a:r>
            <a:r>
              <a:rPr lang="en-US" baseline="0" dirty="0"/>
              <a:t> for calculating the probability mass function. In the example we used, </a:t>
            </a:r>
            <a:r>
              <a:rPr lang="en-US" i="1" baseline="0" dirty="0"/>
              <a:t>n</a:t>
            </a:r>
            <a:r>
              <a:rPr lang="en-US" baseline="0" dirty="0"/>
              <a:t> = 10, </a:t>
            </a:r>
            <a:r>
              <a:rPr lang="en-US" i="1" baseline="0" dirty="0"/>
              <a:t>k</a:t>
            </a:r>
            <a:r>
              <a:rPr lang="en-US" baseline="0" dirty="0"/>
              <a:t> = 7, and </a:t>
            </a:r>
            <a:r>
              <a:rPr lang="en-US" i="1" baseline="0" dirty="0"/>
              <a:t>p </a:t>
            </a:r>
            <a:r>
              <a:rPr lang="en-US" baseline="0" dirty="0"/>
              <a:t>= 0.3. Carrying out the calculations, you will get 0.009.</a:t>
            </a:r>
          </a:p>
          <a:p>
            <a:pPr>
              <a:buFont typeface="Arial" pitchFamily="34" charset="0"/>
              <a:buChar char="•"/>
            </a:pPr>
            <a:r>
              <a:rPr lang="en-US" dirty="0"/>
              <a:t> On this page, you will also calculate the mean of</a:t>
            </a:r>
            <a:r>
              <a:rPr lang="en-US" baseline="0" dirty="0"/>
              <a:t> a binomial distribution. For a given number of trials, it is just the number of trials times the probability of success. For our example, the mean is 10 x 0.3 = 3.</a:t>
            </a:r>
          </a:p>
          <a:p>
            <a:pPr>
              <a:buFont typeface="Arial" pitchFamily="34" charset="0"/>
              <a:buChar char="•"/>
            </a:pPr>
            <a:r>
              <a:rPr lang="en-US" baseline="0" dirty="0"/>
              <a:t> For the variance, it is the mean times the difference between 1 minus the probability of success. For our example, the variance is 10 x 0.3 x 0.7 = 2.1</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328821256"/>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Poisson distribution </a:t>
            </a:r>
            <a:r>
              <a:rPr lang="en-US" dirty="0"/>
              <a:t>is a discrete probability distribution that expresses the probability of a given number of events occurring in a fixed interval of time</a:t>
            </a:r>
            <a:r>
              <a:rPr lang="en-US" baseline="0" dirty="0"/>
              <a:t> </a:t>
            </a:r>
            <a:r>
              <a:rPr lang="en-US" dirty="0"/>
              <a:t>if these events occur with a known average rate and independently of the time since the last event.</a:t>
            </a:r>
          </a:p>
          <a:p>
            <a:pPr>
              <a:buFont typeface="Arial" pitchFamily="34" charset="0"/>
              <a:buChar char="•"/>
            </a:pPr>
            <a:r>
              <a:rPr lang="en-US" dirty="0"/>
              <a:t>The</a:t>
            </a:r>
            <a:r>
              <a:rPr lang="en-US" baseline="0" dirty="0"/>
              <a:t> Greek letter lambda is used to denote the number of occurrences in a fixed interval of time.</a:t>
            </a:r>
          </a:p>
          <a:p>
            <a:pPr>
              <a:buFont typeface="Arial" pitchFamily="34" charset="0"/>
              <a:buChar char="•"/>
            </a:pPr>
            <a:r>
              <a:rPr lang="en-US" baseline="0" dirty="0"/>
              <a:t>The Excel formula is shown here, where x is the number of events for which we are trying to determine the probability, mean is the expected number of events, and the last argument is telling Excel whether to return the PMF or the cumulative Poisson probability.</a:t>
            </a:r>
          </a:p>
          <a:p>
            <a:pPr>
              <a:buFont typeface="Arial" pitchFamily="34" charset="0"/>
              <a:buChar char="•"/>
            </a:pPr>
            <a:r>
              <a:rPr lang="en-US" baseline="0" dirty="0"/>
              <a:t>An example to consider: Let us assume an office worker typically gets 25 e-mails a day, and we want to determine the probability of getting 40 emails, Excel returns the result of 0.001.</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2082806679"/>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the formula</a:t>
            </a:r>
            <a:r>
              <a:rPr lang="en-US" baseline="0" dirty="0"/>
              <a:t> for calculating the probability mass function, where lambda is the mean (or expected number of occurrences, 25 in our email example) and also the variance of the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1523918523"/>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a:t>
            </a:r>
            <a:r>
              <a:rPr lang="en-US" baseline="0" dirty="0"/>
              <a:t> talk about different types of continuous distributions.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234229419"/>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probability theory, the </a:t>
            </a:r>
            <a:r>
              <a:rPr lang="en-US" i="1" dirty="0"/>
              <a:t>normal (or Gaussian) distribution </a:t>
            </a:r>
            <a:r>
              <a:rPr lang="en-US" dirty="0"/>
              <a:t>is a continuous probability distribution that has a bell-shaped probability density function, known as the Gaussian function or more</a:t>
            </a:r>
            <a:r>
              <a:rPr lang="en-US" baseline="0" dirty="0"/>
              <a:t> commonly the “bell curve.” It is the most frequently used distribution.</a:t>
            </a:r>
          </a:p>
          <a:p>
            <a:pPr>
              <a:buFont typeface="Arial" pitchFamily="34" charset="0"/>
              <a:buChar char="•"/>
            </a:pPr>
            <a:r>
              <a:rPr lang="en-US" baseline="0" dirty="0"/>
              <a:t> Not all bell-shaped curves are from the normal distribution.</a:t>
            </a:r>
          </a:p>
          <a:p>
            <a:pPr>
              <a:buFont typeface="Arial" pitchFamily="34" charset="0"/>
              <a:buChar char="•"/>
            </a:pPr>
            <a:r>
              <a:rPr lang="en-US" baseline="0" dirty="0"/>
              <a:t> The Excel formula here can be used to determine the probability of a value X occurring, when the mean and standard deviation are known.</a:t>
            </a:r>
          </a:p>
          <a:p>
            <a:pPr>
              <a:buFont typeface="Arial" pitchFamily="34" charset="0"/>
              <a:buChar char="•"/>
            </a:pPr>
            <a:r>
              <a:rPr lang="en-US" baseline="0" dirty="0"/>
              <a:t> As an example, consider the height of professional basketball players. The average height is 77 inches, and the standard deviation is 4 inches. Let us determine the probability that a player is 8 feet tall (or 84 inches). The probability is 0.02.</a:t>
            </a:r>
          </a:p>
          <a:p>
            <a:pPr>
              <a:buFont typeface="Arial" pitchFamily="34" charset="0"/>
              <a:buChar char="•"/>
            </a:pPr>
            <a:r>
              <a:rPr lang="en-US" baseline="0" dirty="0"/>
              <a:t> Remember the 68-95-99.7 rule? These represent the percentage of data that fall within 1, 2, and 3 standard deviations from the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3860481197"/>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a:t>
            </a:r>
            <a:r>
              <a:rPr lang="en-US" baseline="0" dirty="0"/>
              <a:t> the formula for calculating the PDF for a normal distribution. It a little easier to do with Excel, where the Greek letter mu is used for the mean, and sigma squared is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1432363263"/>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dirty="0"/>
              <a:t>In probability theory and statistics, the </a:t>
            </a:r>
            <a:r>
              <a:rPr lang="en-US" i="1" dirty="0"/>
              <a:t>exponential distribution </a:t>
            </a:r>
            <a:r>
              <a:rPr lang="en-US" dirty="0"/>
              <a:t>(or negative exponential distribution) is a family of continuous probability distributions. It describes the time between events in a Poisson process, i.e., a process in which events occur continuously and independently at a constant average rate.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Example: Busses arrive at a bus stop at an average of 3 busses per hour. (a) What is the expected time between busses? (b) What is the probability that the next bus will arrive within 5 minutes?</a:t>
            </a:r>
          </a:p>
          <a:p>
            <a:r>
              <a:rPr lang="en-US" sz="1200" kern="1200" baseline="0" dirty="0">
                <a:solidFill>
                  <a:schemeClr val="tx1"/>
                </a:solidFill>
                <a:latin typeface="+mn-lt"/>
                <a:ea typeface="+mn-ea"/>
                <a:cs typeface="+mn-cs"/>
              </a:rPr>
              <a:t>Solution: Bus arrivals represent rare events, thus the time T between them is exponential, with rate 3 busses/hour i.e., 3. So the expected time between arrivals is 1/3 hours or 20 minutes. To determine the probability that the next bus will arrive in 5 minutes or 1/12 of an hour, let us plug the value of 1/12 in for X, 1/3 in for lambda. The result is 0.32.</a:t>
            </a:r>
          </a:p>
          <a:p>
            <a:endParaRPr lang="en-US" sz="1200" kern="1200" baseline="0" dirty="0">
              <a:solidFill>
                <a:schemeClr val="tx1"/>
              </a:solidFill>
              <a:latin typeface="+mn-lt"/>
              <a:ea typeface="+mn-ea"/>
              <a:cs typeface="+mn-cs"/>
            </a:endParaRPr>
          </a:p>
          <a:p>
            <a:pPr>
              <a:buFont typeface="Arial" pitchFamily="34" charset="0"/>
              <a:buChar char="•"/>
            </a:pPr>
            <a:r>
              <a:rPr lang="en-US" dirty="0"/>
              <a:t>In real-world scenarios, the constant rate assumption is rarely satisfied. For example, the rate of incoming phone calls differs according to the time of day. But if we focus on a time interval during which the rate is roughly constant, such as from 2 to 4 p.m. during work days, the exponential distribution can be used as a good approximate model for the time until the next phone call arrives. In the real world</a:t>
            </a:r>
            <a:r>
              <a:rPr lang="en-US" baseline="0" dirty="0"/>
              <a:t> there are always caveats, but the key is that we can estimate or approximate using distribution models:</a:t>
            </a:r>
            <a:endParaRPr lang="en-US" dirty="0"/>
          </a:p>
          <a:p>
            <a:pPr>
              <a:buFont typeface="Arial" pitchFamily="34" charset="0"/>
              <a:buChar char="•"/>
            </a:pPr>
            <a:r>
              <a:rPr lang="en-US" dirty="0"/>
              <a:t>The time until a radioactive particle decays, or the time between clicks of a Geiger counter </a:t>
            </a:r>
          </a:p>
          <a:p>
            <a:pPr>
              <a:buFont typeface="Arial" pitchFamily="34" charset="0"/>
              <a:buChar char="•"/>
            </a:pPr>
            <a:r>
              <a:rPr lang="en-US" dirty="0"/>
              <a:t>The time it takes before your next telephone call </a:t>
            </a:r>
          </a:p>
          <a:p>
            <a:pPr>
              <a:buFont typeface="Arial" pitchFamily="34" charset="0"/>
              <a:buChar char="•"/>
            </a:pPr>
            <a:r>
              <a:rPr lang="en-US" dirty="0"/>
              <a:t>The time until default (on payment to company debt holders) in reduced form credit risk modeling. </a:t>
            </a:r>
          </a:p>
          <a:p>
            <a:pPr>
              <a:buFont typeface="Arial" pitchFamily="34" charset="0"/>
              <a:buChar char="•"/>
            </a:pPr>
            <a:endParaRPr lang="en-US" dirty="0"/>
          </a:p>
          <a:p>
            <a:pPr>
              <a:buFont typeface="Arial" pitchFamily="34" charset="0"/>
              <a:buChar char="•"/>
            </a:pPr>
            <a:r>
              <a:rPr lang="en-US" dirty="0"/>
              <a:t>Exponential variables can also be used to model situations where certain events occur with a constant probability per unit length, such as the distance between road kills on a given road.</a:t>
            </a:r>
          </a:p>
          <a:p>
            <a:pPr>
              <a:buFont typeface="Arial" pitchFamily="34" charset="0"/>
              <a:buChar char="•"/>
            </a:pPr>
            <a:r>
              <a:rPr lang="en-US" dirty="0"/>
              <a:t>In queuing theory, the service times of agents in a system (e.g., how long it takes for a bank teller etc. to serve a customer) are often modeled as exponentially-distributed variables.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3573198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2636002942"/>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the formula</a:t>
            </a:r>
            <a:r>
              <a:rPr lang="en-US" baseline="0" dirty="0"/>
              <a:t> for the PDF of the exponential distribution, where lambda is the known rate, the mean is 1/lambda, and variance is 1/lambda-squared.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2118402517"/>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Weibull distribution </a:t>
            </a:r>
            <a:r>
              <a:rPr lang="en-US" dirty="0"/>
              <a:t>is a continuous probability distribution. </a:t>
            </a:r>
          </a:p>
          <a:p>
            <a:pPr>
              <a:buFont typeface="Arial" pitchFamily="34" charset="0"/>
              <a:buChar char="•"/>
            </a:pPr>
            <a:r>
              <a:rPr lang="en-US" dirty="0"/>
              <a:t>It is named after Waloddi Weibull, who described it in detail in 1951, although it was first identified by Fréchet (1927) and first applied by Rosin and Rammler (1933) to describe the size distribution of particles.</a:t>
            </a:r>
          </a:p>
          <a:p>
            <a:pPr>
              <a:buFont typeface="Arial" pitchFamily="34" charset="0"/>
              <a:buChar char="•"/>
            </a:pPr>
            <a:r>
              <a:rPr lang="en-US" dirty="0"/>
              <a:t>It is widely used because it is flexible enough to model </a:t>
            </a:r>
            <a:r>
              <a:rPr lang="en-US" baseline="0" dirty="0"/>
              <a:t>different kinds of data. </a:t>
            </a:r>
          </a:p>
          <a:p>
            <a:pPr>
              <a:buFont typeface="Arial" pitchFamily="34" charset="0"/>
              <a:buChar char="•"/>
            </a:pPr>
            <a:r>
              <a:rPr lang="en-US" baseline="0" dirty="0"/>
              <a:t>It is used in survival analysis, reliability/failure analysis, weather analysis, and particle size distributions to name a few.</a:t>
            </a:r>
          </a:p>
          <a:p>
            <a:pPr>
              <a:buFont typeface="Arial" pitchFamily="34" charset="0"/>
              <a:buChar char="•"/>
            </a:pPr>
            <a:r>
              <a:rPr lang="en-US" baseline="0" dirty="0"/>
              <a:t>In Excel, the function is as described on the page. </a:t>
            </a:r>
            <a:r>
              <a:rPr lang="en-US" i="1" baseline="0" dirty="0"/>
              <a:t>X</a:t>
            </a:r>
            <a:r>
              <a:rPr lang="en-US" baseline="0" dirty="0"/>
              <a:t> is the value at which we look to evaluate the probability, and alpha and beta are parameters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1619861316"/>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 can see the PDF for the Weibull here, where k &gt; 0 is the shape parameter and λ &gt; 0 is the scale parameter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1660050570"/>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and statistics, </a:t>
            </a:r>
            <a:r>
              <a:rPr lang="en-US" b="1" dirty="0"/>
              <a:t>Student’s t-distribution </a:t>
            </a:r>
            <a:r>
              <a:rPr lang="en-US" dirty="0"/>
              <a:t>(or</a:t>
            </a:r>
            <a:r>
              <a:rPr lang="en-US" i="1" dirty="0"/>
              <a:t> t-distribution</a:t>
            </a:r>
            <a:r>
              <a:rPr lang="en-US" dirty="0"/>
              <a:t>) is a family of continuous probability distributions that arise when estimating the mean of a normally-distributed population in situations </a:t>
            </a:r>
            <a:r>
              <a:rPr lang="en-US" b="0" u="sng" dirty="0"/>
              <a:t>where the sample size is small and population standard deviation is unknown</a:t>
            </a:r>
            <a:r>
              <a:rPr lang="en-US" dirty="0"/>
              <a:t>. </a:t>
            </a:r>
          </a:p>
          <a:p>
            <a:pPr>
              <a:buFont typeface="Arial" pitchFamily="34" charset="0"/>
              <a:buChar char="•"/>
            </a:pPr>
            <a:r>
              <a:rPr lang="en-US" dirty="0"/>
              <a:t>It plays a role in a number of widely</a:t>
            </a:r>
            <a:r>
              <a:rPr lang="en-US" i="0" dirty="0"/>
              <a:t> used statistical analyses, including the Student’s t-test for assessing the statistical significance of the difference between two sample means, the construction of confidence intervals for the difference between two population means, and in linear regression analysis. </a:t>
            </a:r>
          </a:p>
          <a:p>
            <a:pPr>
              <a:buFont typeface="Arial" pitchFamily="34" charset="0"/>
              <a:buChar char="•"/>
            </a:pPr>
            <a:r>
              <a:rPr lang="en-US" dirty="0"/>
              <a:t>The t-distribution is symmetric and bell-shaped, like the normal distribution, </a:t>
            </a:r>
            <a:r>
              <a:rPr lang="en-US" b="0" u="sng" dirty="0"/>
              <a:t>but has heavier tails, meaning that it is more prone to producing values that fall far from its mean</a:t>
            </a:r>
            <a:r>
              <a:rPr lang="en-US" b="0" i="1" u="none" dirty="0"/>
              <a:t>.</a:t>
            </a:r>
            <a:r>
              <a:rPr lang="en-US" b="0" i="1" u="none" baseline="0" dirty="0"/>
              <a:t> </a:t>
            </a:r>
            <a:r>
              <a:rPr lang="en-US" dirty="0"/>
              <a:t>This makes it useful for understanding the statistical behavior of certain types of ratios of random quantities, in which variation in the denominator is amplified and may produce outlying values when the denominator of the ratio falls close to zero.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259510268"/>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 letter nu is the number of degrees of freedom and gamma</a:t>
            </a:r>
            <a:r>
              <a:rPr lang="en-US" baseline="0" dirty="0"/>
              <a:t> </a:t>
            </a:r>
            <a:r>
              <a:rPr lang="en-US" dirty="0"/>
              <a:t>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33456536"/>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chi-squared distribution </a:t>
            </a:r>
            <a:r>
              <a:rPr lang="en-US" dirty="0"/>
              <a:t>(also </a:t>
            </a:r>
            <a:r>
              <a:rPr lang="en-US" i="1" dirty="0"/>
              <a:t>chi-square</a:t>
            </a:r>
            <a:r>
              <a:rPr lang="en-US" dirty="0"/>
              <a:t> or </a:t>
            </a:r>
            <a:r>
              <a:rPr lang="en-US" i="1" dirty="0"/>
              <a:t>χ²-distribution</a:t>
            </a:r>
            <a:r>
              <a:rPr lang="en-US" dirty="0"/>
              <a:t>) with </a:t>
            </a:r>
            <a:r>
              <a:rPr lang="en-US" i="1" dirty="0"/>
              <a:t>k</a:t>
            </a:r>
            <a:r>
              <a:rPr lang="en-US" dirty="0"/>
              <a:t> degrees of freedom is the distribution of a sum of the squares of </a:t>
            </a:r>
            <a:r>
              <a:rPr lang="en-US" i="1" dirty="0"/>
              <a:t>k</a:t>
            </a:r>
            <a:r>
              <a:rPr lang="en-US" dirty="0"/>
              <a:t> independent standard normal random variables. </a:t>
            </a:r>
          </a:p>
          <a:p>
            <a:pPr>
              <a:buFont typeface="Arial" pitchFamily="34" charset="0"/>
              <a:buChar char="•"/>
            </a:pPr>
            <a:r>
              <a:rPr lang="en-US" dirty="0"/>
              <a:t>It is one of the most widely used probability distributions in inferential statistics, e.g., in hypothesis testing or in construction of confidence intervals.</a:t>
            </a:r>
          </a:p>
          <a:p>
            <a:pPr>
              <a:buFont typeface="Arial" pitchFamily="34" charset="0"/>
              <a:buChar char="•"/>
            </a:pPr>
            <a:r>
              <a:rPr lang="en-US" dirty="0"/>
              <a:t>The chi-squared distribution is </a:t>
            </a:r>
            <a:r>
              <a:rPr lang="en-US" i="0" dirty="0"/>
              <a:t>used in the common chi-squared tests for goodness of fit of an observed distribution to a theoretical one, the independence of two criteria of classification of qualitative data, and in confidence interval estimation for a population </a:t>
            </a:r>
            <a:r>
              <a:rPr lang="en-US" dirty="0"/>
              <a:t>standard deviation of a normal distribution from a sample standard deviation. Many other statistical tests also use this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742432321"/>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a:t>
            </a:r>
            <a:r>
              <a:rPr lang="en-US" baseline="0" dirty="0"/>
              <a:t> letter</a:t>
            </a:r>
            <a:r>
              <a:rPr lang="en-US" dirty="0"/>
              <a:t> gamma 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1787160524"/>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969784560"/>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PDF function for an F distribution, where nu 1 and nu</a:t>
            </a:r>
            <a:r>
              <a:rPr lang="en-US" baseline="0" dirty="0"/>
              <a:t> 2 represent the degrees of freedom for two chi-squared distributions, and beta represents the beta function.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212098360"/>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we see instructions that show us</a:t>
            </a:r>
            <a:r>
              <a:rPr lang="en-US" baseline="0" dirty="0"/>
              <a:t> how to used </a:t>
            </a:r>
            <a:r>
              <a:rPr lang="en-US" baseline="0" dirty="0" err="1"/>
              <a:t>SigmaXL</a:t>
            </a:r>
            <a:r>
              <a:rPr lang="en-US" baseline="0" dirty="0"/>
              <a:t> to fit a data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2997096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42854934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4289681647"/>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By following these instructions, you can choose</a:t>
            </a:r>
            <a:r>
              <a:rPr lang="en-US" baseline="0" dirty="0"/>
              <a:t> which distributions to overlay on your data before deciding which distribution best fits.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2143783523"/>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2807598648"/>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2133797"/>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1243531449"/>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3003251163"/>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875331411"/>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730141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81234476"/>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1359617248"/>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919041230"/>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4189253071"/>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3419206194"/>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775001169"/>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777034865"/>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1226148082"/>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255263657"/>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2507124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789357334"/>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1684962452"/>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2870863181"/>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2243841461"/>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1122829633"/>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2378493074"/>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1047550196"/>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2679916917"/>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3589105430"/>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3240825827"/>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1498034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07019696"/>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689535933"/>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777435452"/>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2004142863"/>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4043473401"/>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966805231"/>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3591728444"/>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use the software to calculate the sample size, consider this example where we are trying to determine if there is a statistical difference between two sample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1195858092"/>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Instructions</a:t>
            </a:r>
            <a:r>
              <a:rPr lang="en-US" baseline="0" dirty="0"/>
              <a:t>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563722782"/>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Software</a:t>
            </a:r>
            <a:r>
              <a:rPr lang="en-US" baseline="0" dirty="0"/>
              <a:t> selections to perform the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15313221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4150448731"/>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1595753965"/>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545308081"/>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2712150028"/>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564022522"/>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4149742294"/>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156967057"/>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424926736"/>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35085226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516569805"/>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2199511864"/>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2349412172"/>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the example shows what selections to make </a:t>
            </a:r>
            <a:r>
              <a:rPr lang="en-US"/>
              <a:t>in SigmaXL </a:t>
            </a:r>
            <a:r>
              <a:rPr lang="en-US" dirty="0"/>
              <a:t>to get the</a:t>
            </a:r>
            <a:r>
              <a:rPr lang="en-US" baseline="0" dirty="0"/>
              <a:t> confidence intervals around the mean and standard deviation.  </a:t>
            </a:r>
            <a:r>
              <a:rPr lang="en-US" baseline="0"/>
              <a:t>While SigmaXL </a:t>
            </a:r>
            <a:r>
              <a:rPr lang="en-US" baseline="0" dirty="0"/>
              <a:t>defaults to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2155778733"/>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3056215989"/>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3394961713"/>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2902452783"/>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92654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1773561198"/>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4140128596"/>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659501540"/>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576613510"/>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3539627417"/>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acceptance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37011126"/>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3222276085"/>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acceptance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4285592610"/>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221498684"/>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3249167087"/>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39314724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765066037"/>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671751408"/>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3651405122"/>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298188988"/>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591916712"/>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3775847845"/>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3246899081"/>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2117537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1635632090"/>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3792976784"/>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338183168"/>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3704409443"/>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3553133068"/>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778407463"/>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2484586849"/>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2726708579"/>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3340940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95548294"/>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3645848924"/>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1399774952"/>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421102756"/>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481597621"/>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3065237180"/>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3372480429"/>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3159330323"/>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a:t>
            </a:r>
            <a:r>
              <a:rPr lang="en-US" baseline="0" dirty="0"/>
              <a:t> we’ll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3982635025"/>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3083496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2189570256"/>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1460315898"/>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508176173"/>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56223265"/>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2088721107"/>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3502494412"/>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4052157570"/>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4149056708"/>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3449602059"/>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336548438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2666824178"/>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2150205258"/>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951887333"/>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2450935750"/>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1230002259"/>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now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2154079850"/>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Now that we know</a:t>
            </a:r>
            <a:r>
              <a:rPr lang="en-US" baseline="0" dirty="0"/>
              <a:t> the data are normal, and the variances are equal, we can run the two-sample T-test.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3481931821"/>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null hypothesis is the difference between the two groups is 0.</a:t>
            </a:r>
            <a:r>
              <a:rPr lang="en-US" dirty="0"/>
              <a:t> First</a:t>
            </a:r>
            <a:r>
              <a:rPr lang="en-US" baseline="0" dirty="0"/>
              <a:t> we must determine if the data is normally distributed.</a:t>
            </a:r>
            <a:endParaRPr lang="en-US" dirty="0"/>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3222327930"/>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2168578514"/>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 salaries.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2418482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584116251"/>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640405297"/>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2059367759"/>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1459037485"/>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2456105319"/>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453099313"/>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2751694104"/>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2772791784"/>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1794057586"/>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615774270"/>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To interpret the results, we can see the lower and upper 95% confidence interval for the population standard deviation.</a:t>
            </a:r>
          </a:p>
          <a:p>
            <a:pPr>
              <a:buFont typeface="Arial" pitchFamily="34" charset="0"/>
              <a:buChar char="•"/>
            </a:pPr>
            <a:r>
              <a:rPr lang="en-US" baseline="0" dirty="0"/>
              <a:t>We want to check to see if the specified value falls within the interval.  To do so we must take the square root of the variance (zero) to get the standard deviation, which in this case is also zero.</a:t>
            </a:r>
          </a:p>
          <a:p>
            <a:pPr>
              <a:buFont typeface="Arial" pitchFamily="34" charset="0"/>
              <a:buChar char="•"/>
            </a:pPr>
            <a:r>
              <a:rPr lang="en-US" baseline="0" dirty="0"/>
              <a:t>Since the specified value does not fall within the confidence interval, we can claim that the population variance is different from the specified value of zero.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34956033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2059303812"/>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4291550517"/>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1928506548"/>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383155400"/>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2337014510"/>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3966041197"/>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337108771"/>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579804983"/>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3567677312"/>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33747781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4171454757"/>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2957798330"/>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1106440897"/>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514359003"/>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2657499022"/>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ANY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906953162"/>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3714487629"/>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2 levels (5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4033049109"/>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that</a:t>
            </a:r>
            <a:r>
              <a:rPr lang="en-US" baseline="0" dirty="0"/>
              <a:t> we’ve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3456909150"/>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3412154316"/>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3551423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99783130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1059027884"/>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878903039"/>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3552788153"/>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2337286936"/>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1033991576"/>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582480352"/>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1573061637"/>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1242543857"/>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23017502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2429080476"/>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2825352948"/>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739795429"/>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2514994832"/>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584637967"/>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4184579418"/>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3642866106"/>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3737465741"/>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799138965"/>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12070271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2321431070"/>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3478481481"/>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2479222082"/>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3915250221"/>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627550592"/>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a:t>
            </a:r>
            <a:r>
              <a:rPr lang="en-US" baseline="0" dirty="0"/>
              <a:t> a case study like we’ve looked at before, we will now use the software to run a Mood’s Median test…comparing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2016119725"/>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Since</a:t>
            </a:r>
            <a:r>
              <a:rPr lang="en-US" baseline="0" dirty="0"/>
              <a:t> the p-value is less than 0.05, we reject the null hypothesis and claim that at least one customer group has a different level of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3266243902"/>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739</a:t>
            </a:fld>
            <a:endParaRPr lang="en-US" dirty="0"/>
          </a:p>
        </p:txBody>
      </p:sp>
    </p:spTree>
    <p:extLst>
      <p:ext uri="{BB962C8B-B14F-4D97-AF65-F5344CB8AC3E}">
        <p14:creationId xmlns:p14="http://schemas.microsoft.com/office/powerpoint/2010/main" val="200197868"/>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18143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2488429544"/>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2292932784"/>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1189085823"/>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233607459"/>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244656205"/>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394544993"/>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605834634"/>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63181127"/>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352130705"/>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3211022899"/>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20331373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1247331395"/>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 the p-value in this test is higher than 0.05,</a:t>
            </a:r>
            <a:r>
              <a:rPr lang="en-US" baseline="0" dirty="0"/>
              <a:t> we fail to reject the null hypothesis and we conclude that there isn’t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1344521229"/>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2763623694"/>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3381202579"/>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1714364285"/>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515056687"/>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we’ll use this case study to try the One Sample </a:t>
            </a:r>
            <a:r>
              <a:rPr lang="en-US" baseline="0" dirty="0" err="1"/>
              <a:t>Wilcoxon</a:t>
            </a:r>
            <a:r>
              <a:rPr lang="en-US" baseline="0" dirty="0"/>
              <a:t>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4108114623"/>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software returns a p-value</a:t>
            </a:r>
            <a:r>
              <a:rPr lang="en-US" baseline="0" dirty="0"/>
              <a:t> of 0.5587…much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2113893579"/>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41708263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1810244514"/>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2514825255"/>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1855374468"/>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2613541143"/>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95% confidence interval (alpha value is 0.05).  It means we are 95% confident that the exam pass rate is between 0.6381 and 0.8149.  The specified value of 70% falls within this interval; therefore we fail to reject the null hypothesis and claim that the exam pass rate is not different from the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1529166245"/>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1910842638"/>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2481437058"/>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3456084224"/>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2110891199"/>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Fisher’s exact p-value is 0.876, higher than the alpha value of 0.05; therefore, we fail to reject the null hypothesis and claim there is not a difference between the schools exam pass rate in March and April.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1545697713"/>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732151485"/>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3686867815"/>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3897422090"/>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2842920371"/>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2252049763"/>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1435989589"/>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 table shown on this</a:t>
            </a:r>
            <a:r>
              <a:rPr lang="en-US" baseline="0" dirty="0"/>
              <a:t> slide includes the observed and expected counts (based on the assumption that the null hypothesis is true).</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We can read the output, showing the p-value for the for different chi-square tests. </a:t>
            </a:r>
            <a:r>
              <a:rPr lang="en-US" baseline="0" dirty="0"/>
              <a:t> The Pearson p-value is smaller than the alpha level, therefore we reject the null hypothesis and claim that at least one of the suppliers has a pass rate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4115048005"/>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3801708139"/>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ARE 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276876727"/>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25049007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360532950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1165077593"/>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595695022"/>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4177526217"/>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2259727506"/>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2635198480"/>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4034234345"/>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The first step</a:t>
            </a:r>
            <a:r>
              <a:rPr lang="en-US" baseline="0" dirty="0"/>
              <a:t> is to determine if the data follow the normal distribution.</a:t>
            </a:r>
            <a:endParaRPr lang="en-US" dirty="0"/>
          </a:p>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2825021291"/>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3070132754"/>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a:t>
            </a:r>
            <a:r>
              <a:rPr lang="en-US" baseline="0" dirty="0" err="1"/>
              <a:t>Levene’s</a:t>
            </a:r>
            <a:r>
              <a:rPr lang="en-US" baseline="0" dirty="0"/>
              <a:t> test must be used if at least one of the groups is not normally distributed.</a:t>
            </a:r>
          </a:p>
          <a:p>
            <a:pPr>
              <a:buFont typeface="Arial" pitchFamily="34" charset="0"/>
              <a:buChar char="•"/>
            </a:pPr>
            <a:r>
              <a:rPr lang="en-US" baseline="0" dirty="0"/>
              <a:t> We had already determined that the data from both states are normal, so Bartlett’s test is appropriate.  </a:t>
            </a:r>
          </a:p>
          <a:p>
            <a:pPr>
              <a:buFont typeface="Arial" pitchFamily="34" charset="0"/>
              <a:buChar char="•"/>
            </a:pPr>
            <a:r>
              <a:rPr lang="en-US" baseline="0" dirty="0"/>
              <a:t> The P-value is &gt;0.05;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143262439"/>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at</a:t>
            </a:r>
            <a:r>
              <a:rPr lang="en-US" baseline="0" dirty="0"/>
              <a:t> least one of the data sets were not normally distributed, we would run </a:t>
            </a:r>
            <a:r>
              <a:rPr lang="en-US" baseline="0" dirty="0" err="1"/>
              <a:t>Levene’s</a:t>
            </a:r>
            <a:r>
              <a:rPr lang="en-US" baseline="0" dirty="0"/>
              <a:t> test to determine the equality of the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35125848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141348328"/>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p-value for </a:t>
            </a:r>
            <a:r>
              <a:rPr lang="en-US" dirty="0" err="1"/>
              <a:t>Levene’s</a:t>
            </a:r>
            <a:r>
              <a:rPr lang="en-US" dirty="0"/>
              <a:t> test is greater than alpha of 0.05;</a:t>
            </a:r>
            <a:r>
              <a:rPr lang="en-US" baseline="0" dirty="0"/>
              <a:t> therefore we fail to reject the null and claim that the variances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2146513714"/>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440120294"/>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3949139061"/>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496742148"/>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693029889"/>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1603015679"/>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1804590183"/>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2797002931"/>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15139877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1010518328"/>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3197027851"/>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2897161359"/>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387296833"/>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744740886"/>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3046672892"/>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2476487218"/>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3755044931"/>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1087337209"/>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25440729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3955910168"/>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4250234704"/>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340838587"/>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3368807590"/>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829</a:t>
            </a:fld>
            <a:endParaRPr lang="en-US" dirty="0"/>
          </a:p>
        </p:txBody>
      </p:sp>
    </p:spTree>
    <p:extLst>
      <p:ext uri="{BB962C8B-B14F-4D97-AF65-F5344CB8AC3E}">
        <p14:creationId xmlns:p14="http://schemas.microsoft.com/office/powerpoint/2010/main" val="3025819802"/>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2316877128"/>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235841521"/>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2616127948"/>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2534275620"/>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4503258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492190152"/>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449785407"/>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450591747"/>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1203751027"/>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1798239837"/>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69008629"/>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509152413"/>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3068204991"/>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098866232"/>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33637525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2375237070"/>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2867471245"/>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846</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second</a:t>
            </a:r>
            <a:r>
              <a:rPr lang="en-US" baseline="0" dirty="0"/>
              <a:t> step, we want to get a visual on the data to see if it looks like there is a linear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2076548937"/>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It appears you could “fit” a line through this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2504530069"/>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isn’t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a:t>
            </a:r>
            <a:r>
              <a:rPr lang="en-US" baseline="0" dirty="0" err="1"/>
              <a:t>Rsquare</a:t>
            </a:r>
            <a:r>
              <a:rPr lang="en-US" baseline="0" dirty="0"/>
              <a:t>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2732068199"/>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1369404948"/>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3536684152"/>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1985707821"/>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1491347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27779936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885260674"/>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3416294367"/>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first assumption about</a:t>
            </a:r>
            <a:r>
              <a:rPr lang="en-US" baseline="0" dirty="0"/>
              <a:t> residuals is that they are normally distributed and have a mean equal to zero.  With a p-value &gt; 0.3391, we must reject the null and claim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3424680054"/>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2588748757"/>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a:t>
            </a:r>
            <a:r>
              <a:rPr lang="en-US" baseline="0" dirty="0" err="1"/>
              <a:t>Heteroscedasticity</a:t>
            </a:r>
            <a:r>
              <a:rPr lang="en-US" baseline="0" dirty="0"/>
              <a:t> is the condition where the assumption of equal variance is violated, and can lead us to believe a variable is a predictor when it is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2934096097"/>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2953905254"/>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1872250298"/>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169228546"/>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15615360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1760814767"/>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878204091"/>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197731344"/>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093551311"/>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are looking to 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2397200907"/>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7715284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604386500"/>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use the VIF (Variance Inflation Factor) to determine if </a:t>
            </a:r>
            <a:r>
              <a:rPr lang="en-US" baseline="0" dirty="0" err="1"/>
              <a:t>multicollinearity</a:t>
            </a:r>
            <a:r>
              <a:rPr lang="en-US" baseline="0" dirty="0"/>
              <a:t>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445930111"/>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2114618630"/>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2023618365"/>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2624830814"/>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491049111"/>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2057119812"/>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4219181473"/>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that we have removed </a:t>
            </a:r>
            <a:r>
              <a:rPr lang="en-US" dirty="0" err="1"/>
              <a:t>multicollinearity</a:t>
            </a:r>
            <a:r>
              <a:rPr lang="en-US" dirty="0"/>
              <a:t>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3152673452"/>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15320058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5939169"/>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3926151441"/>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1671405150"/>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3819872800"/>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3392440132"/>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2865306265"/>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3368478964"/>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856609571"/>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4059940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25028910"/>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a:t>
            </a:r>
            <a:r>
              <a:rPr lang="en-US" baseline="0" dirty="0"/>
              <a:t> are evenly distributed around zero.  So are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1689864370"/>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Data transforms</a:t>
            </a:r>
            <a:r>
              <a:rPr lang="en-US" baseline="0" dirty="0"/>
              <a:t> </a:t>
            </a:r>
            <a:r>
              <a:rPr lang="en-US" dirty="0"/>
              <a:t>are usually applied so that the data appear to more closely meet assumptions of a statistical inference model to be applied or to improve the interpretability or appearance of graphs.</a:t>
            </a:r>
          </a:p>
          <a:p>
            <a:pPr>
              <a:buFont typeface="Arial" pitchFamily="34" charset="0"/>
              <a:buChar char="•"/>
            </a:pPr>
            <a:r>
              <a:rPr lang="en-US" dirty="0"/>
              <a:t> The </a:t>
            </a:r>
            <a:r>
              <a:rPr lang="en-US" b="1" dirty="0"/>
              <a:t>Box-Cox</a:t>
            </a:r>
            <a:r>
              <a:rPr lang="en-US" dirty="0"/>
              <a:t> is a power transformation, where the response is raised</a:t>
            </a:r>
            <a:r>
              <a:rPr lang="en-US" baseline="0" dirty="0"/>
              <a:t> to some power.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1467054426"/>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347497664"/>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a:t>
            </a:r>
            <a:r>
              <a:rPr lang="en-US" baseline="0" dirty="0"/>
              <a:t> the Box Cox transformation will be used to transform non-normally distributed data to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35300330"/>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1822621329"/>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 software</a:t>
            </a:r>
            <a:r>
              <a:rPr lang="en-US" baseline="0" dirty="0"/>
              <a:t> looks for the optimal value of lambda that minimizes the SSE (Sum of Squares of Error).  In this case the minimum value is between 0.12.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2682503965"/>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After transformation, the data is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8218834"/>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2751179548"/>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Stepwise</a:t>
            </a:r>
            <a:r>
              <a:rPr lang="en-US" b="1" baseline="0" dirty="0"/>
              <a:t> regression </a:t>
            </a:r>
            <a:r>
              <a:rPr lang="en-US" baseline="0" dirty="0"/>
              <a:t>is a method of selecting a regression model from a large number of independent variables through an automated series of tests. Different statistical methods can be used.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15240076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3573977263"/>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Forward selection </a:t>
            </a:r>
            <a:r>
              <a:rPr lang="en-US" dirty="0"/>
              <a:t>starts with no predictors and adds them one at a time until additional variables no longer improve the model.</a:t>
            </a:r>
          </a:p>
          <a:p>
            <a:pPr>
              <a:buFont typeface="Arial" pitchFamily="34" charset="0"/>
              <a:buChar char="•"/>
            </a:pPr>
            <a:r>
              <a:rPr lang="en-US" dirty="0"/>
              <a:t> </a:t>
            </a:r>
            <a:r>
              <a:rPr lang="en-US" b="1" dirty="0"/>
              <a:t>Backward selection </a:t>
            </a:r>
            <a:r>
              <a:rPr lang="en-US" dirty="0"/>
              <a:t>is just the opposite: start with all potential</a:t>
            </a:r>
            <a:r>
              <a:rPr lang="en-US" baseline="0" dirty="0"/>
              <a:t> predictors and back out one at a time until the model is no longer improved.</a:t>
            </a:r>
          </a:p>
          <a:p>
            <a:pPr>
              <a:buFont typeface="Arial" pitchFamily="34" charset="0"/>
              <a:buChar char="•"/>
            </a:pPr>
            <a:r>
              <a:rPr lang="en-US" baseline="0" dirty="0"/>
              <a:t> </a:t>
            </a:r>
            <a:r>
              <a:rPr lang="en-US" b="1" baseline="0" dirty="0"/>
              <a:t>Mixed selection </a:t>
            </a:r>
            <a:r>
              <a:rPr lang="en-US" baseline="0" dirty="0"/>
              <a:t>is a combination of forward and backward selection.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327659590"/>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4062782850"/>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Logistic regression </a:t>
            </a:r>
            <a:r>
              <a:rPr lang="en-US" dirty="0"/>
              <a:t>is a type of regression analysis used for predicting the outcome of a categorical dependent variable, based on one or more predictor variables. A logistic function</a:t>
            </a:r>
            <a:r>
              <a:rPr lang="en-US" baseline="0" dirty="0"/>
              <a:t> is used to model t</a:t>
            </a:r>
            <a:r>
              <a:rPr lang="en-US" dirty="0"/>
              <a:t>he probabilities. It is used to describe the possible outcome of a single trial as a function of explanatory variables.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3863188711"/>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function f(z) ranges between 0 and 1, as probability does. The value of z can be any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3295623030"/>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Z represents the weight</a:t>
            </a:r>
            <a:r>
              <a:rPr lang="en-US" baseline="0" dirty="0"/>
              <a:t>ed sum of all of the predictive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596106136"/>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of way of representing</a:t>
            </a:r>
            <a:r>
              <a:rPr lang="en-US" baseline="0" dirty="0"/>
              <a:t> f(z) is by replacing the z with the sum of the predictive variables.</a:t>
            </a:r>
          </a:p>
          <a:p>
            <a:pPr>
              <a:buFont typeface="Arial" pitchFamily="34" charset="0"/>
              <a:buChar char="•"/>
            </a:pPr>
            <a:r>
              <a:rPr lang="en-US" baseline="0" dirty="0"/>
              <a:t> Y = f(z) = the probability of an event occurring when the predictors are at a value of x1, x2…xk.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258814233"/>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2583839636"/>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3921918888"/>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probability</a:t>
            </a:r>
            <a:r>
              <a:rPr lang="en-US" baseline="0" dirty="0"/>
              <a:t> can be expressed by the odds, and we can express probability through the logistic function, we can equate probability, odds, and ultimately the sum of the independent variables. Therefore the ln(odds) = the sum of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1974771396"/>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three types of logistic regression,</a:t>
            </a:r>
            <a:r>
              <a:rPr lang="en-US" baseline="0" dirty="0"/>
              <a:t> one for each type of dependent variable: </a:t>
            </a:r>
            <a:r>
              <a:rPr lang="en-US" i="1" baseline="0" dirty="0"/>
              <a:t>binary</a:t>
            </a:r>
            <a:r>
              <a:rPr lang="en-US" baseline="0" dirty="0"/>
              <a:t>,</a:t>
            </a:r>
            <a:r>
              <a:rPr lang="en-US" i="1" baseline="0" dirty="0"/>
              <a:t> nominal</a:t>
            </a:r>
            <a:r>
              <a:rPr lang="en-US" baseline="0" dirty="0"/>
              <a:t>, or </a:t>
            </a:r>
            <a:r>
              <a:rPr lang="en-US" i="1" baseline="0" dirty="0"/>
              <a:t>logistic</a:t>
            </a:r>
            <a:r>
              <a:rPr lang="en-US" baseline="0" dirty="0"/>
              <a:t>. Independent variables can be continuous or discrete.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42799113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4057925167"/>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Use the p-value</a:t>
            </a:r>
            <a:r>
              <a:rPr lang="en-US" baseline="0" dirty="0"/>
              <a:t> for each independent variable to assess the model and remove those with p-values &gt;0.05 one at a time, starting with the highest p-value first.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1207443346"/>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baseline="0" dirty="0"/>
              <a:t>Sigma XL will tell us the probability of the event (sex = male) for any given value of the independent variable “Oxy”.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1538652696"/>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Designed</a:t>
            </a:r>
            <a:r>
              <a:rPr lang="en-US" baseline="0" dirty="0"/>
              <a:t> experiments are used as information gathering exercises in situations where variation is present. Sometimes the experimenter is controlling the situation, </a:t>
            </a:r>
            <a:r>
              <a:rPr lang="en-US" dirty="0"/>
              <a:t>other </a:t>
            </a:r>
            <a:r>
              <a:rPr lang="en-US" baseline="0" dirty="0"/>
              <a:t>times not. The goal is understanding how certain input factors affect an output factor.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1428520013"/>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3063093739"/>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4141961264"/>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experiment is used</a:t>
            </a:r>
            <a:r>
              <a:rPr lang="en-US" baseline="0" dirty="0"/>
              <a:t> to gather data. </a:t>
            </a:r>
          </a:p>
          <a:p>
            <a:pPr>
              <a:buFont typeface="Arial" pitchFamily="34" charset="0"/>
              <a:buChar char="•"/>
            </a:pPr>
            <a:r>
              <a:rPr lang="en-US" baseline="0" dirty="0"/>
              <a:t>An output variable is measured at different levels of input variables, while holding other factors constant. </a:t>
            </a:r>
          </a:p>
          <a:p>
            <a:pPr>
              <a:buFont typeface="Arial" pitchFamily="34" charset="0"/>
              <a:buChar char="•"/>
            </a:pPr>
            <a:r>
              <a:rPr lang="en-US" baseline="0" dirty="0"/>
              <a:t>The data are collected with the purpose of understanding how an input variable will impact the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4015585866"/>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experiments to determine which factors will help eliminate defects, shift performance to meet customer specs, or reduce variation in a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1518615567"/>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t>
            </a:r>
            <a:r>
              <a:rPr lang="en-US" b="1" dirty="0"/>
              <a:t>passive</a:t>
            </a:r>
            <a:r>
              <a:rPr lang="en-US" b="1" baseline="0" dirty="0"/>
              <a:t> learning </a:t>
            </a:r>
            <a:r>
              <a:rPr lang="en-US" baseline="0" dirty="0"/>
              <a:t>we study the events either while they occur or after they occur. The factors in this type of study are not actively changed.</a:t>
            </a:r>
          </a:p>
          <a:p>
            <a:pPr>
              <a:buFont typeface="Arial" pitchFamily="34" charset="0"/>
              <a:buChar char="•"/>
            </a:pPr>
            <a:r>
              <a:rPr lang="en-US" baseline="0" dirty="0"/>
              <a:t> </a:t>
            </a:r>
            <a:r>
              <a:rPr lang="en-US" b="1" baseline="0" dirty="0"/>
              <a:t>OFAT</a:t>
            </a:r>
            <a:r>
              <a:rPr lang="en-US" baseline="0" dirty="0"/>
              <a:t> is exactly what it sounds like: changing only one factor and understanding the results.</a:t>
            </a:r>
          </a:p>
          <a:p>
            <a:pPr>
              <a:buFont typeface="Arial" pitchFamily="34" charset="0"/>
              <a:buChar char="•"/>
            </a:pPr>
            <a:r>
              <a:rPr lang="en-US" baseline="0" dirty="0"/>
              <a:t> </a:t>
            </a:r>
            <a:r>
              <a:rPr lang="en-US" b="1" baseline="0" dirty="0"/>
              <a:t>Design of experiments </a:t>
            </a:r>
            <a:r>
              <a:rPr lang="en-US" baseline="0" dirty="0"/>
              <a:t>is done with the intent of understanding the impact of multiple variables on an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1508752479"/>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DOE is used to study</a:t>
            </a:r>
            <a:r>
              <a:rPr lang="en-US" baseline="0" dirty="0"/>
              <a:t> the response to many factors, without the cost of gaining the same understanding of OFAT method.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2714208193"/>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17927257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1546444794"/>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DOE we are looking to understand the impact of the Xs (continuous</a:t>
            </a:r>
            <a:r>
              <a:rPr lang="en-US" baseline="0" dirty="0"/>
              <a:t> or discrete input variables) on the Y (continuous output variable).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1436403003"/>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With experiments,</a:t>
            </a:r>
            <a:r>
              <a:rPr lang="en-US" baseline="0" dirty="0"/>
              <a:t> we seek to learn as much as possible about process variables through minimal cost.</a:t>
            </a:r>
          </a:p>
          <a:p>
            <a:pPr>
              <a:buFont typeface="Arial" pitchFamily="34" charset="0"/>
              <a:buChar char="•"/>
            </a:pPr>
            <a:r>
              <a:rPr lang="en-US" baseline="0" dirty="0"/>
              <a:t> We look to identify the critical inputs, quantify their relationships with the output variable, and use the information to optimize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2398697728"/>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t>
            </a:r>
            <a:r>
              <a:rPr lang="en-US" b="1" dirty="0"/>
              <a:t>principle of parsimony </a:t>
            </a:r>
            <a:r>
              <a:rPr lang="en-US" dirty="0"/>
              <a:t>(also known  as Occam’s Razor or Ockham’s Razor) means that we should not look</a:t>
            </a:r>
            <a:r>
              <a:rPr lang="en-US" baseline="0" dirty="0"/>
              <a:t> for complex solutions when a simple one will do. The principle applies to experimentation as well. DOE aims to maximize learnings about the relationship between factors and response while minimizing the amount of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1982157659"/>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key tradeoff</a:t>
            </a:r>
            <a:r>
              <a:rPr lang="en-US" baseline="0" dirty="0"/>
              <a:t> is between the objective and the resources needed to conduct a DOE study. The more one seeks to learn through a complex experiment, the more data are required. Therefore, it is important to prioritize objectives and not waste time/resources to study the effect of factors that obviously have no impact on a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2575512769"/>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2799687017"/>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1136204105"/>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good problem statement for a DOE should be specific, quantifiable, and have a clear</a:t>
            </a:r>
            <a:r>
              <a:rPr lang="en-US" baseline="0" dirty="0"/>
              <a:t> implication for the business.</a:t>
            </a:r>
          </a:p>
          <a:p>
            <a:pPr>
              <a:buFont typeface="Arial" pitchFamily="34" charset="0"/>
              <a:buChar char="•"/>
            </a:pPr>
            <a:r>
              <a:rPr lang="en-US" baseline="0" dirty="0"/>
              <a:t> It should not include conclusions, solutions, or causes – which are all possible outputs of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558068875"/>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should clearly state what the expected outcome of the experiment</a:t>
            </a:r>
            <a:r>
              <a:rPr lang="en-US" baseline="0" dirty="0"/>
              <a:t> 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2625290994"/>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primary metric of a DOE is the response variable, or “Y”.</a:t>
            </a:r>
          </a:p>
          <a:p>
            <a:pPr>
              <a:buFont typeface="Arial" pitchFamily="34" charset="0"/>
              <a:buChar char="•"/>
            </a:pPr>
            <a:r>
              <a:rPr lang="en-US" dirty="0"/>
              <a:t> It</a:t>
            </a:r>
            <a:r>
              <a:rPr lang="en-US" baseline="0" dirty="0"/>
              <a:t> is critical to understand the quality of the measurement system before starting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1697566768"/>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Why</a:t>
            </a:r>
            <a:r>
              <a:rPr lang="en-US" baseline="0" dirty="0"/>
              <a:t> is a quality measurement system important?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844434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3792611466"/>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a:t>
            </a:r>
            <a:r>
              <a:rPr lang="en-US" baseline="0" dirty="0"/>
              <a:t> there is solid understanding of the primary metric: discrete vs. continuous, is the goal to shift the mean or reduce variation, is it stable, is it seasonal or cyclical,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1263990226"/>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Factors for a DOE should be determined throughout</a:t>
            </a:r>
            <a:r>
              <a:rPr lang="en-US" baseline="0" dirty="0"/>
              <a:t> the DMAIC process, so the list of potential factors should have already been prioritized and narrowed prior to this 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3752434795"/>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 settings are the values at which the factors</a:t>
            </a:r>
            <a:r>
              <a:rPr lang="en-US" baseline="0" dirty="0"/>
              <a:t> will be set during the experiment. The settings are typically a high, low, and sometimes a medium setting. The range of settings should be wide enough to represent a typical operating range that will achieve a measureable response, but narrow enough to be practical.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1108153594"/>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There are different types of experiment designs used for different objectives.</a:t>
            </a:r>
          </a:p>
          <a:p>
            <a:pPr>
              <a:buFont typeface="Arial" pitchFamily="34" charset="0"/>
              <a:buChar char="•"/>
            </a:pPr>
            <a:r>
              <a:rPr lang="en-US" baseline="0" dirty="0"/>
              <a:t> Screening to narrow from many factors to the vital few.</a:t>
            </a:r>
          </a:p>
          <a:p>
            <a:pPr>
              <a:buFont typeface="Arial" pitchFamily="34" charset="0"/>
              <a:buChar char="•"/>
            </a:pPr>
            <a:r>
              <a:rPr lang="en-US" baseline="0" dirty="0"/>
              <a:t> Characterization designs to understand the main effects between factor and response, and any interactions between factors that drive a response.</a:t>
            </a:r>
          </a:p>
          <a:p>
            <a:pPr>
              <a:buFont typeface="Arial" pitchFamily="34" charset="0"/>
              <a:buChar char="•"/>
            </a:pPr>
            <a:r>
              <a:rPr lang="en-US" baseline="0" dirty="0"/>
              <a:t> Optimization designs to find the best settings to gain a desired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2612470712"/>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of the amount of work and coordination necessary to conduct a DOE, a project plan</a:t>
            </a:r>
            <a:r>
              <a:rPr lang="en-US" baseline="0" dirty="0"/>
              <a:t> can be useful.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3038471393"/>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 you have support before trying to run a DOE. Use some common</a:t>
            </a:r>
            <a:r>
              <a:rPr lang="en-US" baseline="0" dirty="0"/>
              <a:t> tools to help with this.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1601541567"/>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2227893919"/>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23457568"/>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some</a:t>
            </a:r>
            <a:r>
              <a:rPr lang="en-US" baseline="0" dirty="0"/>
              <a:t> situations where a single DOE will not achieve the objective on its 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903703361"/>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19885151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337567597"/>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many factors to consider when deciding what type of experimental approach to take:</a:t>
            </a:r>
          </a:p>
          <a:p>
            <a:pPr>
              <a:buFont typeface="Arial" pitchFamily="34" charset="0"/>
              <a:buChar char="•"/>
            </a:pPr>
            <a:r>
              <a:rPr lang="en-US" baseline="0" dirty="0"/>
              <a:t> What are we trying to learn? What are the objectives?</a:t>
            </a:r>
          </a:p>
          <a:p>
            <a:pPr>
              <a:buFont typeface="Arial" pitchFamily="34" charset="0"/>
              <a:buChar char="•"/>
            </a:pPr>
            <a:r>
              <a:rPr lang="en-US" baseline="0" dirty="0"/>
              <a:t> What resources are available for experimenting, and how much are the experiments expected to cost?</a:t>
            </a:r>
          </a:p>
          <a:p>
            <a:pPr>
              <a:buFont typeface="Arial" pitchFamily="34" charset="0"/>
              <a:buChar char="•"/>
            </a:pPr>
            <a:r>
              <a:rPr lang="en-US" baseline="0" dirty="0"/>
              <a:t> How good is the measurement system?</a:t>
            </a:r>
          </a:p>
          <a:p>
            <a:pPr>
              <a:buFont typeface="Arial" pitchFamily="34" charset="0"/>
              <a:buChar char="•"/>
            </a:pPr>
            <a:r>
              <a:rPr lang="en-US" baseline="0" dirty="0"/>
              <a:t> Is the process stable, and can we expect the experiment to give us a true reading on how the process will react to changing factors?</a:t>
            </a:r>
          </a:p>
          <a:p>
            <a:pPr>
              <a:buFont typeface="Arial" pitchFamily="34" charset="0"/>
              <a:buChar char="•"/>
            </a:pPr>
            <a:r>
              <a:rPr lang="en-US" baseline="0" dirty="0"/>
              <a:t> What are the right factors to experiment with, and what are the appropriate settings to use?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1221994133"/>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3396640314"/>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226823415"/>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With a 2k Full Factorial Design:</a:t>
            </a:r>
          </a:p>
          <a:p>
            <a:pPr>
              <a:buFont typeface="Arial" pitchFamily="34" charset="0"/>
              <a:buChar char="•"/>
            </a:pPr>
            <a:r>
              <a:rPr lang="en-US" dirty="0"/>
              <a:t> Each factor has two levels (often labeled + and -)</a:t>
            </a:r>
          </a:p>
          <a:p>
            <a:pPr>
              <a:buFont typeface="Arial" pitchFamily="34" charset="0"/>
              <a:buChar char="•"/>
            </a:pPr>
            <a:r>
              <a:rPr lang="en-US" dirty="0"/>
              <a:t> It is possible to get a useful design for preliminary analysis and weed</a:t>
            </a:r>
            <a:r>
              <a:rPr lang="en-US" baseline="0" dirty="0"/>
              <a:t> out the unimportant factors</a:t>
            </a:r>
            <a:endParaRPr lang="en-US" dirty="0"/>
          </a:p>
          <a:p>
            <a:pPr>
              <a:buFont typeface="Arial" pitchFamily="34" charset="0"/>
              <a:buNone/>
            </a:pPr>
            <a:r>
              <a:rPr lang="en-US" dirty="0"/>
              <a:t>A</a:t>
            </a:r>
            <a:r>
              <a:rPr lang="en-US" baseline="0" dirty="0"/>
              <a:t> 2k Full Factorial Design a</a:t>
            </a:r>
            <a:r>
              <a:rPr lang="en-US" dirty="0"/>
              <a:t>lso allows initial study of interactions.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3552534957"/>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3776458470"/>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Factors are the independent variables</a:t>
            </a:r>
            <a:r>
              <a:rPr lang="en-US" baseline="0" dirty="0"/>
              <a:t> in an experiment, the controllable inputs that are changed in order to understand the impact on the response variable.</a:t>
            </a:r>
          </a:p>
          <a:p>
            <a:pPr>
              <a:buFont typeface="Arial" pitchFamily="34" charset="0"/>
              <a:buChar char="•"/>
            </a:pPr>
            <a:r>
              <a:rPr lang="en-US" baseline="0" dirty="0"/>
              <a:t> Only include the factors that might have a significant impact on the response variable: they can be continuous or discrete variables.</a:t>
            </a:r>
          </a:p>
          <a:p>
            <a:pPr>
              <a:buFont typeface="Arial" pitchFamily="34" charset="0"/>
              <a:buChar char="•"/>
            </a:pPr>
            <a:r>
              <a:rPr lang="en-US" baseline="0" dirty="0"/>
              <a:t> Most experiments include at least two or more factors to maximize learning from the experiment; however, they must be balanced with cost.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3541634049"/>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goal is to understand the “main” effects of factors,</a:t>
            </a:r>
            <a:r>
              <a:rPr lang="en-US" baseline="0" dirty="0"/>
              <a:t> as well as the interaction of factors, on the response variable.</a:t>
            </a:r>
          </a:p>
          <a:p>
            <a:pPr>
              <a:buFont typeface="Arial" pitchFamily="34" charset="0"/>
              <a:buChar char="•"/>
            </a:pPr>
            <a:r>
              <a:rPr lang="en-US" baseline="0" dirty="0"/>
              <a:t> In a DOE we do this through creating different combinations of factors at different levels, running the experimental combinations to measure the responses, and then analyzing the results to determine how the response variable reacts to the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1790441404"/>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more levels of a factor we wish to test, the more complicated and costly the experimental design becomes.</a:t>
            </a:r>
          </a:p>
          <a:p>
            <a:pPr>
              <a:buFont typeface="Arial" pitchFamily="34" charset="0"/>
              <a:buChar char="•"/>
            </a:pPr>
            <a:r>
              <a:rPr lang="en-US" baseline="0" dirty="0"/>
              <a:t> A two-level design is the most popular – using only two levels for each factor in the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3012598743"/>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Examples</a:t>
            </a:r>
            <a:r>
              <a:rPr lang="en-US" baseline="0" dirty="0"/>
              <a:t> of factors in a experimental design using two levels labeled +1 and -1 to indicate a high value and a low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1765279824"/>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a:t>
            </a:r>
            <a:r>
              <a:rPr lang="en-US" baseline="0" dirty="0"/>
              <a:t>“treatment” represents an experimental run where each factor is set at a particular level. Each treatment combination is a unique process setting in an experiment.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772356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13692425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3865149270"/>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2634307088"/>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every “treatment combination” of factors we record the response –</a:t>
            </a:r>
            <a:r>
              <a:rPr lang="en-US" baseline="0" dirty="0"/>
              <a:t> </a:t>
            </a:r>
            <a:r>
              <a:rPr lang="en-US" dirty="0"/>
              <a:t>the measured</a:t>
            </a:r>
            <a:r>
              <a:rPr lang="en-US" baseline="0" dirty="0"/>
              <a:t> output of the process, system, or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2224946104"/>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2510039800"/>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main effect is simply</a:t>
            </a:r>
            <a:r>
              <a:rPr lang="en-US" baseline="0" dirty="0"/>
              <a:t> the effect of a single factor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2001175799"/>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759955068"/>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t>
            </a:r>
            <a:r>
              <a:rPr lang="en-US" i="1" dirty="0"/>
              <a:t>interaction effect </a:t>
            </a:r>
            <a:r>
              <a:rPr lang="en-US" dirty="0"/>
              <a:t>is the combined, or simultaneous,</a:t>
            </a:r>
            <a:r>
              <a:rPr lang="en-US" baseline="0" dirty="0"/>
              <a:t> effect of two or more factors acting together on a response variable.</a:t>
            </a:r>
          </a:p>
          <a:p>
            <a:pPr>
              <a:buFont typeface="Arial" pitchFamily="34" charset="0"/>
              <a:buChar char="•"/>
            </a:pPr>
            <a:r>
              <a:rPr lang="en-US" baseline="0" dirty="0"/>
              <a:t> Consider two factors related to changing a response variable – the flavor of a cup of coffee. The factors are stirring the coffee and addition of sugar to the coffee. Adding sugar alone, or stirring alone, does not change the flavor of the coffee; however, the combination of the two has a significant impact on the taste of the coffee.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3605150619"/>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2033097875"/>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 </a:t>
            </a:r>
            <a:r>
              <a:rPr lang="en-US" i="1" dirty="0"/>
              <a:t>full</a:t>
            </a:r>
            <a:r>
              <a:rPr lang="en-US" i="1" baseline="0" dirty="0"/>
              <a:t> factorial experiment</a:t>
            </a:r>
            <a:r>
              <a:rPr lang="en-US" baseline="0" dirty="0"/>
              <a:t>, the treatment combinations represent </a:t>
            </a:r>
            <a:r>
              <a:rPr lang="en-US" i="1" baseline="0" dirty="0"/>
              <a:t>all</a:t>
            </a:r>
            <a:r>
              <a:rPr lang="en-US" baseline="0" dirty="0"/>
              <a:t> possible combinations of factor levels.</a:t>
            </a:r>
          </a:p>
          <a:p>
            <a:pPr>
              <a:buFont typeface="Arial" pitchFamily="34" charset="0"/>
              <a:buChar char="•"/>
            </a:pPr>
            <a:r>
              <a:rPr lang="en-US" baseline="0" dirty="0"/>
              <a:t> In a two-level design, you can calculate the number of treatment combinations by raising the number of levels (two) to the number of factors (k).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2593358003"/>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a:t>
            </a:r>
            <a:r>
              <a:rPr lang="en-US" baseline="0" dirty="0"/>
              <a:t> full factorial design of experiment is useful for discovering both the main effects </a:t>
            </a:r>
            <a:r>
              <a:rPr lang="en-US" i="1" baseline="0" dirty="0"/>
              <a:t>and</a:t>
            </a:r>
            <a:r>
              <a:rPr lang="en-US" baseline="0" dirty="0"/>
              <a:t> interactions between factors. However, this is the most costly form of DOE for a given number of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690563953"/>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a:t>
            </a:r>
            <a:r>
              <a:rPr lang="en-US" baseline="0" dirty="0"/>
              <a:t> (level) raised to 2 (factors) = 4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21968992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2990532839"/>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(levels)</a:t>
            </a:r>
            <a:r>
              <a:rPr lang="en-US" baseline="0" dirty="0"/>
              <a:t> raised to 3 (factors) = 8 treatment combinations.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2095164520"/>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 raised to 4</a:t>
            </a:r>
            <a:r>
              <a:rPr lang="en-US" baseline="0" dirty="0"/>
              <a:t> (factors) = 16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111315461"/>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a:t>
            </a:r>
            <a:r>
              <a:rPr lang="en-US" baseline="0" dirty="0"/>
              <a:t> raised to 5 (factors) = 32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2912435903"/>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When</a:t>
            </a:r>
            <a:r>
              <a:rPr lang="en-US" baseline="0" dirty="0"/>
              <a:t> designing the test and the treatment combinations, there is a standard order of combinations to follow; however, it is important to randomize the order when actually running the experiments.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317799620"/>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i="1" dirty="0"/>
              <a:t> replicate </a:t>
            </a:r>
            <a:r>
              <a:rPr lang="en-US" dirty="0"/>
              <a:t>is a repeat of a specific</a:t>
            </a:r>
            <a:r>
              <a:rPr lang="en-US" baseline="0" dirty="0"/>
              <a:t> treatment combination, which increases the power of the experimental responses.</a:t>
            </a:r>
          </a:p>
          <a:p>
            <a:pPr>
              <a:buFont typeface="Arial" pitchFamily="34" charset="0"/>
              <a:buChar char="•"/>
            </a:pPr>
            <a:r>
              <a:rPr lang="en-US" baseline="0" dirty="0"/>
              <a:t> Advantages: helps to better identify the true sources of variation, helps estimate the true impacts of the factors on the response, and overall improves the reliability and validity of the experimental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4056465380"/>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case study looks</a:t>
            </a:r>
            <a:r>
              <a:rPr lang="en-US" baseline="0" dirty="0"/>
              <a:t> to understand the impact of two factors, temperature and baking time, on cake tastiness. The objective is to understand the main effects and the interactions of these factors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3936617413"/>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two</a:t>
            </a:r>
            <a:r>
              <a:rPr lang="en-US" baseline="0" dirty="0"/>
              <a:t> factors and two levels, so there would be 2^2 = 4 treatment combinations. With replicates, each treatment combination is repeated once; therefore, there are in total 8 runs in this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2408235238"/>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3608930910"/>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A is computed by averaging the difference between combinations where A was at its high settings and where A was at its low settings.</a:t>
            </a:r>
          </a:p>
          <a:p>
            <a:pPr>
              <a:buFont typeface="Arial" pitchFamily="34" charset="0"/>
              <a:buChar char="•"/>
            </a:pPr>
            <a:r>
              <a:rPr lang="en-US" baseline="0" dirty="0"/>
              <a:t> Using the formula provided, the main effect of increasing the temperature of the oven is to decrease tastiness of the cake by -6.25.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2685084495"/>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B, similar to A, is computed by averaging the difference between combinations where </a:t>
            </a:r>
            <a:r>
              <a:rPr lang="en-US" b="0" baseline="0" dirty="0"/>
              <a:t>B</a:t>
            </a:r>
            <a:r>
              <a:rPr lang="en-US" baseline="0" dirty="0"/>
              <a:t> was at its high settings and where B was at its low settings.</a:t>
            </a:r>
          </a:p>
          <a:p>
            <a:pPr>
              <a:buFont typeface="Arial" pitchFamily="34" charset="0"/>
              <a:buChar char="•"/>
            </a:pPr>
            <a:r>
              <a:rPr lang="en-US" baseline="0" dirty="0"/>
              <a:t> Using the formula provided, the main effect of increasing the baking time is to decrease the tastiness of the cake by -1.75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13533229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3550646656"/>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interaction effect </a:t>
            </a:r>
            <a:r>
              <a:rPr lang="en-US" baseline="0" dirty="0"/>
              <a:t>is computed by averaging the difference between combinations where A and </a:t>
            </a:r>
            <a:r>
              <a:rPr lang="en-US" b="0" baseline="0" dirty="0"/>
              <a:t>B</a:t>
            </a:r>
            <a:r>
              <a:rPr lang="en-US" baseline="0" dirty="0"/>
              <a:t> were at opposite settings (low and high).</a:t>
            </a:r>
          </a:p>
          <a:p>
            <a:pPr>
              <a:buFont typeface="Arial" pitchFamily="34" charset="0"/>
              <a:buChar char="•"/>
            </a:pPr>
            <a:r>
              <a:rPr lang="en-US" baseline="0" dirty="0"/>
              <a:t> Using the formula provided, the interaction effect of the temperature and time variables on tastiness was -3.25.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3828016335"/>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sums of squares tells</a:t>
            </a:r>
            <a:r>
              <a:rPr lang="en-US" baseline="0" dirty="0"/>
              <a:t> us the relative strength of each main effect and interaction. A has the strongest effect as indicated by the high SS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2337804284"/>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i="1" dirty="0"/>
              <a:t> d</a:t>
            </a:r>
            <a:r>
              <a:rPr lang="en-US" b="0" i="1" dirty="0"/>
              <a:t>egrees of freedom </a:t>
            </a:r>
            <a:r>
              <a:rPr lang="en-US" dirty="0"/>
              <a:t>are necessary to determine the mean squares value.</a:t>
            </a:r>
          </a:p>
          <a:p>
            <a:pPr>
              <a:buFont typeface="Arial" pitchFamily="34" charset="0"/>
              <a:buChar char="•"/>
            </a:pPr>
            <a:r>
              <a:rPr lang="en-US" dirty="0"/>
              <a:t>Four degrees</a:t>
            </a:r>
            <a:r>
              <a:rPr lang="en-US" baseline="0" dirty="0"/>
              <a:t> of freedom are necessary because there are three effects we are looking to understand: factor A, factor B, and the interaction between them.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2397982573"/>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84746813"/>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Create the design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1858504290"/>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Enter the response variable.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2780133719"/>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Run the experiment and record the response</a:t>
            </a:r>
            <a:r>
              <a:rPr lang="en-US" baseline="0" dirty="0"/>
              <a:t> for each treatment combination.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1903459517"/>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Analyze the results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1815225588"/>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98%</a:t>
            </a:r>
            <a:r>
              <a:rPr lang="en-US" baseline="0" dirty="0"/>
              <a:t> of the variation in the response variable can be explained by the model (very good results)</a:t>
            </a:r>
          </a:p>
          <a:p>
            <a:pPr>
              <a:buFont typeface="Arial" pitchFamily="34" charset="0"/>
              <a:buChar char="•"/>
            </a:pPr>
            <a:r>
              <a:rPr lang="en-US" baseline="0" dirty="0"/>
              <a:t> P-value is less than 0.05, indicating the model is significant and at least one of the factors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848995300"/>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output provides</a:t>
            </a:r>
            <a:r>
              <a:rPr lang="en-US" baseline="0" dirty="0"/>
              <a:t> intercept values and coefficients for a regression model equation.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39943425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388435255"/>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Using the</a:t>
            </a:r>
            <a:r>
              <a:rPr lang="en-US" baseline="0" dirty="0"/>
              <a:t> model that the software created, now the response variable can be predicted given a setting for each factor.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923297155"/>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851917519"/>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 two-level DOE, we make an assumption that the relationship between</a:t>
            </a:r>
            <a:r>
              <a:rPr lang="en-US" baseline="0" dirty="0"/>
              <a:t> the factor and the response is linear. We infer that the response space between the factor levels is represented by a straight line.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2011943277"/>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If the relationship between the factor and response is non-linear, it is necessary to use at least</a:t>
            </a:r>
            <a:r>
              <a:rPr lang="en-US" baseline="0" dirty="0"/>
              <a:t> a three-level design to understand the inference space between the high and low factor levels.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3477510209"/>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1982001294"/>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t>
            </a:r>
            <a:r>
              <a:rPr lang="en-US" baseline="0" dirty="0"/>
              <a:t> experiment where every treatment combination is run then same number of times is a </a:t>
            </a:r>
            <a:r>
              <a:rPr lang="en-US" i="1" baseline="0" dirty="0"/>
              <a:t>balanced design</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3475382026"/>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an orthogonal design, for a given level of any factor, the number of high and low settings</a:t>
            </a:r>
            <a:r>
              <a:rPr lang="en-US" baseline="0" dirty="0"/>
              <a:t> for any other factors must be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2506156393"/>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the high level of factor A, there are two high-level settings</a:t>
            </a:r>
            <a:r>
              <a:rPr lang="en-US" baseline="0" dirty="0"/>
              <a:t> for factor B and no low-level settings; therefore, the design is </a:t>
            </a:r>
            <a:r>
              <a:rPr lang="en-US" i="1" baseline="0" dirty="0"/>
              <a:t>not </a:t>
            </a:r>
            <a:r>
              <a:rPr lang="en-US" baseline="0" dirty="0"/>
              <a:t>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1048464713"/>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there is an equal number of high and low factor settings</a:t>
            </a:r>
            <a:r>
              <a:rPr lang="en-US" baseline="0" dirty="0"/>
              <a:t> on factor B for each factor level of A. It is an orthogonal design.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1990668302"/>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8932267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2929616286"/>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2524311796"/>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2798094"/>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Similar to doing multiple regression, to fit the model better for a DOE, use</a:t>
            </a:r>
            <a:r>
              <a:rPr lang="en-US" baseline="0" dirty="0"/>
              <a:t> the p-value to assess the statistical significance of each factor variable.</a:t>
            </a:r>
          </a:p>
          <a:p>
            <a:pPr>
              <a:buFont typeface="Arial" pitchFamily="34" charset="0"/>
              <a:buChar char="•"/>
            </a:pPr>
            <a:r>
              <a:rPr lang="en-US" baseline="0" dirty="0"/>
              <a:t> Remove insignificant factors and interactions, one at a time starting with highest p-value &gt;0.05, until all factors and interactions are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1037</a:t>
            </a:fld>
            <a:endParaRPr lang="en-US" dirty="0"/>
          </a:p>
        </p:txBody>
      </p:sp>
    </p:spTree>
    <p:extLst>
      <p:ext uri="{BB962C8B-B14F-4D97-AF65-F5344CB8AC3E}">
        <p14:creationId xmlns:p14="http://schemas.microsoft.com/office/powerpoint/2010/main" val="3078892504"/>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a:t>
            </a:r>
            <a:r>
              <a:rPr lang="en-US" baseline="0" dirty="0"/>
              <a:t> to regression analysis we must conduct residual analysis to make sure all key assumptions are made: normally distributed, mean is equal to zero, independent, and equal variance across fitted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1038</a:t>
            </a:fld>
            <a:endParaRPr lang="en-US" dirty="0"/>
          </a:p>
        </p:txBody>
      </p:sp>
    </p:spTree>
    <p:extLst>
      <p:ext uri="{BB962C8B-B14F-4D97-AF65-F5344CB8AC3E}">
        <p14:creationId xmlns:p14="http://schemas.microsoft.com/office/powerpoint/2010/main" val="3432069249"/>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1039</a:t>
            </a:fld>
            <a:endParaRPr lang="en-US" dirty="0"/>
          </a:p>
        </p:txBody>
      </p:sp>
    </p:spTree>
    <p:extLst>
      <p:ext uri="{BB962C8B-B14F-4D97-AF65-F5344CB8AC3E}">
        <p14:creationId xmlns:p14="http://schemas.microsoft.com/office/powerpoint/2010/main" val="1312235989"/>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Center</a:t>
            </a:r>
            <a:r>
              <a:rPr lang="en-US" baseline="0" dirty="0"/>
              <a:t> points can be run to check the assumption that the factor-response relationships are linear simply by adding runs where the factor settings are at zero between the high and low settings.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1047</a:t>
            </a:fld>
            <a:endParaRPr lang="en-US" dirty="0"/>
          </a:p>
        </p:txBody>
      </p:sp>
    </p:spTree>
    <p:extLst>
      <p:ext uri="{BB962C8B-B14F-4D97-AF65-F5344CB8AC3E}">
        <p14:creationId xmlns:p14="http://schemas.microsoft.com/office/powerpoint/2010/main" val="3798973168"/>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1048</a:t>
            </a:fld>
            <a:endParaRPr lang="en-US" dirty="0"/>
          </a:p>
        </p:txBody>
      </p:sp>
    </p:spTree>
    <p:extLst>
      <p:ext uri="{BB962C8B-B14F-4D97-AF65-F5344CB8AC3E}">
        <p14:creationId xmlns:p14="http://schemas.microsoft.com/office/powerpoint/2010/main" val="1292530397"/>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1049</a:t>
            </a:fld>
            <a:endParaRPr lang="en-US" dirty="0"/>
          </a:p>
        </p:txBody>
      </p:sp>
    </p:spTree>
    <p:extLst>
      <p:ext uri="{BB962C8B-B14F-4D97-AF65-F5344CB8AC3E}">
        <p14:creationId xmlns:p14="http://schemas.microsoft.com/office/powerpoint/2010/main" val="4173320303"/>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1050</a:t>
            </a:fld>
            <a:endParaRPr lang="en-US" dirty="0"/>
          </a:p>
        </p:txBody>
      </p:sp>
    </p:spTree>
    <p:extLst>
      <p:ext uri="{BB962C8B-B14F-4D97-AF65-F5344CB8AC3E}">
        <p14:creationId xmlns:p14="http://schemas.microsoft.com/office/powerpoint/2010/main" val="162099286"/>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Fractional factorial experiments</a:t>
            </a:r>
            <a:r>
              <a:rPr lang="en-US" b="1" baseline="0" dirty="0"/>
              <a:t> </a:t>
            </a:r>
            <a:r>
              <a:rPr lang="en-US" baseline="0" dirty="0"/>
              <a:t>are smaller than their full factorial counterparts (i.e., they are a subset of full factorial experiments).</a:t>
            </a:r>
          </a:p>
          <a:p>
            <a:pPr>
              <a:buFont typeface="Arial" pitchFamily="34" charset="0"/>
              <a:buChar char="•"/>
            </a:pPr>
            <a:r>
              <a:rPr lang="en-US" baseline="0" dirty="0"/>
              <a:t> They allow the experimenter to learn about effects through fewer treatment combinations.</a:t>
            </a:r>
          </a:p>
          <a:p>
            <a:pPr>
              <a:buFont typeface="Arial" pitchFamily="34" charset="0"/>
              <a:buChar char="•"/>
            </a:pPr>
            <a:r>
              <a:rPr lang="en-US" baseline="0" dirty="0"/>
              <a:t> They are useful for screening a large number of factors, and can also be used for factor optimization.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1051</a:t>
            </a:fld>
            <a:endParaRPr lang="en-US" dirty="0"/>
          </a:p>
        </p:txBody>
      </p:sp>
    </p:spTree>
    <p:extLst>
      <p:ext uri="{BB962C8B-B14F-4D97-AF65-F5344CB8AC3E}">
        <p14:creationId xmlns:p14="http://schemas.microsoft.com/office/powerpoint/2010/main" val="11688545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3975229782"/>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the number of factors increases,</a:t>
            </a:r>
            <a:r>
              <a:rPr lang="en-US" baseline="0" dirty="0"/>
              <a:t> the number of treatment runs necessary for a full factorial experiment increases greatly. The money and resources might not be available.</a:t>
            </a:r>
          </a:p>
          <a:p>
            <a:pPr>
              <a:buFont typeface="Arial" pitchFamily="34" charset="0"/>
              <a:buChar char="•"/>
            </a:pPr>
            <a:r>
              <a:rPr lang="en-US" baseline="0" dirty="0"/>
              <a:t> As the number of runs increases with the number of factors, the percentage of degrees of freedom spent on understanding the main effects decreases. However, the higher order interactions (3 or 4 factor interactions) can typically be ignored, which allows us to run fewer trials to understand the main effects and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1052</a:t>
            </a:fld>
            <a:endParaRPr lang="en-US" dirty="0"/>
          </a:p>
        </p:txBody>
      </p:sp>
    </p:spTree>
    <p:extLst>
      <p:ext uri="{BB962C8B-B14F-4D97-AF65-F5344CB8AC3E}">
        <p14:creationId xmlns:p14="http://schemas.microsoft.com/office/powerpoint/2010/main" val="1216824683"/>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Notice the number of treatments increases dramatically as factors are added.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1053</a:t>
            </a:fld>
            <a:endParaRPr lang="en-US" dirty="0"/>
          </a:p>
        </p:txBody>
      </p:sp>
    </p:spTree>
    <p:extLst>
      <p:ext uri="{BB962C8B-B14F-4D97-AF65-F5344CB8AC3E}">
        <p14:creationId xmlns:p14="http://schemas.microsoft.com/office/powerpoint/2010/main" val="1226533458"/>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full factorial experiment with three factors and two levels has</a:t>
            </a:r>
            <a:r>
              <a:rPr lang="en-US" baseline="0" dirty="0"/>
              <a:t> 2^K (2^3) runs (2*2*2 = 8 runs).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1054</a:t>
            </a:fld>
            <a:endParaRPr lang="en-US" dirty="0"/>
          </a:p>
        </p:txBody>
      </p:sp>
    </p:spTree>
    <p:extLst>
      <p:ext uri="{BB962C8B-B14F-4D97-AF65-F5344CB8AC3E}">
        <p14:creationId xmlns:p14="http://schemas.microsoft.com/office/powerpoint/2010/main" val="1444774562"/>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Eight</a:t>
            </a:r>
            <a:r>
              <a:rPr lang="en-US" baseline="0" dirty="0"/>
              <a:t> runs are needed for a full factorial, but we only have resources to run four. Therefore, we need to decide which four treatment combinations will allow us to evaluate the main effects, while keeping the design balanced and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1055</a:t>
            </a:fld>
            <a:endParaRPr lang="en-US" dirty="0"/>
          </a:p>
        </p:txBody>
      </p:sp>
    </p:spTree>
    <p:extLst>
      <p:ext uri="{BB962C8B-B14F-4D97-AF65-F5344CB8AC3E}">
        <p14:creationId xmlns:p14="http://schemas.microsoft.com/office/powerpoint/2010/main" val="731389620"/>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we are not able to evaluate</a:t>
            </a:r>
            <a:r>
              <a:rPr lang="en-US" baseline="0" dirty="0"/>
              <a:t>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1056</a:t>
            </a:fld>
            <a:endParaRPr lang="en-US" dirty="0"/>
          </a:p>
        </p:txBody>
      </p:sp>
    </p:spTree>
    <p:extLst>
      <p:ext uri="{BB962C8B-B14F-4D97-AF65-F5344CB8AC3E}">
        <p14:creationId xmlns:p14="http://schemas.microsoft.com/office/powerpoint/2010/main" val="2009082047"/>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design</a:t>
            </a:r>
            <a:r>
              <a:rPr lang="en-US" baseline="0" dirty="0"/>
              <a:t> has a low and high setting for each factor, but is not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1057</a:t>
            </a:fld>
            <a:endParaRPr lang="en-US" dirty="0"/>
          </a:p>
        </p:txBody>
      </p:sp>
    </p:spTree>
    <p:extLst>
      <p:ext uri="{BB962C8B-B14F-4D97-AF65-F5344CB8AC3E}">
        <p14:creationId xmlns:p14="http://schemas.microsoft.com/office/powerpoint/2010/main" val="1052271047"/>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Imagine a two-factor full factorial</a:t>
            </a:r>
            <a:r>
              <a:rPr lang="en-US" baseline="0" dirty="0"/>
              <a:t> with factors A and B. We also learn about the interaction of A and B. In a fractional factorial, we sacrifice learning about the two-way interaction between A and B, and substitute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1058</a:t>
            </a:fld>
            <a:endParaRPr lang="en-US" dirty="0"/>
          </a:p>
        </p:txBody>
      </p:sp>
    </p:spTree>
    <p:extLst>
      <p:ext uri="{BB962C8B-B14F-4D97-AF65-F5344CB8AC3E}">
        <p14:creationId xmlns:p14="http://schemas.microsoft.com/office/powerpoint/2010/main" val="1483297953"/>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four runs, we are able to run high and low settings for each of the three factors. The three-way interaction ABC is only at the high setting.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1059</a:t>
            </a:fld>
            <a:endParaRPr lang="en-US" dirty="0"/>
          </a:p>
        </p:txBody>
      </p:sp>
    </p:spTree>
    <p:extLst>
      <p:ext uri="{BB962C8B-B14F-4D97-AF65-F5344CB8AC3E}">
        <p14:creationId xmlns:p14="http://schemas.microsoft.com/office/powerpoint/2010/main" val="2203719933"/>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factor</a:t>
            </a:r>
            <a:r>
              <a:rPr lang="en-US" baseline="0" dirty="0"/>
              <a:t> and two-way interaction columns that have the same pattern of high/low settings are </a:t>
            </a:r>
            <a:r>
              <a:rPr lang="en-US" i="1" baseline="0" dirty="0"/>
              <a:t>aliased </a:t>
            </a:r>
            <a:r>
              <a:rPr lang="en-US" baseline="0" dirty="0"/>
              <a:t>with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1060</a:t>
            </a:fld>
            <a:endParaRPr lang="en-US" dirty="0"/>
          </a:p>
        </p:txBody>
      </p:sp>
    </p:spTree>
    <p:extLst>
      <p:ext uri="{BB962C8B-B14F-4D97-AF65-F5344CB8AC3E}">
        <p14:creationId xmlns:p14="http://schemas.microsoft.com/office/powerpoint/2010/main" val="1124444697"/>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a:t>
            </a:r>
            <a:r>
              <a:rPr lang="en-US" baseline="0" dirty="0"/>
              <a:t> is h</a:t>
            </a:r>
            <a:r>
              <a:rPr lang="en-US" dirty="0"/>
              <a:t>ow</a:t>
            </a:r>
            <a:r>
              <a:rPr lang="en-US" baseline="0" dirty="0"/>
              <a:t> to identify the alias of a factor by using the </a:t>
            </a:r>
            <a:r>
              <a:rPr lang="en-US" i="1" baseline="0" dirty="0"/>
              <a:t>identity</a:t>
            </a:r>
            <a:r>
              <a:rPr lang="en-US" baseline="0" dirty="0"/>
              <a:t> and the </a:t>
            </a:r>
            <a:r>
              <a:rPr lang="en-US" i="1" baseline="0" dirty="0"/>
              <a:t>generator</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1061</a:t>
            </a:fld>
            <a:endParaRPr lang="en-US" dirty="0"/>
          </a:p>
        </p:txBody>
      </p:sp>
    </p:spTree>
    <p:extLst>
      <p:ext uri="{BB962C8B-B14F-4D97-AF65-F5344CB8AC3E}">
        <p14:creationId xmlns:p14="http://schemas.microsoft.com/office/powerpoint/2010/main" val="12472733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1248666983"/>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to use the software</a:t>
            </a:r>
            <a:r>
              <a:rPr lang="en-US" baseline="0" dirty="0"/>
              <a:t> to run a fractional factorial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1062</a:t>
            </a:fld>
            <a:endParaRPr lang="en-US" dirty="0"/>
          </a:p>
        </p:txBody>
      </p:sp>
    </p:spTree>
    <p:extLst>
      <p:ext uri="{BB962C8B-B14F-4D97-AF65-F5344CB8AC3E}">
        <p14:creationId xmlns:p14="http://schemas.microsoft.com/office/powerpoint/2010/main" val="506693269"/>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Since factor B isn’t significant, we need to remove it and rerun the model.</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1067</a:t>
            </a:fld>
            <a:endParaRPr lang="en-US" dirty="0"/>
          </a:p>
        </p:txBody>
      </p:sp>
    </p:spTree>
    <p:extLst>
      <p:ext uri="{BB962C8B-B14F-4D97-AF65-F5344CB8AC3E}">
        <p14:creationId xmlns:p14="http://schemas.microsoft.com/office/powerpoint/2010/main" val="4007052646"/>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1072</a:t>
            </a:fld>
            <a:endParaRPr lang="en-US" dirty="0"/>
          </a:p>
        </p:txBody>
      </p:sp>
    </p:spTree>
    <p:extLst>
      <p:ext uri="{BB962C8B-B14F-4D97-AF65-F5344CB8AC3E}">
        <p14:creationId xmlns:p14="http://schemas.microsoft.com/office/powerpoint/2010/main" val="1924005043"/>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1078</a:t>
            </a:fld>
            <a:endParaRPr lang="en-US" dirty="0"/>
          </a:p>
        </p:txBody>
      </p:sp>
    </p:spTree>
    <p:extLst>
      <p:ext uri="{BB962C8B-B14F-4D97-AF65-F5344CB8AC3E}">
        <p14:creationId xmlns:p14="http://schemas.microsoft.com/office/powerpoint/2010/main" val="1897051001"/>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Confounding</a:t>
            </a:r>
            <a:r>
              <a:rPr lang="en-US" baseline="0" dirty="0"/>
              <a:t> can be considered alternatively as “confusing</a:t>
            </a:r>
            <a:r>
              <a:rPr lang="en-US" baseline="0"/>
              <a:t>”. If </a:t>
            </a:r>
            <a:r>
              <a:rPr lang="en-US" baseline="0" dirty="0"/>
              <a:t>you think of it this way, confounding is when two factors or factor interactions “confuse” our ability to know which factor has the effect on ‘Y’.</a:t>
            </a:r>
          </a:p>
          <a:p>
            <a:endParaRPr lang="en-US" baseline="0" dirty="0"/>
          </a:p>
          <a:p>
            <a:r>
              <a:rPr lang="en-US" baseline="0" dirty="0"/>
              <a:t>Resolution is a way in which we quantify confounding.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1079</a:t>
            </a:fld>
            <a:endParaRPr lang="en-US" dirty="0"/>
          </a:p>
        </p:txBody>
      </p:sp>
    </p:spTree>
    <p:extLst>
      <p:ext uri="{BB962C8B-B14F-4D97-AF65-F5344CB8AC3E}">
        <p14:creationId xmlns:p14="http://schemas.microsoft.com/office/powerpoint/2010/main" val="4091741898"/>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a:t>
            </a:r>
            <a:r>
              <a:rPr lang="en-US" baseline="0" dirty="0"/>
              <a:t> factors are confounded they are considered aliased factors. Factor A may be aliased with factor BC, for example. This simply means that both factor A and BC simultaneously have the same measureable impact on Y</a:t>
            </a:r>
            <a:r>
              <a:rPr lang="en-US" dirty="0"/>
              <a:t> </a:t>
            </a:r>
            <a:r>
              <a:rPr lang="en-US" baseline="0" dirty="0"/>
              <a:t>and we cannot determine which is the true driver of the change in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1080</a:t>
            </a:fld>
            <a:endParaRPr lang="en-US" dirty="0"/>
          </a:p>
        </p:txBody>
      </p:sp>
    </p:spTree>
    <p:extLst>
      <p:ext uri="{BB962C8B-B14F-4D97-AF65-F5344CB8AC3E}">
        <p14:creationId xmlns:p14="http://schemas.microsoft.com/office/powerpoint/2010/main" val="2305399405"/>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Resolution is the measure or</a:t>
            </a:r>
            <a:r>
              <a:rPr lang="en-US" baseline="0" dirty="0"/>
              <a:t> quantification of confounding.</a:t>
            </a:r>
          </a:p>
          <a:p>
            <a:r>
              <a:rPr lang="en-US" baseline="0" dirty="0"/>
              <a:t>Resolution III is when main effects are confounded with two-way interactions.</a:t>
            </a:r>
          </a:p>
          <a:p>
            <a:r>
              <a:rPr lang="en-US" baseline="0" dirty="0"/>
              <a:t>Resolution IV is when main effects are confounded with three-way interactions.</a:t>
            </a:r>
          </a:p>
          <a:p>
            <a:r>
              <a:rPr lang="en-US" baseline="0" dirty="0"/>
              <a:t>Resolution V is when main effects are confounded with four-way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1081</a:t>
            </a:fld>
            <a:endParaRPr lang="en-US" dirty="0"/>
          </a:p>
        </p:txBody>
      </p:sp>
    </p:spTree>
    <p:extLst>
      <p:ext uri="{BB962C8B-B14F-4D97-AF65-F5344CB8AC3E}">
        <p14:creationId xmlns:p14="http://schemas.microsoft.com/office/powerpoint/2010/main" val="2335301936"/>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best way to resolve issues around confounding is to add more DOE results by using replications. However, this offsets the benefit of fractional factorial designs because it adds runs to the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1082</a:t>
            </a:fld>
            <a:endParaRPr lang="en-US" dirty="0"/>
          </a:p>
        </p:txBody>
      </p:sp>
    </p:spTree>
    <p:extLst>
      <p:ext uri="{BB962C8B-B14F-4D97-AF65-F5344CB8AC3E}">
        <p14:creationId xmlns:p14="http://schemas.microsoft.com/office/powerpoint/2010/main" val="4183333045"/>
      </p:ext>
    </p:extLst>
  </p:cSld>
  <p:clrMapOvr>
    <a:masterClrMapping/>
  </p:clrMapOvr>
</p:notes>
</file>

<file path=ppt/notesSlides/notesSlide9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1083</a:t>
            </a:fld>
            <a:endParaRPr lang="en-US" dirty="0"/>
          </a:p>
        </p:txBody>
      </p:sp>
    </p:spTree>
    <p:extLst>
      <p:ext uri="{BB962C8B-B14F-4D97-AF65-F5344CB8AC3E}">
        <p14:creationId xmlns:p14="http://schemas.microsoft.com/office/powerpoint/2010/main" val="1792478943"/>
      </p:ext>
    </p:extLst>
  </p:cSld>
  <p:clrMapOvr>
    <a:masterClrMapping/>
  </p:clrMapOvr>
</p:notes>
</file>

<file path=ppt/notesSlides/notesSlide9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2</a:t>
            </a:r>
            <a:r>
              <a:rPr lang="en-US" baseline="30000" dirty="0"/>
              <a:t>3-1</a:t>
            </a:r>
            <a:r>
              <a:rPr lang="en-US" dirty="0"/>
              <a:t> is a resolution III design. T</a:t>
            </a:r>
            <a:r>
              <a:rPr lang="en-US" baseline="0" dirty="0"/>
              <a:t>he main effects are confounded with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1084</a:t>
            </a:fld>
            <a:endParaRPr lang="en-US" dirty="0"/>
          </a:p>
        </p:txBody>
      </p:sp>
    </p:spTree>
    <p:extLst>
      <p:ext uri="{BB962C8B-B14F-4D97-AF65-F5344CB8AC3E}">
        <p14:creationId xmlns:p14="http://schemas.microsoft.com/office/powerpoint/2010/main" val="18378350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763260866"/>
      </p:ext>
    </p:extLst>
  </p:cSld>
  <p:clrMapOvr>
    <a:masterClrMapping/>
  </p:clrMapOvr>
</p:notes>
</file>

<file path=ppt/notesSlides/notesSlide9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4-1</a:t>
            </a:r>
            <a:r>
              <a:rPr lang="en-US" dirty="0"/>
              <a:t> is a resolution IV design. T</a:t>
            </a:r>
            <a:r>
              <a:rPr lang="en-US" baseline="0" dirty="0"/>
              <a:t>he main effects are confounded with three-way interactions and two-way interactions are confounded with other two-way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1085</a:t>
            </a:fld>
            <a:endParaRPr lang="en-US" dirty="0"/>
          </a:p>
        </p:txBody>
      </p:sp>
    </p:spTree>
    <p:extLst>
      <p:ext uri="{BB962C8B-B14F-4D97-AF65-F5344CB8AC3E}">
        <p14:creationId xmlns:p14="http://schemas.microsoft.com/office/powerpoint/2010/main" val="761908560"/>
      </p:ext>
    </p:extLst>
  </p:cSld>
  <p:clrMapOvr>
    <a:masterClrMapping/>
  </p:clrMapOvr>
</p:notes>
</file>

<file path=ppt/notesSlides/notesSlide9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5-1</a:t>
            </a:r>
            <a:r>
              <a:rPr lang="en-US" dirty="0"/>
              <a:t> is a resolution IV design. T</a:t>
            </a:r>
            <a:r>
              <a:rPr lang="en-US" baseline="0" dirty="0"/>
              <a:t>he main effects are confounded with four-way interactions and two-way interactions are confounded with three-way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1086</a:t>
            </a:fld>
            <a:endParaRPr lang="en-US" dirty="0"/>
          </a:p>
        </p:txBody>
      </p:sp>
    </p:spTree>
    <p:extLst>
      <p:ext uri="{BB962C8B-B14F-4D97-AF65-F5344CB8AC3E}">
        <p14:creationId xmlns:p14="http://schemas.microsoft.com/office/powerpoint/2010/main" val="372868062"/>
      </p:ext>
    </p:extLst>
  </p:cSld>
  <p:clrMapOvr>
    <a:masterClrMapping/>
  </p:clrMapOvr>
</p:notes>
</file>

<file path=ppt/notesSlides/notesSlide9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identity of a design is the same number of letters in the alphabet starting from A out to the same number factors in the design. For example, a three-factor design has an identity of ABC, a four-factor design has an identity of ABCD.</a:t>
            </a:r>
          </a:p>
          <a:p>
            <a:endParaRPr lang="en-US" baseline="0" dirty="0"/>
          </a:p>
          <a:p>
            <a:r>
              <a:rPr lang="en-US" baseline="0" dirty="0"/>
              <a:t>To find the alias of a factor, multiply the factor by the identity of the design. A multiplied by ABC leaves BC. Therefore, in a resolution III design, factor A is aliased with BC.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1087</a:t>
            </a:fld>
            <a:endParaRPr lang="en-US" dirty="0"/>
          </a:p>
        </p:txBody>
      </p:sp>
    </p:spTree>
    <p:extLst>
      <p:ext uri="{BB962C8B-B14F-4D97-AF65-F5344CB8AC3E}">
        <p14:creationId xmlns:p14="http://schemas.microsoft.com/office/powerpoint/2010/main" val="1876158469"/>
      </p:ext>
    </p:extLst>
  </p:cSld>
  <p:clrMapOvr>
    <a:masterClrMapping/>
  </p:clrMapOvr>
</p:notes>
</file>

<file path=ppt/notesSlides/notesSlide9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1088</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9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1089</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9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1090</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9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1091</a:t>
            </a:fld>
            <a:endParaRPr lang="en-US" dirty="0"/>
          </a:p>
        </p:txBody>
      </p:sp>
    </p:spTree>
    <p:extLst>
      <p:ext uri="{BB962C8B-B14F-4D97-AF65-F5344CB8AC3E}">
        <p14:creationId xmlns:p14="http://schemas.microsoft.com/office/powerpoint/2010/main" val="3374313669"/>
      </p:ext>
    </p:extLst>
  </p:cSld>
  <p:clrMapOvr>
    <a:masterClrMapping/>
  </p:clrMapOvr>
</p:notes>
</file>

<file path=ppt/notesSlides/notesSlide9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1092</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9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1093</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9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1094</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33490281"/>
      </p:ext>
    </p:extLst>
  </p:cSld>
  <p:clrMapOvr>
    <a:masterClrMapping/>
  </p:clrMapOvr>
</p:notes>
</file>

<file path=ppt/notesSlides/notesSlide9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1095</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9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1096</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9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1097</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9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1098</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9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1099</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9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1100</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9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1101</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9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1102</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9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1103</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9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1104</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4150433127"/>
      </p:ext>
    </p:extLst>
  </p:cSld>
  <p:clrMapOvr>
    <a:masterClrMapping/>
  </p:clrMapOvr>
</p:notes>
</file>

<file path=ppt/notesSlides/notesSlide9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1105</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9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1106</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9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1107</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9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1108</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9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1109</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9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1110</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9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1111</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9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1112</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9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1113</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9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1114</a:t>
            </a:fld>
            <a:endParaRPr lang="en-US" dirty="0"/>
          </a:p>
        </p:txBody>
      </p:sp>
    </p:spTree>
    <p:extLst>
      <p:ext uri="{BB962C8B-B14F-4D97-AF65-F5344CB8AC3E}">
        <p14:creationId xmlns:p14="http://schemas.microsoft.com/office/powerpoint/2010/main" val="1876008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591589" y="3352800"/>
            <a:ext cx="10058400" cy="9937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www.LeanSigmaCorporation.com</a:t>
            </a:r>
          </a:p>
        </p:txBody>
      </p:sp>
      <p:sp>
        <p:nvSpPr>
          <p:cNvPr id="17"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8"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dirty="0"/>
              <a:t>© Lean Sigma Corporation</a:t>
            </a:r>
          </a:p>
        </p:txBody>
      </p:sp>
      <p:sp>
        <p:nvSpPr>
          <p:cNvPr id="19"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dirty="0"/>
              <a:t>Lean Six Sigma Training - SXL</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381000" y="1143000"/>
            <a:ext cx="10769600" cy="5486400"/>
          </a:xfrm>
        </p:spPr>
        <p:txBody>
          <a:bodyPr/>
          <a:lstStyle>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dirty="0"/>
              <a:t>© Lean Sigma Corporation</a:t>
            </a:r>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dirty="0"/>
              <a:t>Lean Six Sigma Training - SXL</a:t>
            </a:r>
          </a:p>
        </p:txBody>
      </p:sp>
      <p:sp>
        <p:nvSpPr>
          <p:cNvPr id="19" name="TextBox 18"/>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www.LeanSigmaCorporation.com</a:t>
            </a:r>
          </a:p>
        </p:txBody>
      </p:sp>
      <p:cxnSp>
        <p:nvCxnSpPr>
          <p:cNvPr id="14" name="Straight Connector 13"/>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1000" y="1561407"/>
            <a:ext cx="107696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1D4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latin typeface="+mn-lt"/>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Source Sans Pro" panose="020B0503030403020204" pitchFamily="34" charset="0"/>
              </a:defRPr>
            </a:lvl1pPr>
          </a:lstStyle>
          <a:p>
            <a:r>
              <a:rPr lang="en-US" dirty="0"/>
              <a:t>© </a:t>
            </a:r>
            <a:r>
              <a:rPr lang="en-US" dirty="0">
                <a:latin typeface="+mj-lt"/>
              </a:rPr>
              <a:t>Lean Sigma Corporation</a:t>
            </a:r>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latin typeface="+mj-lt"/>
              </a:defRPr>
            </a:lvl1pPr>
          </a:lstStyle>
          <a:p>
            <a:r>
              <a:rPr lang="en-US" dirty="0"/>
              <a:t>Lean Six Sigma Training - SXL</a:t>
            </a:r>
          </a:p>
        </p:txBody>
      </p:sp>
      <p:pic>
        <p:nvPicPr>
          <p:cNvPr id="9" name="Picture 8">
            <a:extLst>
              <a:ext uri="{FF2B5EF4-FFF2-40B4-BE49-F238E27FC236}">
                <a16:creationId xmlns:a16="http://schemas.microsoft.com/office/drawing/2014/main" id="{25F57687-EE70-400E-A46D-E076DC7D388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600" y="6381444"/>
            <a:ext cx="822960" cy="419711"/>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97" r:id="rId1"/>
    <p:sldLayoutId id="2147483698"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6.xml"/><Relationship Id="rId1" Type="http://schemas.openxmlformats.org/officeDocument/2006/relationships/vmlDrawing" Target="../drawings/vmlDrawing101.vml"/><Relationship Id="rId6" Type="http://schemas.openxmlformats.org/officeDocument/2006/relationships/image" Target="../media/image616.wmf"/><Relationship Id="rId5" Type="http://schemas.openxmlformats.org/officeDocument/2006/relationships/oleObject" Target="../embeddings/oleObject270.bin"/><Relationship Id="rId4" Type="http://schemas.openxmlformats.org/officeDocument/2006/relationships/notesSlide" Target="../notesSlides/notesSlide908.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1037.xml"/><Relationship Id="rId4" Type="http://schemas.openxmlformats.org/officeDocument/2006/relationships/image" Target="../media/image617.png"/></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1038.xml"/><Relationship Id="rId4" Type="http://schemas.openxmlformats.org/officeDocument/2006/relationships/image" Target="../media/image618.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1039.xml"/><Relationship Id="rId4" Type="http://schemas.openxmlformats.org/officeDocument/2006/relationships/image" Target="../media/image619.png"/></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2.xml"/><Relationship Id="rId1" Type="http://schemas.openxmlformats.org/officeDocument/2006/relationships/tags" Target="../tags/tag1040.xml"/><Relationship Id="rId4" Type="http://schemas.openxmlformats.org/officeDocument/2006/relationships/image" Target="../media/image620.png"/></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1041.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2.xml"/><Relationship Id="rId1" Type="http://schemas.openxmlformats.org/officeDocument/2006/relationships/tags" Target="../tags/tag1042.xml"/></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1043.xml"/><Relationship Id="rId4" Type="http://schemas.openxmlformats.org/officeDocument/2006/relationships/image" Target="../media/image607.png"/></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1044.xml"/><Relationship Id="rId4" Type="http://schemas.openxmlformats.org/officeDocument/2006/relationships/image" Target="../media/image621.png"/></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1045.xml"/><Relationship Id="rId4" Type="http://schemas.openxmlformats.org/officeDocument/2006/relationships/image" Target="../media/image622.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8" Type="http://schemas.openxmlformats.org/officeDocument/2006/relationships/image" Target="../media/image624.wmf"/><Relationship Id="rId3" Type="http://schemas.openxmlformats.org/officeDocument/2006/relationships/slideLayout" Target="../slideLayouts/slideLayout2.xml"/><Relationship Id="rId7" Type="http://schemas.openxmlformats.org/officeDocument/2006/relationships/oleObject" Target="../embeddings/oleObject272.bin"/><Relationship Id="rId2" Type="http://schemas.openxmlformats.org/officeDocument/2006/relationships/tags" Target="../tags/tag1046.xml"/><Relationship Id="rId1" Type="http://schemas.openxmlformats.org/officeDocument/2006/relationships/vmlDrawing" Target="../drawings/vmlDrawing102.vml"/><Relationship Id="rId6" Type="http://schemas.openxmlformats.org/officeDocument/2006/relationships/image" Target="../media/image623.wmf"/><Relationship Id="rId5" Type="http://schemas.openxmlformats.org/officeDocument/2006/relationships/oleObject" Target="../embeddings/oleObject271.bin"/><Relationship Id="rId4" Type="http://schemas.openxmlformats.org/officeDocument/2006/relationships/notesSlide" Target="../notesSlides/notesSlide918.xml"/></Relationships>
</file>

<file path=ppt/slides/_rels/slide1011.xml.rels><?xml version="1.0" encoding="UTF-8" standalone="yes"?>
<Relationships xmlns="http://schemas.openxmlformats.org/package/2006/relationships"><Relationship Id="rId8" Type="http://schemas.openxmlformats.org/officeDocument/2006/relationships/image" Target="../media/image626.wmf"/><Relationship Id="rId3" Type="http://schemas.openxmlformats.org/officeDocument/2006/relationships/slideLayout" Target="../slideLayouts/slideLayout2.xml"/><Relationship Id="rId7" Type="http://schemas.openxmlformats.org/officeDocument/2006/relationships/oleObject" Target="../embeddings/oleObject274.bin"/><Relationship Id="rId2" Type="http://schemas.openxmlformats.org/officeDocument/2006/relationships/tags" Target="../tags/tag1047.xml"/><Relationship Id="rId1" Type="http://schemas.openxmlformats.org/officeDocument/2006/relationships/vmlDrawing" Target="../drawings/vmlDrawing103.vml"/><Relationship Id="rId6" Type="http://schemas.openxmlformats.org/officeDocument/2006/relationships/image" Target="../media/image625.wmf"/><Relationship Id="rId5" Type="http://schemas.openxmlformats.org/officeDocument/2006/relationships/oleObject" Target="../embeddings/oleObject273.bin"/><Relationship Id="rId4" Type="http://schemas.openxmlformats.org/officeDocument/2006/relationships/notesSlide" Target="../notesSlides/notesSlide919.xml"/></Relationships>
</file>

<file path=ppt/slides/_rels/slide1012.xml.rels><?xml version="1.0" encoding="UTF-8" standalone="yes"?>
<Relationships xmlns="http://schemas.openxmlformats.org/package/2006/relationships"><Relationship Id="rId8" Type="http://schemas.openxmlformats.org/officeDocument/2006/relationships/image" Target="../media/image628.wmf"/><Relationship Id="rId3" Type="http://schemas.openxmlformats.org/officeDocument/2006/relationships/slideLayout" Target="../slideLayouts/slideLayout2.xml"/><Relationship Id="rId7" Type="http://schemas.openxmlformats.org/officeDocument/2006/relationships/oleObject" Target="../embeddings/oleObject276.bin"/><Relationship Id="rId2" Type="http://schemas.openxmlformats.org/officeDocument/2006/relationships/tags" Target="../tags/tag1048.xml"/><Relationship Id="rId1" Type="http://schemas.openxmlformats.org/officeDocument/2006/relationships/vmlDrawing" Target="../drawings/vmlDrawing104.vml"/><Relationship Id="rId6" Type="http://schemas.openxmlformats.org/officeDocument/2006/relationships/image" Target="../media/image627.wmf"/><Relationship Id="rId5" Type="http://schemas.openxmlformats.org/officeDocument/2006/relationships/oleObject" Target="../embeddings/oleObject275.bin"/><Relationship Id="rId4" Type="http://schemas.openxmlformats.org/officeDocument/2006/relationships/notesSlide" Target="../notesSlides/notesSlide920.xml"/></Relationships>
</file>

<file path=ppt/slides/_rels/slide1013.xml.rels><?xml version="1.0" encoding="UTF-8" standalone="yes"?>
<Relationships xmlns="http://schemas.openxmlformats.org/package/2006/relationships"><Relationship Id="rId8" Type="http://schemas.openxmlformats.org/officeDocument/2006/relationships/image" Target="../media/image630.wmf"/><Relationship Id="rId3" Type="http://schemas.openxmlformats.org/officeDocument/2006/relationships/slideLayout" Target="../slideLayouts/slideLayout2.xml"/><Relationship Id="rId7" Type="http://schemas.openxmlformats.org/officeDocument/2006/relationships/oleObject" Target="../embeddings/oleObject278.bin"/><Relationship Id="rId2" Type="http://schemas.openxmlformats.org/officeDocument/2006/relationships/tags" Target="../tags/tag1049.xml"/><Relationship Id="rId1" Type="http://schemas.openxmlformats.org/officeDocument/2006/relationships/vmlDrawing" Target="../drawings/vmlDrawing105.vml"/><Relationship Id="rId6" Type="http://schemas.openxmlformats.org/officeDocument/2006/relationships/image" Target="../media/image629.wmf"/><Relationship Id="rId5" Type="http://schemas.openxmlformats.org/officeDocument/2006/relationships/oleObject" Target="../embeddings/oleObject277.bin"/><Relationship Id="rId10" Type="http://schemas.openxmlformats.org/officeDocument/2006/relationships/image" Target="../media/image631.wmf"/><Relationship Id="rId4" Type="http://schemas.openxmlformats.org/officeDocument/2006/relationships/notesSlide" Target="../notesSlides/notesSlide921.xml"/><Relationship Id="rId9" Type="http://schemas.openxmlformats.org/officeDocument/2006/relationships/oleObject" Target="../embeddings/oleObject279.bin"/></Relationships>
</file>

<file path=ppt/slides/_rels/slide1014.xml.rels><?xml version="1.0" encoding="UTF-8" standalone="yes"?>
<Relationships xmlns="http://schemas.openxmlformats.org/package/2006/relationships"><Relationship Id="rId8" Type="http://schemas.openxmlformats.org/officeDocument/2006/relationships/image" Target="../media/image633.wmf"/><Relationship Id="rId3" Type="http://schemas.openxmlformats.org/officeDocument/2006/relationships/slideLayout" Target="../slideLayouts/slideLayout2.xml"/><Relationship Id="rId7" Type="http://schemas.openxmlformats.org/officeDocument/2006/relationships/oleObject" Target="../embeddings/oleObject281.bin"/><Relationship Id="rId12" Type="http://schemas.openxmlformats.org/officeDocument/2006/relationships/image" Target="../media/image635.wmf"/><Relationship Id="rId2" Type="http://schemas.openxmlformats.org/officeDocument/2006/relationships/tags" Target="../tags/tag1050.xml"/><Relationship Id="rId1" Type="http://schemas.openxmlformats.org/officeDocument/2006/relationships/vmlDrawing" Target="../drawings/vmlDrawing106.vml"/><Relationship Id="rId6" Type="http://schemas.openxmlformats.org/officeDocument/2006/relationships/image" Target="../media/image632.wmf"/><Relationship Id="rId11" Type="http://schemas.openxmlformats.org/officeDocument/2006/relationships/oleObject" Target="../embeddings/oleObject283.bin"/><Relationship Id="rId5" Type="http://schemas.openxmlformats.org/officeDocument/2006/relationships/oleObject" Target="../embeddings/oleObject280.bin"/><Relationship Id="rId10" Type="http://schemas.openxmlformats.org/officeDocument/2006/relationships/image" Target="../media/image634.wmf"/><Relationship Id="rId4" Type="http://schemas.openxmlformats.org/officeDocument/2006/relationships/notesSlide" Target="../notesSlides/notesSlide922.xml"/><Relationship Id="rId9" Type="http://schemas.openxmlformats.org/officeDocument/2006/relationships/oleObject" Target="../embeddings/oleObject282.bin"/></Relationships>
</file>

<file path=ppt/slides/_rels/slide1015.xml.rels><?xml version="1.0" encoding="UTF-8" standalone="yes"?>
<Relationships xmlns="http://schemas.openxmlformats.org/package/2006/relationships"><Relationship Id="rId8" Type="http://schemas.openxmlformats.org/officeDocument/2006/relationships/image" Target="../media/image637.wmf"/><Relationship Id="rId3" Type="http://schemas.openxmlformats.org/officeDocument/2006/relationships/slideLayout" Target="../slideLayouts/slideLayout2.xml"/><Relationship Id="rId7" Type="http://schemas.openxmlformats.org/officeDocument/2006/relationships/oleObject" Target="../embeddings/oleObject285.bin"/><Relationship Id="rId2" Type="http://schemas.openxmlformats.org/officeDocument/2006/relationships/tags" Target="../tags/tag1051.xml"/><Relationship Id="rId1" Type="http://schemas.openxmlformats.org/officeDocument/2006/relationships/vmlDrawing" Target="../drawings/vmlDrawing107.vml"/><Relationship Id="rId6" Type="http://schemas.openxmlformats.org/officeDocument/2006/relationships/image" Target="../media/image636.wmf"/><Relationship Id="rId5" Type="http://schemas.openxmlformats.org/officeDocument/2006/relationships/oleObject" Target="../embeddings/oleObject284.bin"/><Relationship Id="rId10" Type="http://schemas.openxmlformats.org/officeDocument/2006/relationships/image" Target="../media/image638.wmf"/><Relationship Id="rId4" Type="http://schemas.openxmlformats.org/officeDocument/2006/relationships/notesSlide" Target="../notesSlides/notesSlide923.xml"/><Relationship Id="rId9" Type="http://schemas.openxmlformats.org/officeDocument/2006/relationships/oleObject" Target="../embeddings/oleObject286.bin"/></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1052.xml"/></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1053.xml"/><Relationship Id="rId4" Type="http://schemas.openxmlformats.org/officeDocument/2006/relationships/image" Target="../media/image639.png"/></Relationships>
</file>

<file path=ppt/slides/_rels/slide1018.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slideLayout" Target="../slideLayouts/slideLayout2.xml"/><Relationship Id="rId1" Type="http://schemas.openxmlformats.org/officeDocument/2006/relationships/tags" Target="../tags/tag1054.xml"/></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1055.xml"/><Relationship Id="rId4" Type="http://schemas.openxmlformats.org/officeDocument/2006/relationships/image" Target="../media/image641.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2.xml"/><Relationship Id="rId1" Type="http://schemas.openxmlformats.org/officeDocument/2006/relationships/tags" Target="../tags/tag1056.xml"/></Relationships>
</file>

<file path=ppt/slides/_rels/slide1021.xml.rels><?xml version="1.0" encoding="UTF-8" standalone="yes"?>
<Relationships xmlns="http://schemas.openxmlformats.org/package/2006/relationships"><Relationship Id="rId3" Type="http://schemas.openxmlformats.org/officeDocument/2006/relationships/image" Target="../media/image642.png"/><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1058.xml"/><Relationship Id="rId4" Type="http://schemas.openxmlformats.org/officeDocument/2006/relationships/image" Target="../media/image643.png"/></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2.xml"/><Relationship Id="rId1" Type="http://schemas.openxmlformats.org/officeDocument/2006/relationships/tags" Target="../tags/tag1059.xml"/><Relationship Id="rId4" Type="http://schemas.openxmlformats.org/officeDocument/2006/relationships/image" Target="../media/image643.png"/></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2.xml"/><Relationship Id="rId1" Type="http://schemas.openxmlformats.org/officeDocument/2006/relationships/tags" Target="../tags/tag1060.xml"/><Relationship Id="rId5" Type="http://schemas.openxmlformats.org/officeDocument/2006/relationships/image" Target="../media/image645.png"/><Relationship Id="rId4" Type="http://schemas.openxmlformats.org/officeDocument/2006/relationships/image" Target="../media/image644.png"/></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1.xml"/><Relationship Id="rId1" Type="http://schemas.openxmlformats.org/officeDocument/2006/relationships/tags" Target="../tags/tag1061.xml"/></Relationships>
</file>

<file path=ppt/slides/_rels/slide10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2.xml"/><Relationship Id="rId1" Type="http://schemas.openxmlformats.org/officeDocument/2006/relationships/vmlDrawing" Target="../drawings/vmlDrawing108.vml"/><Relationship Id="rId6" Type="http://schemas.openxmlformats.org/officeDocument/2006/relationships/image" Target="../media/image646.wmf"/><Relationship Id="rId5" Type="http://schemas.openxmlformats.org/officeDocument/2006/relationships/oleObject" Target="../embeddings/oleObject287.bin"/><Relationship Id="rId4" Type="http://schemas.openxmlformats.org/officeDocument/2006/relationships/notesSlide" Target="../notesSlides/notesSlide932.xml"/></Relationships>
</file>

<file path=ppt/slides/_rels/slide1027.xml.rels><?xml version="1.0" encoding="UTF-8" standalone="yes"?>
<Relationships xmlns="http://schemas.openxmlformats.org/package/2006/relationships"><Relationship Id="rId8" Type="http://schemas.openxmlformats.org/officeDocument/2006/relationships/image" Target="../media/image648.wmf"/><Relationship Id="rId3" Type="http://schemas.openxmlformats.org/officeDocument/2006/relationships/slideLayout" Target="../slideLayouts/slideLayout2.xml"/><Relationship Id="rId7" Type="http://schemas.openxmlformats.org/officeDocument/2006/relationships/oleObject" Target="../embeddings/oleObject289.bin"/><Relationship Id="rId2" Type="http://schemas.openxmlformats.org/officeDocument/2006/relationships/tags" Target="../tags/tag1063.xml"/><Relationship Id="rId1" Type="http://schemas.openxmlformats.org/officeDocument/2006/relationships/vmlDrawing" Target="../drawings/vmlDrawing109.vml"/><Relationship Id="rId6" Type="http://schemas.openxmlformats.org/officeDocument/2006/relationships/image" Target="../media/image647.wmf"/><Relationship Id="rId5" Type="http://schemas.openxmlformats.org/officeDocument/2006/relationships/oleObject" Target="../embeddings/oleObject288.bin"/><Relationship Id="rId10" Type="http://schemas.openxmlformats.org/officeDocument/2006/relationships/image" Target="../media/image649.wmf"/><Relationship Id="rId4" Type="http://schemas.openxmlformats.org/officeDocument/2006/relationships/notesSlide" Target="../notesSlides/notesSlide933.xml"/><Relationship Id="rId9" Type="http://schemas.openxmlformats.org/officeDocument/2006/relationships/oleObject" Target="../embeddings/oleObject290.bin"/></Relationships>
</file>

<file path=ppt/slides/_rels/slide1028.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1.xml"/><Relationship Id="rId1" Type="http://schemas.openxmlformats.org/officeDocument/2006/relationships/tags" Target="../tags/tag1064.xml"/></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1065.xml"/><Relationship Id="rId4" Type="http://schemas.openxmlformats.org/officeDocument/2006/relationships/image" Target="../media/image617.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1066.xml"/></Relationships>
</file>

<file path=ppt/slides/_rels/slide1031.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1067.xml"/><Relationship Id="rId4" Type="http://schemas.openxmlformats.org/officeDocument/2006/relationships/image" Target="../media/image650.png"/></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1068.xml"/><Relationship Id="rId4" Type="http://schemas.openxmlformats.org/officeDocument/2006/relationships/image" Target="../media/image617.png"/></Relationships>
</file>

<file path=ppt/slides/_rels/slide1033.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1069.xml"/><Relationship Id="rId4" Type="http://schemas.openxmlformats.org/officeDocument/2006/relationships/image" Target="../media/image617.png"/></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1070.xml"/><Relationship Id="rId4" Type="http://schemas.openxmlformats.org/officeDocument/2006/relationships/image" Target="../media/image650.png"/></Relationships>
</file>

<file path=ppt/slides/_rels/slide1035.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1.xml"/><Relationship Id="rId1" Type="http://schemas.openxmlformats.org/officeDocument/2006/relationships/tags" Target="../tags/tag1071.xml"/></Relationships>
</file>

<file path=ppt/slides/_rels/slide1036.xml.rels><?xml version="1.0" encoding="UTF-8" standalone="yes"?>
<Relationships xmlns="http://schemas.openxmlformats.org/package/2006/relationships"><Relationship Id="rId3" Type="http://schemas.openxmlformats.org/officeDocument/2006/relationships/image" Target="../media/image643.png"/><Relationship Id="rId2" Type="http://schemas.openxmlformats.org/officeDocument/2006/relationships/slideLayout" Target="../slideLayouts/slideLayout2.xml"/><Relationship Id="rId1" Type="http://schemas.openxmlformats.org/officeDocument/2006/relationships/tags" Target="../tags/tag1072.xml"/></Relationships>
</file>

<file path=ppt/slides/_rels/slide1037.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1073.xml"/></Relationships>
</file>

<file path=ppt/slides/_rels/slide1038.xml.rels><?xml version="1.0" encoding="UTF-8" standalone="yes"?>
<Relationships xmlns="http://schemas.openxmlformats.org/package/2006/relationships"><Relationship Id="rId3" Type="http://schemas.openxmlformats.org/officeDocument/2006/relationships/notesSlide" Target="../notesSlides/notesSlide943.xml"/><Relationship Id="rId2" Type="http://schemas.openxmlformats.org/officeDocument/2006/relationships/slideLayout" Target="../slideLayouts/slideLayout2.xml"/><Relationship Id="rId1" Type="http://schemas.openxmlformats.org/officeDocument/2006/relationships/tags" Target="../tags/tag1074.xml"/></Relationships>
</file>

<file path=ppt/slides/_rels/slide1039.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1075.xml"/><Relationship Id="rId4" Type="http://schemas.openxmlformats.org/officeDocument/2006/relationships/image" Target="../media/image651.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76.xml"/></Relationships>
</file>

<file path=ppt/slides/_rels/slide1041.xml.rels><?xml version="1.0" encoding="UTF-8" standalone="yes"?>
<Relationships xmlns="http://schemas.openxmlformats.org/package/2006/relationships"><Relationship Id="rId3" Type="http://schemas.openxmlformats.org/officeDocument/2006/relationships/image" Target="../media/image652.png"/><Relationship Id="rId2" Type="http://schemas.openxmlformats.org/officeDocument/2006/relationships/slideLayout" Target="../slideLayouts/slideLayout2.xml"/><Relationship Id="rId1" Type="http://schemas.openxmlformats.org/officeDocument/2006/relationships/tags" Target="../tags/tag1077.xml"/><Relationship Id="rId5" Type="http://schemas.openxmlformats.org/officeDocument/2006/relationships/image" Target="../media/image654.png"/><Relationship Id="rId4" Type="http://schemas.openxmlformats.org/officeDocument/2006/relationships/image" Target="../media/image653.png"/></Relationships>
</file>

<file path=ppt/slides/_rels/slide1042.xml.rels><?xml version="1.0" encoding="UTF-8" standalone="yes"?>
<Relationships xmlns="http://schemas.openxmlformats.org/package/2006/relationships"><Relationship Id="rId3" Type="http://schemas.openxmlformats.org/officeDocument/2006/relationships/image" Target="../media/image655.png"/><Relationship Id="rId2" Type="http://schemas.openxmlformats.org/officeDocument/2006/relationships/slideLayout" Target="../slideLayouts/slideLayout2.xml"/><Relationship Id="rId1" Type="http://schemas.openxmlformats.org/officeDocument/2006/relationships/tags" Target="../tags/tag1078.xml"/></Relationships>
</file>

<file path=ppt/slides/_rels/slide10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79.xml"/></Relationships>
</file>

<file path=ppt/slides/_rels/slide1044.xml.rels><?xml version="1.0" encoding="UTF-8" standalone="yes"?>
<Relationships xmlns="http://schemas.openxmlformats.org/package/2006/relationships"><Relationship Id="rId3" Type="http://schemas.openxmlformats.org/officeDocument/2006/relationships/image" Target="../media/image656.png"/><Relationship Id="rId2" Type="http://schemas.openxmlformats.org/officeDocument/2006/relationships/slideLayout" Target="../slideLayouts/slideLayout2.xml"/><Relationship Id="rId1" Type="http://schemas.openxmlformats.org/officeDocument/2006/relationships/tags" Target="../tags/tag1080.xml"/><Relationship Id="rId4" Type="http://schemas.openxmlformats.org/officeDocument/2006/relationships/image" Target="../media/image657.png"/></Relationships>
</file>

<file path=ppt/slides/_rels/slide1045.xml.rels><?xml version="1.0" encoding="UTF-8" standalone="yes"?>
<Relationships xmlns="http://schemas.openxmlformats.org/package/2006/relationships"><Relationship Id="rId3" Type="http://schemas.openxmlformats.org/officeDocument/2006/relationships/image" Target="../media/image658.png"/><Relationship Id="rId2" Type="http://schemas.openxmlformats.org/officeDocument/2006/relationships/slideLayout" Target="../slideLayouts/slideLayout2.xml"/><Relationship Id="rId1" Type="http://schemas.openxmlformats.org/officeDocument/2006/relationships/tags" Target="../tags/tag1081.xml"/></Relationships>
</file>

<file path=ppt/slides/_rels/slide1046.xml.rels><?xml version="1.0" encoding="UTF-8" standalone="yes"?>
<Relationships xmlns="http://schemas.openxmlformats.org/package/2006/relationships"><Relationship Id="rId3" Type="http://schemas.openxmlformats.org/officeDocument/2006/relationships/image" Target="../media/image659.png"/><Relationship Id="rId2" Type="http://schemas.openxmlformats.org/officeDocument/2006/relationships/slideLayout" Target="../slideLayouts/slideLayout2.xml"/><Relationship Id="rId1" Type="http://schemas.openxmlformats.org/officeDocument/2006/relationships/tags" Target="../tags/tag1082.xml"/></Relationships>
</file>

<file path=ppt/slides/_rels/slide1047.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2.xml"/><Relationship Id="rId1" Type="http://schemas.openxmlformats.org/officeDocument/2006/relationships/tags" Target="../tags/tag1083.xml"/></Relationships>
</file>

<file path=ppt/slides/_rels/slide1048.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1.xml"/><Relationship Id="rId1" Type="http://schemas.openxmlformats.org/officeDocument/2006/relationships/tags" Target="../tags/tag1084.xml"/></Relationships>
</file>

<file path=ppt/slides/_rels/slide1049.xml.rels><?xml version="1.0" encoding="UTF-8" standalone="yes"?>
<Relationships xmlns="http://schemas.openxmlformats.org/package/2006/relationships"><Relationship Id="rId3" Type="http://schemas.openxmlformats.org/officeDocument/2006/relationships/notesSlide" Target="../notesSlides/notesSlide947.xml"/><Relationship Id="rId2" Type="http://schemas.openxmlformats.org/officeDocument/2006/relationships/slideLayout" Target="../slideLayouts/slideLayout2.xml"/><Relationship Id="rId1" Type="http://schemas.openxmlformats.org/officeDocument/2006/relationships/tags" Target="../tags/tag108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50.xml.rels><?xml version="1.0" encoding="UTF-8" standalone="yes"?>
<Relationships xmlns="http://schemas.openxmlformats.org/package/2006/relationships"><Relationship Id="rId3" Type="http://schemas.openxmlformats.org/officeDocument/2006/relationships/notesSlide" Target="../notesSlides/notesSlide948.xml"/><Relationship Id="rId2" Type="http://schemas.openxmlformats.org/officeDocument/2006/relationships/slideLayout" Target="../slideLayouts/slideLayout1.xml"/><Relationship Id="rId1" Type="http://schemas.openxmlformats.org/officeDocument/2006/relationships/tags" Target="../tags/tag1086.xml"/></Relationships>
</file>

<file path=ppt/slides/_rels/slide1051.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1087.xml"/><Relationship Id="rId4" Type="http://schemas.openxmlformats.org/officeDocument/2006/relationships/image" Target="../media/image660.jpeg"/></Relationships>
</file>

<file path=ppt/slides/_rels/slide1052.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88.xml"/></Relationships>
</file>

<file path=ppt/slides/_rels/slide1053.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89.xml"/><Relationship Id="rId4" Type="http://schemas.openxmlformats.org/officeDocument/2006/relationships/image" Target="../media/image661.png"/></Relationships>
</file>

<file path=ppt/slides/_rels/slide1054.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2.xml"/><Relationship Id="rId1" Type="http://schemas.openxmlformats.org/officeDocument/2006/relationships/tags" Target="../tags/tag1090.xml"/><Relationship Id="rId4" Type="http://schemas.openxmlformats.org/officeDocument/2006/relationships/image" Target="../media/image662.png"/></Relationships>
</file>

<file path=ppt/slides/_rels/slide1055.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91.xml"/></Relationships>
</file>

<file path=ppt/slides/_rels/slide1056.xml.rels><?xml version="1.0" encoding="UTF-8" standalone="yes"?>
<Relationships xmlns="http://schemas.openxmlformats.org/package/2006/relationships"><Relationship Id="rId3" Type="http://schemas.openxmlformats.org/officeDocument/2006/relationships/notesSlide" Target="../notesSlides/notesSlide954.xml"/><Relationship Id="rId2" Type="http://schemas.openxmlformats.org/officeDocument/2006/relationships/slideLayout" Target="../slideLayouts/slideLayout2.xml"/><Relationship Id="rId1" Type="http://schemas.openxmlformats.org/officeDocument/2006/relationships/tags" Target="../tags/tag1092.xml"/><Relationship Id="rId4" Type="http://schemas.openxmlformats.org/officeDocument/2006/relationships/image" Target="../media/image663.png"/></Relationships>
</file>

<file path=ppt/slides/_rels/slide1057.xml.rels><?xml version="1.0" encoding="UTF-8" standalone="yes"?>
<Relationships xmlns="http://schemas.openxmlformats.org/package/2006/relationships"><Relationship Id="rId3" Type="http://schemas.openxmlformats.org/officeDocument/2006/relationships/notesSlide" Target="../notesSlides/notesSlide955.xml"/><Relationship Id="rId2" Type="http://schemas.openxmlformats.org/officeDocument/2006/relationships/slideLayout" Target="../slideLayouts/slideLayout2.xml"/><Relationship Id="rId1" Type="http://schemas.openxmlformats.org/officeDocument/2006/relationships/tags" Target="../tags/tag1093.xml"/><Relationship Id="rId4" Type="http://schemas.openxmlformats.org/officeDocument/2006/relationships/image" Target="../media/image664.png"/></Relationships>
</file>

<file path=ppt/slides/_rels/slide1058.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94.xml"/><Relationship Id="rId5" Type="http://schemas.openxmlformats.org/officeDocument/2006/relationships/image" Target="../media/image666.png"/><Relationship Id="rId4" Type="http://schemas.openxmlformats.org/officeDocument/2006/relationships/image" Target="../media/image665.png"/></Relationships>
</file>

<file path=ppt/slides/_rels/slide1059.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95.xml"/><Relationship Id="rId4" Type="http://schemas.openxmlformats.org/officeDocument/2006/relationships/image" Target="../media/image667.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60.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96.xml"/></Relationships>
</file>

<file path=ppt/slides/_rels/slide1061.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2.xml"/><Relationship Id="rId1" Type="http://schemas.openxmlformats.org/officeDocument/2006/relationships/tags" Target="../tags/tag1097.xml"/></Relationships>
</file>

<file path=ppt/slides/_rels/slide1062.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98.xml"/></Relationships>
</file>

<file path=ppt/slides/_rels/slide1063.xml.rels><?xml version="1.0" encoding="UTF-8" standalone="yes"?>
<Relationships xmlns="http://schemas.openxmlformats.org/package/2006/relationships"><Relationship Id="rId3" Type="http://schemas.openxmlformats.org/officeDocument/2006/relationships/image" Target="../media/image668.png"/><Relationship Id="rId2" Type="http://schemas.openxmlformats.org/officeDocument/2006/relationships/slideLayout" Target="../slideLayouts/slideLayout2.xml"/><Relationship Id="rId1" Type="http://schemas.openxmlformats.org/officeDocument/2006/relationships/tags" Target="../tags/tag1099.xml"/><Relationship Id="rId4" Type="http://schemas.openxmlformats.org/officeDocument/2006/relationships/image" Target="../media/image669.png"/></Relationships>
</file>

<file path=ppt/slides/_rels/slide1064.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slideLayout" Target="../slideLayouts/slideLayout2.xml"/><Relationship Id="rId1" Type="http://schemas.openxmlformats.org/officeDocument/2006/relationships/tags" Target="../tags/tag1100.xml"/></Relationships>
</file>

<file path=ppt/slides/_rels/slide1065.xml.rels><?xml version="1.0" encoding="UTF-8" standalone="yes"?>
<Relationships xmlns="http://schemas.openxmlformats.org/package/2006/relationships"><Relationship Id="rId3" Type="http://schemas.openxmlformats.org/officeDocument/2006/relationships/image" Target="../media/image671.png"/><Relationship Id="rId2" Type="http://schemas.openxmlformats.org/officeDocument/2006/relationships/slideLayout" Target="../slideLayouts/slideLayout2.xml"/><Relationship Id="rId1" Type="http://schemas.openxmlformats.org/officeDocument/2006/relationships/tags" Target="../tags/tag1101.xml"/></Relationships>
</file>

<file path=ppt/slides/_rels/slide10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2.xml"/></Relationships>
</file>

<file path=ppt/slides/_rels/slide1067.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2.xml"/><Relationship Id="rId1" Type="http://schemas.openxmlformats.org/officeDocument/2006/relationships/tags" Target="../tags/tag1103.xml"/><Relationship Id="rId4" Type="http://schemas.openxmlformats.org/officeDocument/2006/relationships/image" Target="../media/image672.png"/></Relationships>
</file>

<file path=ppt/slides/_rels/slide1068.xml.rels><?xml version="1.0" encoding="UTF-8" standalone="yes"?>
<Relationships xmlns="http://schemas.openxmlformats.org/package/2006/relationships"><Relationship Id="rId3" Type="http://schemas.openxmlformats.org/officeDocument/2006/relationships/image" Target="../media/image673.png"/><Relationship Id="rId2" Type="http://schemas.openxmlformats.org/officeDocument/2006/relationships/slideLayout" Target="../slideLayouts/slideLayout2.xml"/><Relationship Id="rId1" Type="http://schemas.openxmlformats.org/officeDocument/2006/relationships/tags" Target="../tags/tag1104.xml"/><Relationship Id="rId4" Type="http://schemas.openxmlformats.org/officeDocument/2006/relationships/image" Target="../media/image674.png"/></Relationships>
</file>

<file path=ppt/slides/_rels/slide10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5.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70.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slideLayout" Target="../slideLayouts/slideLayout2.xml"/><Relationship Id="rId1" Type="http://schemas.openxmlformats.org/officeDocument/2006/relationships/tags" Target="../tags/tag1106.xml"/></Relationships>
</file>

<file path=ppt/slides/_rels/slide10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7.xml"/></Relationships>
</file>

<file path=ppt/slides/_rels/slide1072.xml.rels><?xml version="1.0" encoding="UTF-8" standalone="yes"?>
<Relationships xmlns="http://schemas.openxmlformats.org/package/2006/relationships"><Relationship Id="rId3" Type="http://schemas.openxmlformats.org/officeDocument/2006/relationships/notesSlide" Target="../notesSlides/notesSlide962.xml"/><Relationship Id="rId2" Type="http://schemas.openxmlformats.org/officeDocument/2006/relationships/slideLayout" Target="../slideLayouts/slideLayout2.xml"/><Relationship Id="rId1" Type="http://schemas.openxmlformats.org/officeDocument/2006/relationships/tags" Target="../tags/tag1108.xml"/><Relationship Id="rId6" Type="http://schemas.openxmlformats.org/officeDocument/2006/relationships/image" Target="../media/image653.png"/><Relationship Id="rId5" Type="http://schemas.openxmlformats.org/officeDocument/2006/relationships/image" Target="../media/image677.png"/><Relationship Id="rId4" Type="http://schemas.openxmlformats.org/officeDocument/2006/relationships/image" Target="../media/image676.png"/></Relationships>
</file>

<file path=ppt/slides/_rels/slide1073.xml.rels><?xml version="1.0" encoding="UTF-8" standalone="yes"?>
<Relationships xmlns="http://schemas.openxmlformats.org/package/2006/relationships"><Relationship Id="rId3" Type="http://schemas.openxmlformats.org/officeDocument/2006/relationships/image" Target="../media/image678.png"/><Relationship Id="rId2" Type="http://schemas.openxmlformats.org/officeDocument/2006/relationships/slideLayout" Target="../slideLayouts/slideLayout2.xml"/><Relationship Id="rId1" Type="http://schemas.openxmlformats.org/officeDocument/2006/relationships/tags" Target="../tags/tag1109.xml"/></Relationships>
</file>

<file path=ppt/slides/_rels/slide10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10.xml"/></Relationships>
</file>

<file path=ppt/slides/_rels/slide1075.xml.rels><?xml version="1.0" encoding="UTF-8" standalone="yes"?>
<Relationships xmlns="http://schemas.openxmlformats.org/package/2006/relationships"><Relationship Id="rId3" Type="http://schemas.openxmlformats.org/officeDocument/2006/relationships/image" Target="../media/image679.png"/><Relationship Id="rId2" Type="http://schemas.openxmlformats.org/officeDocument/2006/relationships/slideLayout" Target="../slideLayouts/slideLayout2.xml"/><Relationship Id="rId1" Type="http://schemas.openxmlformats.org/officeDocument/2006/relationships/tags" Target="../tags/tag1111.xml"/><Relationship Id="rId4" Type="http://schemas.openxmlformats.org/officeDocument/2006/relationships/image" Target="../media/image680.png"/></Relationships>
</file>

<file path=ppt/slides/_rels/slide1076.xml.rels><?xml version="1.0" encoding="UTF-8" standalone="yes"?>
<Relationships xmlns="http://schemas.openxmlformats.org/package/2006/relationships"><Relationship Id="rId3" Type="http://schemas.openxmlformats.org/officeDocument/2006/relationships/image" Target="../media/image681.png"/><Relationship Id="rId2" Type="http://schemas.openxmlformats.org/officeDocument/2006/relationships/slideLayout" Target="../slideLayouts/slideLayout2.xml"/><Relationship Id="rId1" Type="http://schemas.openxmlformats.org/officeDocument/2006/relationships/tags" Target="../tags/tag1112.xml"/></Relationships>
</file>

<file path=ppt/slides/_rels/slide1077.xml.rels><?xml version="1.0" encoding="UTF-8" standalone="yes"?>
<Relationships xmlns="http://schemas.openxmlformats.org/package/2006/relationships"><Relationship Id="rId3" Type="http://schemas.openxmlformats.org/officeDocument/2006/relationships/image" Target="../media/image682.png"/><Relationship Id="rId2" Type="http://schemas.openxmlformats.org/officeDocument/2006/relationships/slideLayout" Target="../slideLayouts/slideLayout2.xml"/><Relationship Id="rId1" Type="http://schemas.openxmlformats.org/officeDocument/2006/relationships/tags" Target="../tags/tag1113.xml"/></Relationships>
</file>

<file path=ppt/slides/_rels/slide1078.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1.xml"/><Relationship Id="rId1" Type="http://schemas.openxmlformats.org/officeDocument/2006/relationships/tags" Target="../tags/tag1114.xml"/></Relationships>
</file>

<file path=ppt/slides/_rels/slide1079.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115.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80.xml.rels><?xml version="1.0" encoding="UTF-8" standalone="yes"?>
<Relationships xmlns="http://schemas.openxmlformats.org/package/2006/relationships"><Relationship Id="rId3" Type="http://schemas.openxmlformats.org/officeDocument/2006/relationships/notesSlide" Target="../notesSlides/notesSlide965.xml"/><Relationship Id="rId2" Type="http://schemas.openxmlformats.org/officeDocument/2006/relationships/slideLayout" Target="../slideLayouts/slideLayout2.xml"/><Relationship Id="rId1" Type="http://schemas.openxmlformats.org/officeDocument/2006/relationships/tags" Target="../tags/tag1116.xml"/><Relationship Id="rId4" Type="http://schemas.openxmlformats.org/officeDocument/2006/relationships/image" Target="../media/image683.jpeg"/></Relationships>
</file>

<file path=ppt/slides/_rels/slide1081.xml.rels><?xml version="1.0" encoding="UTF-8" standalone="yes"?>
<Relationships xmlns="http://schemas.openxmlformats.org/package/2006/relationships"><Relationship Id="rId3" Type="http://schemas.openxmlformats.org/officeDocument/2006/relationships/notesSlide" Target="../notesSlides/notesSlide966.xml"/><Relationship Id="rId2" Type="http://schemas.openxmlformats.org/officeDocument/2006/relationships/slideLayout" Target="../slideLayouts/slideLayout2.xml"/><Relationship Id="rId1" Type="http://schemas.openxmlformats.org/officeDocument/2006/relationships/tags" Target="../tags/tag1117.xml"/></Relationships>
</file>

<file path=ppt/slides/_rels/slide1082.xml.rels><?xml version="1.0" encoding="UTF-8" standalone="yes"?>
<Relationships xmlns="http://schemas.openxmlformats.org/package/2006/relationships"><Relationship Id="rId3" Type="http://schemas.openxmlformats.org/officeDocument/2006/relationships/notesSlide" Target="../notesSlides/notesSlide967.xml"/><Relationship Id="rId2" Type="http://schemas.openxmlformats.org/officeDocument/2006/relationships/slideLayout" Target="../slideLayouts/slideLayout2.xml"/><Relationship Id="rId1" Type="http://schemas.openxmlformats.org/officeDocument/2006/relationships/tags" Target="../tags/tag1118.xml"/></Relationships>
</file>

<file path=ppt/slides/_rels/slide1083.xml.rels><?xml version="1.0" encoding="UTF-8" standalone="yes"?>
<Relationships xmlns="http://schemas.openxmlformats.org/package/2006/relationships"><Relationship Id="rId3" Type="http://schemas.openxmlformats.org/officeDocument/2006/relationships/notesSlide" Target="../notesSlides/notesSlide968.xml"/><Relationship Id="rId2" Type="http://schemas.openxmlformats.org/officeDocument/2006/relationships/slideLayout" Target="../slideLayouts/slideLayout1.xml"/><Relationship Id="rId1" Type="http://schemas.openxmlformats.org/officeDocument/2006/relationships/tags" Target="../tags/tag1119.xml"/></Relationships>
</file>

<file path=ppt/slides/_rels/slide1084.xml.rels><?xml version="1.0" encoding="UTF-8" standalone="yes"?>
<Relationships xmlns="http://schemas.openxmlformats.org/package/2006/relationships"><Relationship Id="rId3" Type="http://schemas.openxmlformats.org/officeDocument/2006/relationships/notesSlide" Target="../notesSlides/notesSlide969.xml"/><Relationship Id="rId2" Type="http://schemas.openxmlformats.org/officeDocument/2006/relationships/slideLayout" Target="../slideLayouts/slideLayout2.xml"/><Relationship Id="rId1" Type="http://schemas.openxmlformats.org/officeDocument/2006/relationships/tags" Target="../tags/tag1120.xml"/></Relationships>
</file>

<file path=ppt/slides/_rels/slide1085.xml.rels><?xml version="1.0" encoding="UTF-8" standalone="yes"?>
<Relationships xmlns="http://schemas.openxmlformats.org/package/2006/relationships"><Relationship Id="rId3" Type="http://schemas.openxmlformats.org/officeDocument/2006/relationships/notesSlide" Target="../notesSlides/notesSlide970.xml"/><Relationship Id="rId2" Type="http://schemas.openxmlformats.org/officeDocument/2006/relationships/slideLayout" Target="../slideLayouts/slideLayout2.xml"/><Relationship Id="rId1" Type="http://schemas.openxmlformats.org/officeDocument/2006/relationships/tags" Target="../tags/tag1121.xml"/></Relationships>
</file>

<file path=ppt/slides/_rels/slide1086.xml.rels><?xml version="1.0" encoding="UTF-8" standalone="yes"?>
<Relationships xmlns="http://schemas.openxmlformats.org/package/2006/relationships"><Relationship Id="rId3" Type="http://schemas.openxmlformats.org/officeDocument/2006/relationships/notesSlide" Target="../notesSlides/notesSlide971.xml"/><Relationship Id="rId2" Type="http://schemas.openxmlformats.org/officeDocument/2006/relationships/slideLayout" Target="../slideLayouts/slideLayout2.xml"/><Relationship Id="rId1" Type="http://schemas.openxmlformats.org/officeDocument/2006/relationships/tags" Target="../tags/tag1122.xml"/></Relationships>
</file>

<file path=ppt/slides/_rels/slide1087.xml.rels><?xml version="1.0" encoding="UTF-8" standalone="yes"?>
<Relationships xmlns="http://schemas.openxmlformats.org/package/2006/relationships"><Relationship Id="rId3" Type="http://schemas.openxmlformats.org/officeDocument/2006/relationships/notesSlide" Target="../notesSlides/notesSlide972.xml"/><Relationship Id="rId2" Type="http://schemas.openxmlformats.org/officeDocument/2006/relationships/slideLayout" Target="../slideLayouts/slideLayout2.xml"/><Relationship Id="rId1" Type="http://schemas.openxmlformats.org/officeDocument/2006/relationships/tags" Target="../tags/tag1123.xml"/></Relationships>
</file>

<file path=ppt/slides/_rels/slide1088.xml.rels><?xml version="1.0" encoding="UTF-8" standalone="yes"?>
<Relationships xmlns="http://schemas.openxmlformats.org/package/2006/relationships"><Relationship Id="rId3" Type="http://schemas.openxmlformats.org/officeDocument/2006/relationships/notesSlide" Target="../notesSlides/notesSlide973.xml"/><Relationship Id="rId2" Type="http://schemas.openxmlformats.org/officeDocument/2006/relationships/slideLayout" Target="../slideLayouts/slideLayout1.xml"/><Relationship Id="rId1" Type="http://schemas.openxmlformats.org/officeDocument/2006/relationships/tags" Target="../tags/tag1124.xml"/></Relationships>
</file>

<file path=ppt/slides/_rels/slide1089.xml.rels><?xml version="1.0" encoding="UTF-8" standalone="yes"?>
<Relationships xmlns="http://schemas.openxmlformats.org/package/2006/relationships"><Relationship Id="rId3" Type="http://schemas.openxmlformats.org/officeDocument/2006/relationships/notesSlide" Target="../notesSlides/notesSlide974.xml"/><Relationship Id="rId2" Type="http://schemas.openxmlformats.org/officeDocument/2006/relationships/slideLayout" Target="../slideLayouts/slideLayout2.xml"/><Relationship Id="rId1" Type="http://schemas.openxmlformats.org/officeDocument/2006/relationships/tags" Target="../tags/tag1125.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090.xml.rels><?xml version="1.0" encoding="UTF-8" standalone="yes"?>
<Relationships xmlns="http://schemas.openxmlformats.org/package/2006/relationships"><Relationship Id="rId3" Type="http://schemas.openxmlformats.org/officeDocument/2006/relationships/notesSlide" Target="../notesSlides/notesSlide975.xml"/><Relationship Id="rId2" Type="http://schemas.openxmlformats.org/officeDocument/2006/relationships/slideLayout" Target="../slideLayouts/slideLayout1.xml"/><Relationship Id="rId1" Type="http://schemas.openxmlformats.org/officeDocument/2006/relationships/tags" Target="../tags/tag1126.xml"/></Relationships>
</file>

<file path=ppt/slides/_rels/slide1091.xml.rels><?xml version="1.0" encoding="UTF-8" standalone="yes"?>
<Relationships xmlns="http://schemas.openxmlformats.org/package/2006/relationships"><Relationship Id="rId3" Type="http://schemas.openxmlformats.org/officeDocument/2006/relationships/notesSlide" Target="../notesSlides/notesSlide976.xml"/><Relationship Id="rId2" Type="http://schemas.openxmlformats.org/officeDocument/2006/relationships/slideLayout" Target="../slideLayouts/slideLayout2.xml"/><Relationship Id="rId1" Type="http://schemas.openxmlformats.org/officeDocument/2006/relationships/tags" Target="../tags/tag1127.xml"/></Relationships>
</file>

<file path=ppt/slides/_rels/slide1092.xml.rels><?xml version="1.0" encoding="UTF-8" standalone="yes"?>
<Relationships xmlns="http://schemas.openxmlformats.org/package/2006/relationships"><Relationship Id="rId3" Type="http://schemas.openxmlformats.org/officeDocument/2006/relationships/notesSlide" Target="../notesSlides/notesSlide977.xml"/><Relationship Id="rId2" Type="http://schemas.openxmlformats.org/officeDocument/2006/relationships/slideLayout" Target="../slideLayouts/slideLayout1.xml"/><Relationship Id="rId1" Type="http://schemas.openxmlformats.org/officeDocument/2006/relationships/tags" Target="../tags/tag1128.xml"/></Relationships>
</file>

<file path=ppt/slides/_rels/slide1093.xml.rels><?xml version="1.0" encoding="UTF-8" standalone="yes"?>
<Relationships xmlns="http://schemas.openxmlformats.org/package/2006/relationships"><Relationship Id="rId3" Type="http://schemas.openxmlformats.org/officeDocument/2006/relationships/notesSlide" Target="../notesSlides/notesSlide978.xml"/><Relationship Id="rId2" Type="http://schemas.openxmlformats.org/officeDocument/2006/relationships/slideLayout" Target="../slideLayouts/slideLayout2.xml"/><Relationship Id="rId1" Type="http://schemas.openxmlformats.org/officeDocument/2006/relationships/tags" Target="../tags/tag1129.xml"/></Relationships>
</file>

<file path=ppt/slides/_rels/slide1094.xml.rels><?xml version="1.0" encoding="UTF-8" standalone="yes"?>
<Relationships xmlns="http://schemas.openxmlformats.org/package/2006/relationships"><Relationship Id="rId3" Type="http://schemas.openxmlformats.org/officeDocument/2006/relationships/notesSlide" Target="../notesSlides/notesSlide979.xml"/><Relationship Id="rId2" Type="http://schemas.openxmlformats.org/officeDocument/2006/relationships/slideLayout" Target="../slideLayouts/slideLayout2.xml"/><Relationship Id="rId1" Type="http://schemas.openxmlformats.org/officeDocument/2006/relationships/tags" Target="../tags/tag1130.xml"/></Relationships>
</file>

<file path=ppt/slides/_rels/slide1095.xml.rels><?xml version="1.0" encoding="UTF-8" standalone="yes"?>
<Relationships xmlns="http://schemas.openxmlformats.org/package/2006/relationships"><Relationship Id="rId3" Type="http://schemas.openxmlformats.org/officeDocument/2006/relationships/notesSlide" Target="../notesSlides/notesSlide980.xml"/><Relationship Id="rId2" Type="http://schemas.openxmlformats.org/officeDocument/2006/relationships/slideLayout" Target="../slideLayouts/slideLayout2.xml"/><Relationship Id="rId1" Type="http://schemas.openxmlformats.org/officeDocument/2006/relationships/tags" Target="../tags/tag1131.xml"/></Relationships>
</file>

<file path=ppt/slides/_rels/slide1096.xml.rels><?xml version="1.0" encoding="UTF-8" standalone="yes"?>
<Relationships xmlns="http://schemas.openxmlformats.org/package/2006/relationships"><Relationship Id="rId3" Type="http://schemas.openxmlformats.org/officeDocument/2006/relationships/notesSlide" Target="../notesSlides/notesSlide981.xml"/><Relationship Id="rId2" Type="http://schemas.openxmlformats.org/officeDocument/2006/relationships/slideLayout" Target="../slideLayouts/slideLayout2.xml"/><Relationship Id="rId1" Type="http://schemas.openxmlformats.org/officeDocument/2006/relationships/tags" Target="../tags/tag1132.xml"/></Relationships>
</file>

<file path=ppt/slides/_rels/slide1097.xml.rels><?xml version="1.0" encoding="UTF-8" standalone="yes"?>
<Relationships xmlns="http://schemas.openxmlformats.org/package/2006/relationships"><Relationship Id="rId3" Type="http://schemas.openxmlformats.org/officeDocument/2006/relationships/notesSlide" Target="../notesSlides/notesSlide982.xml"/><Relationship Id="rId2" Type="http://schemas.openxmlformats.org/officeDocument/2006/relationships/slideLayout" Target="../slideLayouts/slideLayout2.xml"/><Relationship Id="rId1" Type="http://schemas.openxmlformats.org/officeDocument/2006/relationships/tags" Target="../tags/tag1133.xml"/><Relationship Id="rId4" Type="http://schemas.openxmlformats.org/officeDocument/2006/relationships/image" Target="../media/image77.png"/></Relationships>
</file>

<file path=ppt/slides/_rels/slide1098.xml.rels><?xml version="1.0" encoding="UTF-8" standalone="yes"?>
<Relationships xmlns="http://schemas.openxmlformats.org/package/2006/relationships"><Relationship Id="rId3" Type="http://schemas.openxmlformats.org/officeDocument/2006/relationships/notesSlide" Target="../notesSlides/notesSlide983.xml"/><Relationship Id="rId2" Type="http://schemas.openxmlformats.org/officeDocument/2006/relationships/slideLayout" Target="../slideLayouts/slideLayout2.xml"/><Relationship Id="rId1" Type="http://schemas.openxmlformats.org/officeDocument/2006/relationships/tags" Target="../tags/tag1134.xml"/><Relationship Id="rId4" Type="http://schemas.openxmlformats.org/officeDocument/2006/relationships/image" Target="../media/image78.png"/></Relationships>
</file>

<file path=ppt/slides/_rels/slide1099.xml.rels><?xml version="1.0" encoding="UTF-8" standalone="yes"?>
<Relationships xmlns="http://schemas.openxmlformats.org/package/2006/relationships"><Relationship Id="rId3" Type="http://schemas.openxmlformats.org/officeDocument/2006/relationships/notesSlide" Target="../notesSlides/notesSlide984.xml"/><Relationship Id="rId2" Type="http://schemas.openxmlformats.org/officeDocument/2006/relationships/slideLayout" Target="../slideLayouts/slideLayout2.xml"/><Relationship Id="rId1" Type="http://schemas.openxmlformats.org/officeDocument/2006/relationships/tags" Target="../tags/tag1135.xml"/><Relationship Id="rId4" Type="http://schemas.openxmlformats.org/officeDocument/2006/relationships/image" Target="../media/image7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00.xml.rels><?xml version="1.0" encoding="UTF-8" standalone="yes"?>
<Relationships xmlns="http://schemas.openxmlformats.org/package/2006/relationships"><Relationship Id="rId3" Type="http://schemas.openxmlformats.org/officeDocument/2006/relationships/notesSlide" Target="../notesSlides/notesSlide985.xml"/><Relationship Id="rId2" Type="http://schemas.openxmlformats.org/officeDocument/2006/relationships/slideLayout" Target="../slideLayouts/slideLayout2.xml"/><Relationship Id="rId1" Type="http://schemas.openxmlformats.org/officeDocument/2006/relationships/tags" Target="../tags/tag1136.xml"/></Relationships>
</file>

<file path=ppt/slides/_rels/slide1101.xml.rels><?xml version="1.0" encoding="UTF-8" standalone="yes"?>
<Relationships xmlns="http://schemas.openxmlformats.org/package/2006/relationships"><Relationship Id="rId3" Type="http://schemas.openxmlformats.org/officeDocument/2006/relationships/notesSlide" Target="../notesSlides/notesSlide986.xml"/><Relationship Id="rId2" Type="http://schemas.openxmlformats.org/officeDocument/2006/relationships/slideLayout" Target="../slideLayouts/slideLayout2.xml"/><Relationship Id="rId1" Type="http://schemas.openxmlformats.org/officeDocument/2006/relationships/tags" Target="../tags/tag1137.xml"/></Relationships>
</file>

<file path=ppt/slides/_rels/slide1102.xml.rels><?xml version="1.0" encoding="UTF-8" standalone="yes"?>
<Relationships xmlns="http://schemas.openxmlformats.org/package/2006/relationships"><Relationship Id="rId3" Type="http://schemas.openxmlformats.org/officeDocument/2006/relationships/notesSlide" Target="../notesSlides/notesSlide987.xml"/><Relationship Id="rId2" Type="http://schemas.openxmlformats.org/officeDocument/2006/relationships/slideLayout" Target="../slideLayouts/slideLayout2.xml"/><Relationship Id="rId1" Type="http://schemas.openxmlformats.org/officeDocument/2006/relationships/tags" Target="../tags/tag1138.xml"/></Relationships>
</file>

<file path=ppt/slides/_rels/slide1103.xml.rels><?xml version="1.0" encoding="UTF-8" standalone="yes"?>
<Relationships xmlns="http://schemas.openxmlformats.org/package/2006/relationships"><Relationship Id="rId3" Type="http://schemas.openxmlformats.org/officeDocument/2006/relationships/notesSlide" Target="../notesSlides/notesSlide988.xml"/><Relationship Id="rId2" Type="http://schemas.openxmlformats.org/officeDocument/2006/relationships/slideLayout" Target="../slideLayouts/slideLayout1.xml"/><Relationship Id="rId1" Type="http://schemas.openxmlformats.org/officeDocument/2006/relationships/tags" Target="../tags/tag1139.xml"/></Relationships>
</file>

<file path=ppt/slides/_rels/slide1104.xml.rels><?xml version="1.0" encoding="UTF-8" standalone="yes"?>
<Relationships xmlns="http://schemas.openxmlformats.org/package/2006/relationships"><Relationship Id="rId3" Type="http://schemas.openxmlformats.org/officeDocument/2006/relationships/notesSlide" Target="../notesSlides/notesSlide989.xml"/><Relationship Id="rId2" Type="http://schemas.openxmlformats.org/officeDocument/2006/relationships/slideLayout" Target="../slideLayouts/slideLayout2.xml"/><Relationship Id="rId1" Type="http://schemas.openxmlformats.org/officeDocument/2006/relationships/tags" Target="../tags/tag1140.xml"/></Relationships>
</file>

<file path=ppt/slides/_rels/slide1105.xml.rels><?xml version="1.0" encoding="UTF-8" standalone="yes"?>
<Relationships xmlns="http://schemas.openxmlformats.org/package/2006/relationships"><Relationship Id="rId3" Type="http://schemas.openxmlformats.org/officeDocument/2006/relationships/notesSlide" Target="../notesSlides/notesSlide990.xml"/><Relationship Id="rId2" Type="http://schemas.openxmlformats.org/officeDocument/2006/relationships/slideLayout" Target="../slideLayouts/slideLayout2.xml"/><Relationship Id="rId1" Type="http://schemas.openxmlformats.org/officeDocument/2006/relationships/tags" Target="../tags/tag1141.xml"/></Relationships>
</file>

<file path=ppt/slides/_rels/slide1106.xml.rels><?xml version="1.0" encoding="UTF-8" standalone="yes"?>
<Relationships xmlns="http://schemas.openxmlformats.org/package/2006/relationships"><Relationship Id="rId3" Type="http://schemas.openxmlformats.org/officeDocument/2006/relationships/notesSlide" Target="../notesSlides/notesSlide991.xml"/><Relationship Id="rId2" Type="http://schemas.openxmlformats.org/officeDocument/2006/relationships/slideLayout" Target="../slideLayouts/slideLayout2.xml"/><Relationship Id="rId1" Type="http://schemas.openxmlformats.org/officeDocument/2006/relationships/tags" Target="../tags/tag1142.xml"/></Relationships>
</file>

<file path=ppt/slides/_rels/slide1107.xml.rels><?xml version="1.0" encoding="UTF-8" standalone="yes"?>
<Relationships xmlns="http://schemas.openxmlformats.org/package/2006/relationships"><Relationship Id="rId3" Type="http://schemas.openxmlformats.org/officeDocument/2006/relationships/notesSlide" Target="../notesSlides/notesSlide992.xml"/><Relationship Id="rId2" Type="http://schemas.openxmlformats.org/officeDocument/2006/relationships/slideLayout" Target="../slideLayouts/slideLayout2.xml"/><Relationship Id="rId1" Type="http://schemas.openxmlformats.org/officeDocument/2006/relationships/tags" Target="../tags/tag1143.xml"/></Relationships>
</file>

<file path=ppt/slides/_rels/slide1108.xml.rels><?xml version="1.0" encoding="UTF-8" standalone="yes"?>
<Relationships xmlns="http://schemas.openxmlformats.org/package/2006/relationships"><Relationship Id="rId3" Type="http://schemas.openxmlformats.org/officeDocument/2006/relationships/notesSlide" Target="../notesSlides/notesSlide993.xml"/><Relationship Id="rId2" Type="http://schemas.openxmlformats.org/officeDocument/2006/relationships/slideLayout" Target="../slideLayouts/slideLayout2.xml"/><Relationship Id="rId1" Type="http://schemas.openxmlformats.org/officeDocument/2006/relationships/tags" Target="../tags/tag1144.xml"/></Relationships>
</file>

<file path=ppt/slides/_rels/slide1109.xml.rels><?xml version="1.0" encoding="UTF-8" standalone="yes"?>
<Relationships xmlns="http://schemas.openxmlformats.org/package/2006/relationships"><Relationship Id="rId3" Type="http://schemas.openxmlformats.org/officeDocument/2006/relationships/notesSlide" Target="../notesSlides/notesSlide994.xml"/><Relationship Id="rId2" Type="http://schemas.openxmlformats.org/officeDocument/2006/relationships/slideLayout" Target="../slideLayouts/slideLayout2.xml"/><Relationship Id="rId1" Type="http://schemas.openxmlformats.org/officeDocument/2006/relationships/tags" Target="../tags/tag1145.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10.xml.rels><?xml version="1.0" encoding="UTF-8" standalone="yes"?>
<Relationships xmlns="http://schemas.openxmlformats.org/package/2006/relationships"><Relationship Id="rId3" Type="http://schemas.openxmlformats.org/officeDocument/2006/relationships/notesSlide" Target="../notesSlides/notesSlide995.xml"/><Relationship Id="rId2" Type="http://schemas.openxmlformats.org/officeDocument/2006/relationships/slideLayout" Target="../slideLayouts/slideLayout1.xml"/><Relationship Id="rId1" Type="http://schemas.openxmlformats.org/officeDocument/2006/relationships/tags" Target="../tags/tag1146.xml"/></Relationships>
</file>

<file path=ppt/slides/_rels/slide1111.xml.rels><?xml version="1.0" encoding="UTF-8" standalone="yes"?>
<Relationships xmlns="http://schemas.openxmlformats.org/package/2006/relationships"><Relationship Id="rId3" Type="http://schemas.openxmlformats.org/officeDocument/2006/relationships/notesSlide" Target="../notesSlides/notesSlide996.xml"/><Relationship Id="rId2" Type="http://schemas.openxmlformats.org/officeDocument/2006/relationships/slideLayout" Target="../slideLayouts/slideLayout2.xml"/><Relationship Id="rId1" Type="http://schemas.openxmlformats.org/officeDocument/2006/relationships/tags" Target="../tags/tag1147.xml"/></Relationships>
</file>

<file path=ppt/slides/_rels/slide1112.xml.rels><?xml version="1.0" encoding="UTF-8" standalone="yes"?>
<Relationships xmlns="http://schemas.openxmlformats.org/package/2006/relationships"><Relationship Id="rId3" Type="http://schemas.openxmlformats.org/officeDocument/2006/relationships/notesSlide" Target="../notesSlides/notesSlide997.xml"/><Relationship Id="rId2" Type="http://schemas.openxmlformats.org/officeDocument/2006/relationships/slideLayout" Target="../slideLayouts/slideLayout2.xml"/><Relationship Id="rId1" Type="http://schemas.openxmlformats.org/officeDocument/2006/relationships/tags" Target="../tags/tag1148.xml"/></Relationships>
</file>

<file path=ppt/slides/_rels/slide1113.xml.rels><?xml version="1.0" encoding="UTF-8" standalone="yes"?>
<Relationships xmlns="http://schemas.openxmlformats.org/package/2006/relationships"><Relationship Id="rId3" Type="http://schemas.openxmlformats.org/officeDocument/2006/relationships/notesSlide" Target="../notesSlides/notesSlide998.xml"/><Relationship Id="rId2" Type="http://schemas.openxmlformats.org/officeDocument/2006/relationships/slideLayout" Target="../slideLayouts/slideLayout2.xml"/><Relationship Id="rId1" Type="http://schemas.openxmlformats.org/officeDocument/2006/relationships/tags" Target="../tags/tag1149.xml"/></Relationships>
</file>

<file path=ppt/slides/_rels/slide1114.xml.rels><?xml version="1.0" encoding="UTF-8" standalone="yes"?>
<Relationships xmlns="http://schemas.openxmlformats.org/package/2006/relationships"><Relationship Id="rId3" Type="http://schemas.openxmlformats.org/officeDocument/2006/relationships/notesSlide" Target="../notesSlides/notesSlide999.xml"/><Relationship Id="rId2" Type="http://schemas.openxmlformats.org/officeDocument/2006/relationships/slideLayout" Target="../slideLayouts/slideLayout2.xml"/><Relationship Id="rId1" Type="http://schemas.openxmlformats.org/officeDocument/2006/relationships/tags" Target="../tags/tag1150.xml"/></Relationships>
</file>

<file path=ppt/slides/_rels/slide1115.xml.rels><?xml version="1.0" encoding="UTF-8" standalone="yes"?>
<Relationships xmlns="http://schemas.openxmlformats.org/package/2006/relationships"><Relationship Id="rId3" Type="http://schemas.openxmlformats.org/officeDocument/2006/relationships/notesSlide" Target="../notesSlides/notesSlide1000.xml"/><Relationship Id="rId2" Type="http://schemas.openxmlformats.org/officeDocument/2006/relationships/slideLayout" Target="../slideLayouts/slideLayout2.xml"/><Relationship Id="rId1" Type="http://schemas.openxmlformats.org/officeDocument/2006/relationships/tags" Target="../tags/tag1151.xml"/></Relationships>
</file>

<file path=ppt/slides/_rels/slide1116.xml.rels><?xml version="1.0" encoding="UTF-8" standalone="yes"?>
<Relationships xmlns="http://schemas.openxmlformats.org/package/2006/relationships"><Relationship Id="rId3" Type="http://schemas.openxmlformats.org/officeDocument/2006/relationships/notesSlide" Target="../notesSlides/notesSlide1001.xml"/><Relationship Id="rId2" Type="http://schemas.openxmlformats.org/officeDocument/2006/relationships/slideLayout" Target="../slideLayouts/slideLayout1.xml"/><Relationship Id="rId1" Type="http://schemas.openxmlformats.org/officeDocument/2006/relationships/tags" Target="../tags/tag1152.xml"/></Relationships>
</file>

<file path=ppt/slides/_rels/slide1117.xml.rels><?xml version="1.0" encoding="UTF-8" standalone="yes"?>
<Relationships xmlns="http://schemas.openxmlformats.org/package/2006/relationships"><Relationship Id="rId3" Type="http://schemas.openxmlformats.org/officeDocument/2006/relationships/notesSlide" Target="../notesSlides/notesSlide1002.xml"/><Relationship Id="rId2" Type="http://schemas.openxmlformats.org/officeDocument/2006/relationships/slideLayout" Target="../slideLayouts/slideLayout2.xml"/><Relationship Id="rId1" Type="http://schemas.openxmlformats.org/officeDocument/2006/relationships/tags" Target="../tags/tag1153.xml"/></Relationships>
</file>

<file path=ppt/slides/_rels/slide1118.xml.rels><?xml version="1.0" encoding="UTF-8" standalone="yes"?>
<Relationships xmlns="http://schemas.openxmlformats.org/package/2006/relationships"><Relationship Id="rId3" Type="http://schemas.openxmlformats.org/officeDocument/2006/relationships/notesSlide" Target="../notesSlides/notesSlide1003.xml"/><Relationship Id="rId2" Type="http://schemas.openxmlformats.org/officeDocument/2006/relationships/slideLayout" Target="../slideLayouts/slideLayout1.xml"/><Relationship Id="rId1" Type="http://schemas.openxmlformats.org/officeDocument/2006/relationships/tags" Target="../tags/tag1154.xml"/></Relationships>
</file>

<file path=ppt/slides/_rels/slide1119.xml.rels><?xml version="1.0" encoding="UTF-8" standalone="yes"?>
<Relationships xmlns="http://schemas.openxmlformats.org/package/2006/relationships"><Relationship Id="rId3" Type="http://schemas.openxmlformats.org/officeDocument/2006/relationships/notesSlide" Target="../notesSlides/notesSlide1004.xml"/><Relationship Id="rId2" Type="http://schemas.openxmlformats.org/officeDocument/2006/relationships/slideLayout" Target="../slideLayouts/slideLayout2.xml"/><Relationship Id="rId1" Type="http://schemas.openxmlformats.org/officeDocument/2006/relationships/tags" Target="../tags/tag1155.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20.xml.rels><?xml version="1.0" encoding="UTF-8" standalone="yes"?>
<Relationships xmlns="http://schemas.openxmlformats.org/package/2006/relationships"><Relationship Id="rId3" Type="http://schemas.openxmlformats.org/officeDocument/2006/relationships/notesSlide" Target="../notesSlides/notesSlide1005.xml"/><Relationship Id="rId2" Type="http://schemas.openxmlformats.org/officeDocument/2006/relationships/slideLayout" Target="../slideLayouts/slideLayout2.xml"/><Relationship Id="rId1" Type="http://schemas.openxmlformats.org/officeDocument/2006/relationships/tags" Target="../tags/tag1156.xml"/></Relationships>
</file>

<file path=ppt/slides/_rels/slide1121.xml.rels><?xml version="1.0" encoding="UTF-8" standalone="yes"?>
<Relationships xmlns="http://schemas.openxmlformats.org/package/2006/relationships"><Relationship Id="rId3" Type="http://schemas.openxmlformats.org/officeDocument/2006/relationships/notesSlide" Target="../notesSlides/notesSlide1006.xml"/><Relationship Id="rId2" Type="http://schemas.openxmlformats.org/officeDocument/2006/relationships/slideLayout" Target="../slideLayouts/slideLayout2.xml"/><Relationship Id="rId1" Type="http://schemas.openxmlformats.org/officeDocument/2006/relationships/tags" Target="../tags/tag1157.xml"/></Relationships>
</file>

<file path=ppt/slides/_rels/slide1122.xml.rels><?xml version="1.0" encoding="UTF-8" standalone="yes"?>
<Relationships xmlns="http://schemas.openxmlformats.org/package/2006/relationships"><Relationship Id="rId3" Type="http://schemas.openxmlformats.org/officeDocument/2006/relationships/notesSlide" Target="../notesSlides/notesSlide1007.xml"/><Relationship Id="rId2" Type="http://schemas.openxmlformats.org/officeDocument/2006/relationships/slideLayout" Target="../slideLayouts/slideLayout2.xml"/><Relationship Id="rId1" Type="http://schemas.openxmlformats.org/officeDocument/2006/relationships/tags" Target="../tags/tag1158.xml"/></Relationships>
</file>

<file path=ppt/slides/_rels/slide1123.xml.rels><?xml version="1.0" encoding="UTF-8" standalone="yes"?>
<Relationships xmlns="http://schemas.openxmlformats.org/package/2006/relationships"><Relationship Id="rId3" Type="http://schemas.openxmlformats.org/officeDocument/2006/relationships/notesSlide" Target="../notesSlides/notesSlide1008.xml"/><Relationship Id="rId2" Type="http://schemas.openxmlformats.org/officeDocument/2006/relationships/slideLayout" Target="../slideLayouts/slideLayout2.xml"/><Relationship Id="rId1" Type="http://schemas.openxmlformats.org/officeDocument/2006/relationships/tags" Target="../tags/tag1159.xml"/></Relationships>
</file>

<file path=ppt/slides/_rels/slide1124.xml.rels><?xml version="1.0" encoding="UTF-8" standalone="yes"?>
<Relationships xmlns="http://schemas.openxmlformats.org/package/2006/relationships"><Relationship Id="rId3" Type="http://schemas.openxmlformats.org/officeDocument/2006/relationships/notesSlide" Target="../notesSlides/notesSlide1009.xml"/><Relationship Id="rId2" Type="http://schemas.openxmlformats.org/officeDocument/2006/relationships/slideLayout" Target="../slideLayouts/slideLayout2.xml"/><Relationship Id="rId1" Type="http://schemas.openxmlformats.org/officeDocument/2006/relationships/tags" Target="../tags/tag1160.xml"/></Relationships>
</file>

<file path=ppt/slides/_rels/slide1125.xml.rels><?xml version="1.0" encoding="UTF-8" standalone="yes"?>
<Relationships xmlns="http://schemas.openxmlformats.org/package/2006/relationships"><Relationship Id="rId3" Type="http://schemas.openxmlformats.org/officeDocument/2006/relationships/notesSlide" Target="../notesSlides/notesSlide1010.xml"/><Relationship Id="rId2" Type="http://schemas.openxmlformats.org/officeDocument/2006/relationships/slideLayout" Target="../slideLayouts/slideLayout2.xml"/><Relationship Id="rId1" Type="http://schemas.openxmlformats.org/officeDocument/2006/relationships/tags" Target="../tags/tag1161.xml"/><Relationship Id="rId4" Type="http://schemas.openxmlformats.org/officeDocument/2006/relationships/image" Target="../media/image684.png"/></Relationships>
</file>

<file path=ppt/slides/_rels/slide1126.xml.rels><?xml version="1.0" encoding="UTF-8" standalone="yes"?>
<Relationships xmlns="http://schemas.openxmlformats.org/package/2006/relationships"><Relationship Id="rId3" Type="http://schemas.openxmlformats.org/officeDocument/2006/relationships/notesSlide" Target="../notesSlides/notesSlide1011.xml"/><Relationship Id="rId2" Type="http://schemas.openxmlformats.org/officeDocument/2006/relationships/slideLayout" Target="../slideLayouts/slideLayout2.xml"/><Relationship Id="rId1" Type="http://schemas.openxmlformats.org/officeDocument/2006/relationships/tags" Target="../tags/tag1162.xml"/></Relationships>
</file>

<file path=ppt/slides/_rels/slide1127.xml.rels><?xml version="1.0" encoding="UTF-8" standalone="yes"?>
<Relationships xmlns="http://schemas.openxmlformats.org/package/2006/relationships"><Relationship Id="rId3" Type="http://schemas.openxmlformats.org/officeDocument/2006/relationships/notesSlide" Target="../notesSlides/notesSlide1012.xml"/><Relationship Id="rId2" Type="http://schemas.openxmlformats.org/officeDocument/2006/relationships/slideLayout" Target="../slideLayouts/slideLayout2.xml"/><Relationship Id="rId1" Type="http://schemas.openxmlformats.org/officeDocument/2006/relationships/tags" Target="../tags/tag1163.xml"/><Relationship Id="rId4" Type="http://schemas.openxmlformats.org/officeDocument/2006/relationships/image" Target="../media/image685.png"/></Relationships>
</file>

<file path=ppt/slides/_rels/slide1128.xml.rels><?xml version="1.0" encoding="UTF-8" standalone="yes"?>
<Relationships xmlns="http://schemas.openxmlformats.org/package/2006/relationships"><Relationship Id="rId3" Type="http://schemas.openxmlformats.org/officeDocument/2006/relationships/notesSlide" Target="../notesSlides/notesSlide1013.xml"/><Relationship Id="rId2" Type="http://schemas.openxmlformats.org/officeDocument/2006/relationships/slideLayout" Target="../slideLayouts/slideLayout2.xml"/><Relationship Id="rId1" Type="http://schemas.openxmlformats.org/officeDocument/2006/relationships/tags" Target="../tags/tag1164.xml"/></Relationships>
</file>

<file path=ppt/slides/_rels/slide1129.xml.rels><?xml version="1.0" encoding="UTF-8" standalone="yes"?>
<Relationships xmlns="http://schemas.openxmlformats.org/package/2006/relationships"><Relationship Id="rId3" Type="http://schemas.openxmlformats.org/officeDocument/2006/relationships/notesSlide" Target="../notesSlides/notesSlide1014.xml"/><Relationship Id="rId2" Type="http://schemas.openxmlformats.org/officeDocument/2006/relationships/slideLayout" Target="../slideLayouts/slideLayout2.xml"/><Relationship Id="rId1" Type="http://schemas.openxmlformats.org/officeDocument/2006/relationships/tags" Target="../tags/tag1165.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30.xml.rels><?xml version="1.0" encoding="UTF-8" standalone="yes"?>
<Relationships xmlns="http://schemas.openxmlformats.org/package/2006/relationships"><Relationship Id="rId3" Type="http://schemas.openxmlformats.org/officeDocument/2006/relationships/notesSlide" Target="../notesSlides/notesSlide1015.xml"/><Relationship Id="rId2" Type="http://schemas.openxmlformats.org/officeDocument/2006/relationships/slideLayout" Target="../slideLayouts/slideLayout2.xml"/><Relationship Id="rId1" Type="http://schemas.openxmlformats.org/officeDocument/2006/relationships/tags" Target="../tags/tag1166.xml"/></Relationships>
</file>

<file path=ppt/slides/_rels/slide1131.xml.rels><?xml version="1.0" encoding="UTF-8" standalone="yes"?>
<Relationships xmlns="http://schemas.openxmlformats.org/package/2006/relationships"><Relationship Id="rId3" Type="http://schemas.openxmlformats.org/officeDocument/2006/relationships/notesSlide" Target="../notesSlides/notesSlide1016.xml"/><Relationship Id="rId2" Type="http://schemas.openxmlformats.org/officeDocument/2006/relationships/slideLayout" Target="../slideLayouts/slideLayout2.xml"/><Relationship Id="rId1" Type="http://schemas.openxmlformats.org/officeDocument/2006/relationships/tags" Target="../tags/tag1167.xml"/></Relationships>
</file>

<file path=ppt/slides/_rels/slide1132.xml.rels><?xml version="1.0" encoding="UTF-8" standalone="yes"?>
<Relationships xmlns="http://schemas.openxmlformats.org/package/2006/relationships"><Relationship Id="rId3" Type="http://schemas.openxmlformats.org/officeDocument/2006/relationships/notesSlide" Target="../notesSlides/notesSlide1017.xml"/><Relationship Id="rId2" Type="http://schemas.openxmlformats.org/officeDocument/2006/relationships/slideLayout" Target="../slideLayouts/slideLayout2.xml"/><Relationship Id="rId1" Type="http://schemas.openxmlformats.org/officeDocument/2006/relationships/tags" Target="../tags/tag1168.xml"/></Relationships>
</file>

<file path=ppt/slides/_rels/slide1133.xml.rels><?xml version="1.0" encoding="UTF-8" standalone="yes"?>
<Relationships xmlns="http://schemas.openxmlformats.org/package/2006/relationships"><Relationship Id="rId3" Type="http://schemas.openxmlformats.org/officeDocument/2006/relationships/notesSlide" Target="../notesSlides/notesSlide1018.xml"/><Relationship Id="rId2" Type="http://schemas.openxmlformats.org/officeDocument/2006/relationships/slideLayout" Target="../slideLayouts/slideLayout2.xml"/><Relationship Id="rId1" Type="http://schemas.openxmlformats.org/officeDocument/2006/relationships/tags" Target="../tags/tag1169.xml"/></Relationships>
</file>

<file path=ppt/slides/_rels/slide1134.xml.rels><?xml version="1.0" encoding="UTF-8" standalone="yes"?>
<Relationships xmlns="http://schemas.openxmlformats.org/package/2006/relationships"><Relationship Id="rId3" Type="http://schemas.openxmlformats.org/officeDocument/2006/relationships/notesSlide" Target="../notesSlides/notesSlide1019.xml"/><Relationship Id="rId2" Type="http://schemas.openxmlformats.org/officeDocument/2006/relationships/slideLayout" Target="../slideLayouts/slideLayout1.xml"/><Relationship Id="rId1" Type="http://schemas.openxmlformats.org/officeDocument/2006/relationships/tags" Target="../tags/tag1170.xml"/></Relationships>
</file>

<file path=ppt/slides/_rels/slide1135.xml.rels><?xml version="1.0" encoding="UTF-8" standalone="yes"?>
<Relationships xmlns="http://schemas.openxmlformats.org/package/2006/relationships"><Relationship Id="rId3" Type="http://schemas.openxmlformats.org/officeDocument/2006/relationships/notesSlide" Target="../notesSlides/notesSlide1020.xml"/><Relationship Id="rId2" Type="http://schemas.openxmlformats.org/officeDocument/2006/relationships/slideLayout" Target="../slideLayouts/slideLayout2.xml"/><Relationship Id="rId1" Type="http://schemas.openxmlformats.org/officeDocument/2006/relationships/tags" Target="../tags/tag1171.xml"/></Relationships>
</file>

<file path=ppt/slides/_rels/slide1136.xml.rels><?xml version="1.0" encoding="UTF-8" standalone="yes"?>
<Relationships xmlns="http://schemas.openxmlformats.org/package/2006/relationships"><Relationship Id="rId8" Type="http://schemas.openxmlformats.org/officeDocument/2006/relationships/image" Target="../media/image687.wmf"/><Relationship Id="rId3" Type="http://schemas.openxmlformats.org/officeDocument/2006/relationships/slideLayout" Target="../slideLayouts/slideLayout2.xml"/><Relationship Id="rId7" Type="http://schemas.openxmlformats.org/officeDocument/2006/relationships/oleObject" Target="../embeddings/oleObject292.bin"/><Relationship Id="rId2" Type="http://schemas.openxmlformats.org/officeDocument/2006/relationships/tags" Target="../tags/tag1172.xml"/><Relationship Id="rId1" Type="http://schemas.openxmlformats.org/officeDocument/2006/relationships/vmlDrawing" Target="../drawings/vmlDrawing110.vml"/><Relationship Id="rId6" Type="http://schemas.openxmlformats.org/officeDocument/2006/relationships/image" Target="../media/image686.wmf"/><Relationship Id="rId5" Type="http://schemas.openxmlformats.org/officeDocument/2006/relationships/oleObject" Target="../embeddings/oleObject291.bin"/><Relationship Id="rId10" Type="http://schemas.openxmlformats.org/officeDocument/2006/relationships/image" Target="../media/image688.wmf"/><Relationship Id="rId4" Type="http://schemas.openxmlformats.org/officeDocument/2006/relationships/notesSlide" Target="../notesSlides/notesSlide1021.xml"/><Relationship Id="rId9" Type="http://schemas.openxmlformats.org/officeDocument/2006/relationships/oleObject" Target="../embeddings/oleObject293.bin"/></Relationships>
</file>

<file path=ppt/slides/_rels/slide1137.xml.rels><?xml version="1.0" encoding="UTF-8" standalone="yes"?>
<Relationships xmlns="http://schemas.openxmlformats.org/package/2006/relationships"><Relationship Id="rId8" Type="http://schemas.openxmlformats.org/officeDocument/2006/relationships/image" Target="../media/image690.wmf"/><Relationship Id="rId3" Type="http://schemas.openxmlformats.org/officeDocument/2006/relationships/slideLayout" Target="../slideLayouts/slideLayout2.xml"/><Relationship Id="rId7" Type="http://schemas.openxmlformats.org/officeDocument/2006/relationships/oleObject" Target="../embeddings/oleObject295.bin"/><Relationship Id="rId2" Type="http://schemas.openxmlformats.org/officeDocument/2006/relationships/tags" Target="../tags/tag1173.xml"/><Relationship Id="rId1" Type="http://schemas.openxmlformats.org/officeDocument/2006/relationships/vmlDrawing" Target="../drawings/vmlDrawing111.vml"/><Relationship Id="rId6" Type="http://schemas.openxmlformats.org/officeDocument/2006/relationships/image" Target="../media/image689.wmf"/><Relationship Id="rId5" Type="http://schemas.openxmlformats.org/officeDocument/2006/relationships/oleObject" Target="../embeddings/oleObject294.bin"/><Relationship Id="rId10" Type="http://schemas.openxmlformats.org/officeDocument/2006/relationships/image" Target="../media/image691.wmf"/><Relationship Id="rId4" Type="http://schemas.openxmlformats.org/officeDocument/2006/relationships/notesSlide" Target="../notesSlides/notesSlide1022.xml"/><Relationship Id="rId9" Type="http://schemas.openxmlformats.org/officeDocument/2006/relationships/oleObject" Target="../embeddings/oleObject296.bin"/></Relationships>
</file>

<file path=ppt/slides/_rels/slide1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74.xml"/></Relationships>
</file>

<file path=ppt/slides/_rels/slide1139.xml.rels><?xml version="1.0" encoding="UTF-8" standalone="yes"?>
<Relationships xmlns="http://schemas.openxmlformats.org/package/2006/relationships"><Relationship Id="rId3" Type="http://schemas.openxmlformats.org/officeDocument/2006/relationships/image" Target="../media/image692.png"/><Relationship Id="rId2" Type="http://schemas.openxmlformats.org/officeDocument/2006/relationships/slideLayout" Target="../slideLayouts/slideLayout2.xml"/><Relationship Id="rId1" Type="http://schemas.openxmlformats.org/officeDocument/2006/relationships/tags" Target="../tags/tag1175.xml"/><Relationship Id="rId4" Type="http://schemas.openxmlformats.org/officeDocument/2006/relationships/image" Target="../media/image693.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40.xml.rels><?xml version="1.0" encoding="UTF-8" standalone="yes"?>
<Relationships xmlns="http://schemas.openxmlformats.org/package/2006/relationships"><Relationship Id="rId3" Type="http://schemas.openxmlformats.org/officeDocument/2006/relationships/image" Target="../media/image694.png"/><Relationship Id="rId2" Type="http://schemas.openxmlformats.org/officeDocument/2006/relationships/slideLayout" Target="../slideLayouts/slideLayout2.xml"/><Relationship Id="rId1" Type="http://schemas.openxmlformats.org/officeDocument/2006/relationships/tags" Target="../tags/tag1176.xml"/></Relationships>
</file>

<file path=ppt/slides/_rels/slide1141.xml.rels><?xml version="1.0" encoding="UTF-8" standalone="yes"?>
<Relationships xmlns="http://schemas.openxmlformats.org/package/2006/relationships"><Relationship Id="rId3" Type="http://schemas.openxmlformats.org/officeDocument/2006/relationships/image" Target="../media/image695.png"/><Relationship Id="rId2" Type="http://schemas.openxmlformats.org/officeDocument/2006/relationships/slideLayout" Target="../slideLayouts/slideLayout2.xml"/><Relationship Id="rId1" Type="http://schemas.openxmlformats.org/officeDocument/2006/relationships/tags" Target="../tags/tag1177.xml"/></Relationships>
</file>

<file path=ppt/slides/_rels/slide1142.xml.rels><?xml version="1.0" encoding="UTF-8" standalone="yes"?>
<Relationships xmlns="http://schemas.openxmlformats.org/package/2006/relationships"><Relationship Id="rId3" Type="http://schemas.openxmlformats.org/officeDocument/2006/relationships/notesSlide" Target="../notesSlides/notesSlide1023.xml"/><Relationship Id="rId2" Type="http://schemas.openxmlformats.org/officeDocument/2006/relationships/slideLayout" Target="../slideLayouts/slideLayout1.xml"/><Relationship Id="rId1" Type="http://schemas.openxmlformats.org/officeDocument/2006/relationships/tags" Target="../tags/tag1178.xml"/></Relationships>
</file>

<file path=ppt/slides/_rels/slide1143.xml.rels><?xml version="1.0" encoding="UTF-8" standalone="yes"?>
<Relationships xmlns="http://schemas.openxmlformats.org/package/2006/relationships"><Relationship Id="rId3" Type="http://schemas.openxmlformats.org/officeDocument/2006/relationships/notesSlide" Target="../notesSlides/notesSlide1024.xml"/><Relationship Id="rId2" Type="http://schemas.openxmlformats.org/officeDocument/2006/relationships/slideLayout" Target="../slideLayouts/slideLayout2.xml"/><Relationship Id="rId1" Type="http://schemas.openxmlformats.org/officeDocument/2006/relationships/tags" Target="../tags/tag1179.xml"/></Relationships>
</file>

<file path=ppt/slides/_rels/slide1144.xml.rels><?xml version="1.0" encoding="UTF-8" standalone="yes"?>
<Relationships xmlns="http://schemas.openxmlformats.org/package/2006/relationships"><Relationship Id="rId8" Type="http://schemas.openxmlformats.org/officeDocument/2006/relationships/image" Target="../media/image697.wmf"/><Relationship Id="rId3" Type="http://schemas.openxmlformats.org/officeDocument/2006/relationships/slideLayout" Target="../slideLayouts/slideLayout2.xml"/><Relationship Id="rId7" Type="http://schemas.openxmlformats.org/officeDocument/2006/relationships/oleObject" Target="../embeddings/oleObject298.bin"/><Relationship Id="rId2" Type="http://schemas.openxmlformats.org/officeDocument/2006/relationships/tags" Target="../tags/tag1180.xml"/><Relationship Id="rId1" Type="http://schemas.openxmlformats.org/officeDocument/2006/relationships/vmlDrawing" Target="../drawings/vmlDrawing112.vml"/><Relationship Id="rId6" Type="http://schemas.openxmlformats.org/officeDocument/2006/relationships/image" Target="../media/image696.wmf"/><Relationship Id="rId5" Type="http://schemas.openxmlformats.org/officeDocument/2006/relationships/oleObject" Target="../embeddings/oleObject297.bin"/><Relationship Id="rId10" Type="http://schemas.openxmlformats.org/officeDocument/2006/relationships/image" Target="../media/image698.wmf"/><Relationship Id="rId4" Type="http://schemas.openxmlformats.org/officeDocument/2006/relationships/notesSlide" Target="../notesSlides/notesSlide1025.xml"/><Relationship Id="rId9" Type="http://schemas.openxmlformats.org/officeDocument/2006/relationships/oleObject" Target="../embeddings/oleObject299.bin"/></Relationships>
</file>

<file path=ppt/slides/_rels/slide1145.xml.rels><?xml version="1.0" encoding="UTF-8" standalone="yes"?>
<Relationships xmlns="http://schemas.openxmlformats.org/package/2006/relationships"><Relationship Id="rId8" Type="http://schemas.openxmlformats.org/officeDocument/2006/relationships/image" Target="../media/image700.wmf"/><Relationship Id="rId3" Type="http://schemas.openxmlformats.org/officeDocument/2006/relationships/slideLayout" Target="../slideLayouts/slideLayout2.xml"/><Relationship Id="rId7" Type="http://schemas.openxmlformats.org/officeDocument/2006/relationships/oleObject" Target="../embeddings/oleObject301.bin"/><Relationship Id="rId12" Type="http://schemas.openxmlformats.org/officeDocument/2006/relationships/image" Target="../media/image702.wmf"/><Relationship Id="rId2" Type="http://schemas.openxmlformats.org/officeDocument/2006/relationships/tags" Target="../tags/tag1181.xml"/><Relationship Id="rId1" Type="http://schemas.openxmlformats.org/officeDocument/2006/relationships/vmlDrawing" Target="../drawings/vmlDrawing113.vml"/><Relationship Id="rId6" Type="http://schemas.openxmlformats.org/officeDocument/2006/relationships/image" Target="../media/image699.wmf"/><Relationship Id="rId11" Type="http://schemas.openxmlformats.org/officeDocument/2006/relationships/oleObject" Target="../embeddings/oleObject303.bin"/><Relationship Id="rId5" Type="http://schemas.openxmlformats.org/officeDocument/2006/relationships/oleObject" Target="../embeddings/oleObject300.bin"/><Relationship Id="rId10" Type="http://schemas.openxmlformats.org/officeDocument/2006/relationships/image" Target="../media/image701.wmf"/><Relationship Id="rId4" Type="http://schemas.openxmlformats.org/officeDocument/2006/relationships/notesSlide" Target="../notesSlides/notesSlide1026.xml"/><Relationship Id="rId9" Type="http://schemas.openxmlformats.org/officeDocument/2006/relationships/oleObject" Target="../embeddings/oleObject302.bin"/></Relationships>
</file>

<file path=ppt/slides/_rels/slide11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82.xml"/></Relationships>
</file>

<file path=ppt/slides/_rels/slide1147.xml.rels><?xml version="1.0" encoding="UTF-8" standalone="yes"?>
<Relationships xmlns="http://schemas.openxmlformats.org/package/2006/relationships"><Relationship Id="rId3" Type="http://schemas.openxmlformats.org/officeDocument/2006/relationships/image" Target="../media/image703.png"/><Relationship Id="rId2" Type="http://schemas.openxmlformats.org/officeDocument/2006/relationships/slideLayout" Target="../slideLayouts/slideLayout2.xml"/><Relationship Id="rId1" Type="http://schemas.openxmlformats.org/officeDocument/2006/relationships/tags" Target="../tags/tag1183.xml"/><Relationship Id="rId4" Type="http://schemas.openxmlformats.org/officeDocument/2006/relationships/image" Target="../media/image704.png"/></Relationships>
</file>

<file path=ppt/slides/_rels/slide1148.xml.rels><?xml version="1.0" encoding="UTF-8" standalone="yes"?>
<Relationships xmlns="http://schemas.openxmlformats.org/package/2006/relationships"><Relationship Id="rId3" Type="http://schemas.openxmlformats.org/officeDocument/2006/relationships/image" Target="../media/image705.png"/><Relationship Id="rId2" Type="http://schemas.openxmlformats.org/officeDocument/2006/relationships/slideLayout" Target="../slideLayouts/slideLayout2.xml"/><Relationship Id="rId1" Type="http://schemas.openxmlformats.org/officeDocument/2006/relationships/tags" Target="../tags/tag1184.xml"/></Relationships>
</file>

<file path=ppt/slides/_rels/slide1149.xml.rels><?xml version="1.0" encoding="UTF-8" standalone="yes"?>
<Relationships xmlns="http://schemas.openxmlformats.org/package/2006/relationships"><Relationship Id="rId3" Type="http://schemas.openxmlformats.org/officeDocument/2006/relationships/notesSlide" Target="../notesSlides/notesSlide1027.xml"/><Relationship Id="rId2" Type="http://schemas.openxmlformats.org/officeDocument/2006/relationships/slideLayout" Target="../slideLayouts/slideLayout1.xml"/><Relationship Id="rId1" Type="http://schemas.openxmlformats.org/officeDocument/2006/relationships/tags" Target="../tags/tag1185.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50.xml.rels><?xml version="1.0" encoding="UTF-8" standalone="yes"?>
<Relationships xmlns="http://schemas.openxmlformats.org/package/2006/relationships"><Relationship Id="rId3" Type="http://schemas.openxmlformats.org/officeDocument/2006/relationships/notesSlide" Target="../notesSlides/notesSlide1028.xml"/><Relationship Id="rId2" Type="http://schemas.openxmlformats.org/officeDocument/2006/relationships/slideLayout" Target="../slideLayouts/slideLayout2.xml"/><Relationship Id="rId1" Type="http://schemas.openxmlformats.org/officeDocument/2006/relationships/tags" Target="../tags/tag1186.xml"/></Relationships>
</file>

<file path=ppt/slides/_rels/slide1151.xml.rels><?xml version="1.0" encoding="UTF-8" standalone="yes"?>
<Relationships xmlns="http://schemas.openxmlformats.org/package/2006/relationships"><Relationship Id="rId3" Type="http://schemas.openxmlformats.org/officeDocument/2006/relationships/notesSlide" Target="../notesSlides/notesSlide1029.xml"/><Relationship Id="rId2" Type="http://schemas.openxmlformats.org/officeDocument/2006/relationships/slideLayout" Target="../slideLayouts/slideLayout2.xml"/><Relationship Id="rId1" Type="http://schemas.openxmlformats.org/officeDocument/2006/relationships/tags" Target="../tags/tag1187.xml"/></Relationships>
</file>

<file path=ppt/slides/_rels/slide1152.xml.rels><?xml version="1.0" encoding="UTF-8" standalone="yes"?>
<Relationships xmlns="http://schemas.openxmlformats.org/package/2006/relationships"><Relationship Id="rId8" Type="http://schemas.openxmlformats.org/officeDocument/2006/relationships/image" Target="../media/image707.wmf"/><Relationship Id="rId3" Type="http://schemas.openxmlformats.org/officeDocument/2006/relationships/slideLayout" Target="../slideLayouts/slideLayout2.xml"/><Relationship Id="rId7" Type="http://schemas.openxmlformats.org/officeDocument/2006/relationships/oleObject" Target="../embeddings/oleObject305.bin"/><Relationship Id="rId2" Type="http://schemas.openxmlformats.org/officeDocument/2006/relationships/tags" Target="../tags/tag1188.xml"/><Relationship Id="rId1" Type="http://schemas.openxmlformats.org/officeDocument/2006/relationships/vmlDrawing" Target="../drawings/vmlDrawing114.vml"/><Relationship Id="rId6" Type="http://schemas.openxmlformats.org/officeDocument/2006/relationships/image" Target="../media/image706.wmf"/><Relationship Id="rId5" Type="http://schemas.openxmlformats.org/officeDocument/2006/relationships/oleObject" Target="../embeddings/oleObject304.bin"/><Relationship Id="rId10" Type="http://schemas.openxmlformats.org/officeDocument/2006/relationships/image" Target="../media/image708.wmf"/><Relationship Id="rId4" Type="http://schemas.openxmlformats.org/officeDocument/2006/relationships/notesSlide" Target="../notesSlides/notesSlide1030.xml"/><Relationship Id="rId9" Type="http://schemas.openxmlformats.org/officeDocument/2006/relationships/oleObject" Target="../embeddings/oleObject306.bin"/></Relationships>
</file>

<file path=ppt/slides/_rels/slide11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89.xml"/></Relationships>
</file>

<file path=ppt/slides/_rels/slide1154.xml.rels><?xml version="1.0" encoding="UTF-8" standalone="yes"?>
<Relationships xmlns="http://schemas.openxmlformats.org/package/2006/relationships"><Relationship Id="rId3" Type="http://schemas.openxmlformats.org/officeDocument/2006/relationships/image" Target="../media/image709.png"/><Relationship Id="rId2" Type="http://schemas.openxmlformats.org/officeDocument/2006/relationships/slideLayout" Target="../slideLayouts/slideLayout2.xml"/><Relationship Id="rId1" Type="http://schemas.openxmlformats.org/officeDocument/2006/relationships/tags" Target="../tags/tag1190.xml"/><Relationship Id="rId5" Type="http://schemas.openxmlformats.org/officeDocument/2006/relationships/image" Target="../media/image711.png"/><Relationship Id="rId4" Type="http://schemas.openxmlformats.org/officeDocument/2006/relationships/image" Target="../media/image710.png"/></Relationships>
</file>

<file path=ppt/slides/_rels/slide1155.xml.rels><?xml version="1.0" encoding="UTF-8" standalone="yes"?>
<Relationships xmlns="http://schemas.openxmlformats.org/package/2006/relationships"><Relationship Id="rId3" Type="http://schemas.openxmlformats.org/officeDocument/2006/relationships/image" Target="../media/image712.png"/><Relationship Id="rId2" Type="http://schemas.openxmlformats.org/officeDocument/2006/relationships/slideLayout" Target="../slideLayouts/slideLayout2.xml"/><Relationship Id="rId1" Type="http://schemas.openxmlformats.org/officeDocument/2006/relationships/tags" Target="../tags/tag1191.xml"/></Relationships>
</file>

<file path=ppt/slides/_rels/slide1156.xml.rels><?xml version="1.0" encoding="UTF-8" standalone="yes"?>
<Relationships xmlns="http://schemas.openxmlformats.org/package/2006/relationships"><Relationship Id="rId3" Type="http://schemas.openxmlformats.org/officeDocument/2006/relationships/notesSlide" Target="../notesSlides/notesSlide1031.xml"/><Relationship Id="rId2" Type="http://schemas.openxmlformats.org/officeDocument/2006/relationships/slideLayout" Target="../slideLayouts/slideLayout1.xml"/><Relationship Id="rId1" Type="http://schemas.openxmlformats.org/officeDocument/2006/relationships/tags" Target="../tags/tag1192.xml"/></Relationships>
</file>

<file path=ppt/slides/_rels/slide1157.xml.rels><?xml version="1.0" encoding="UTF-8" standalone="yes"?>
<Relationships xmlns="http://schemas.openxmlformats.org/package/2006/relationships"><Relationship Id="rId3" Type="http://schemas.openxmlformats.org/officeDocument/2006/relationships/notesSlide" Target="../notesSlides/notesSlide1032.xml"/><Relationship Id="rId2" Type="http://schemas.openxmlformats.org/officeDocument/2006/relationships/slideLayout" Target="../slideLayouts/slideLayout2.xml"/><Relationship Id="rId1" Type="http://schemas.openxmlformats.org/officeDocument/2006/relationships/tags" Target="../tags/tag1193.xml"/></Relationships>
</file>

<file path=ppt/slides/_rels/slide1158.xml.rels><?xml version="1.0" encoding="UTF-8" standalone="yes"?>
<Relationships xmlns="http://schemas.openxmlformats.org/package/2006/relationships"><Relationship Id="rId8" Type="http://schemas.openxmlformats.org/officeDocument/2006/relationships/image" Target="../media/image714.wmf"/><Relationship Id="rId3" Type="http://schemas.openxmlformats.org/officeDocument/2006/relationships/slideLayout" Target="../slideLayouts/slideLayout2.xml"/><Relationship Id="rId7" Type="http://schemas.openxmlformats.org/officeDocument/2006/relationships/oleObject" Target="../embeddings/oleObject308.bin"/><Relationship Id="rId2" Type="http://schemas.openxmlformats.org/officeDocument/2006/relationships/tags" Target="../tags/tag1194.xml"/><Relationship Id="rId1" Type="http://schemas.openxmlformats.org/officeDocument/2006/relationships/vmlDrawing" Target="../drawings/vmlDrawing115.vml"/><Relationship Id="rId6" Type="http://schemas.openxmlformats.org/officeDocument/2006/relationships/image" Target="../media/image713.wmf"/><Relationship Id="rId5" Type="http://schemas.openxmlformats.org/officeDocument/2006/relationships/oleObject" Target="../embeddings/oleObject307.bin"/><Relationship Id="rId10" Type="http://schemas.openxmlformats.org/officeDocument/2006/relationships/image" Target="../media/image715.wmf"/><Relationship Id="rId4" Type="http://schemas.openxmlformats.org/officeDocument/2006/relationships/notesSlide" Target="../notesSlides/notesSlide1033.xml"/><Relationship Id="rId9" Type="http://schemas.openxmlformats.org/officeDocument/2006/relationships/oleObject" Target="../embeddings/oleObject309.bin"/></Relationships>
</file>

<file path=ppt/slides/_rels/slide11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95.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60.xml.rels><?xml version="1.0" encoding="UTF-8" standalone="yes"?>
<Relationships xmlns="http://schemas.openxmlformats.org/package/2006/relationships"><Relationship Id="rId3" Type="http://schemas.openxmlformats.org/officeDocument/2006/relationships/image" Target="../media/image716.png"/><Relationship Id="rId2" Type="http://schemas.openxmlformats.org/officeDocument/2006/relationships/slideLayout" Target="../slideLayouts/slideLayout2.xml"/><Relationship Id="rId1" Type="http://schemas.openxmlformats.org/officeDocument/2006/relationships/tags" Target="../tags/tag1196.xml"/><Relationship Id="rId5" Type="http://schemas.openxmlformats.org/officeDocument/2006/relationships/image" Target="../media/image718.png"/><Relationship Id="rId4" Type="http://schemas.openxmlformats.org/officeDocument/2006/relationships/image" Target="../media/image717.png"/></Relationships>
</file>

<file path=ppt/slides/_rels/slide1161.xml.rels><?xml version="1.0" encoding="UTF-8" standalone="yes"?>
<Relationships xmlns="http://schemas.openxmlformats.org/package/2006/relationships"><Relationship Id="rId3" Type="http://schemas.openxmlformats.org/officeDocument/2006/relationships/image" Target="../media/image719.png"/><Relationship Id="rId2" Type="http://schemas.openxmlformats.org/officeDocument/2006/relationships/slideLayout" Target="../slideLayouts/slideLayout2.xml"/><Relationship Id="rId1" Type="http://schemas.openxmlformats.org/officeDocument/2006/relationships/tags" Target="../tags/tag1197.xml"/></Relationships>
</file>

<file path=ppt/slides/_rels/slide1162.xml.rels><?xml version="1.0" encoding="UTF-8" standalone="yes"?>
<Relationships xmlns="http://schemas.openxmlformats.org/package/2006/relationships"><Relationship Id="rId3" Type="http://schemas.openxmlformats.org/officeDocument/2006/relationships/notesSlide" Target="../notesSlides/notesSlide1034.xml"/><Relationship Id="rId2" Type="http://schemas.openxmlformats.org/officeDocument/2006/relationships/slideLayout" Target="../slideLayouts/slideLayout1.xml"/><Relationship Id="rId1" Type="http://schemas.openxmlformats.org/officeDocument/2006/relationships/tags" Target="../tags/tag1198.xml"/></Relationships>
</file>

<file path=ppt/slides/_rels/slide1163.xml.rels><?xml version="1.0" encoding="UTF-8" standalone="yes"?>
<Relationships xmlns="http://schemas.openxmlformats.org/package/2006/relationships"><Relationship Id="rId3" Type="http://schemas.openxmlformats.org/officeDocument/2006/relationships/notesSlide" Target="../notesSlides/notesSlide1035.xml"/><Relationship Id="rId2" Type="http://schemas.openxmlformats.org/officeDocument/2006/relationships/slideLayout" Target="../slideLayouts/slideLayout2.xml"/><Relationship Id="rId1" Type="http://schemas.openxmlformats.org/officeDocument/2006/relationships/tags" Target="../tags/tag1199.xml"/></Relationships>
</file>

<file path=ppt/slides/_rels/slide1164.xml.rels><?xml version="1.0" encoding="UTF-8" standalone="yes"?>
<Relationships xmlns="http://schemas.openxmlformats.org/package/2006/relationships"><Relationship Id="rId8" Type="http://schemas.openxmlformats.org/officeDocument/2006/relationships/image" Target="../media/image721.wmf"/><Relationship Id="rId3" Type="http://schemas.openxmlformats.org/officeDocument/2006/relationships/slideLayout" Target="../slideLayouts/slideLayout2.xml"/><Relationship Id="rId7" Type="http://schemas.openxmlformats.org/officeDocument/2006/relationships/oleObject" Target="../embeddings/oleObject311.bin"/><Relationship Id="rId2" Type="http://schemas.openxmlformats.org/officeDocument/2006/relationships/tags" Target="../tags/tag1200.xml"/><Relationship Id="rId1" Type="http://schemas.openxmlformats.org/officeDocument/2006/relationships/vmlDrawing" Target="../drawings/vmlDrawing116.vml"/><Relationship Id="rId6" Type="http://schemas.openxmlformats.org/officeDocument/2006/relationships/image" Target="../media/image720.wmf"/><Relationship Id="rId5" Type="http://schemas.openxmlformats.org/officeDocument/2006/relationships/oleObject" Target="../embeddings/oleObject310.bin"/><Relationship Id="rId10" Type="http://schemas.openxmlformats.org/officeDocument/2006/relationships/image" Target="../media/image722.wmf"/><Relationship Id="rId4" Type="http://schemas.openxmlformats.org/officeDocument/2006/relationships/notesSlide" Target="../notesSlides/notesSlide1036.xml"/><Relationship Id="rId9" Type="http://schemas.openxmlformats.org/officeDocument/2006/relationships/oleObject" Target="../embeddings/oleObject312.bin"/></Relationships>
</file>

<file path=ppt/slides/_rels/slide11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01.xml"/></Relationships>
</file>

<file path=ppt/slides/_rels/slide1166.xml.rels><?xml version="1.0" encoding="UTF-8" standalone="yes"?>
<Relationships xmlns="http://schemas.openxmlformats.org/package/2006/relationships"><Relationship Id="rId3" Type="http://schemas.openxmlformats.org/officeDocument/2006/relationships/image" Target="../media/image723.png"/><Relationship Id="rId2" Type="http://schemas.openxmlformats.org/officeDocument/2006/relationships/slideLayout" Target="../slideLayouts/slideLayout2.xml"/><Relationship Id="rId1" Type="http://schemas.openxmlformats.org/officeDocument/2006/relationships/tags" Target="../tags/tag1202.xml"/><Relationship Id="rId4" Type="http://schemas.openxmlformats.org/officeDocument/2006/relationships/image" Target="../media/image724.png"/></Relationships>
</file>

<file path=ppt/slides/_rels/slide1167.xml.rels><?xml version="1.0" encoding="UTF-8" standalone="yes"?>
<Relationships xmlns="http://schemas.openxmlformats.org/package/2006/relationships"><Relationship Id="rId3" Type="http://schemas.openxmlformats.org/officeDocument/2006/relationships/image" Target="../media/image725.png"/><Relationship Id="rId2" Type="http://schemas.openxmlformats.org/officeDocument/2006/relationships/slideLayout" Target="../slideLayouts/slideLayout2.xml"/><Relationship Id="rId1" Type="http://schemas.openxmlformats.org/officeDocument/2006/relationships/tags" Target="../tags/tag1203.xml"/></Relationships>
</file>

<file path=ppt/slides/_rels/slide1168.xml.rels><?xml version="1.0" encoding="UTF-8" standalone="yes"?>
<Relationships xmlns="http://schemas.openxmlformats.org/package/2006/relationships"><Relationship Id="rId3" Type="http://schemas.openxmlformats.org/officeDocument/2006/relationships/notesSlide" Target="../notesSlides/notesSlide1037.xml"/><Relationship Id="rId2" Type="http://schemas.openxmlformats.org/officeDocument/2006/relationships/slideLayout" Target="../slideLayouts/slideLayout1.xml"/><Relationship Id="rId1" Type="http://schemas.openxmlformats.org/officeDocument/2006/relationships/tags" Target="../tags/tag1204.xml"/></Relationships>
</file>

<file path=ppt/slides/_rels/slide1169.xml.rels><?xml version="1.0" encoding="UTF-8" standalone="yes"?>
<Relationships xmlns="http://schemas.openxmlformats.org/package/2006/relationships"><Relationship Id="rId3" Type="http://schemas.openxmlformats.org/officeDocument/2006/relationships/notesSlide" Target="../notesSlides/notesSlide1038.xml"/><Relationship Id="rId2" Type="http://schemas.openxmlformats.org/officeDocument/2006/relationships/slideLayout" Target="../slideLayouts/slideLayout2.xml"/><Relationship Id="rId1" Type="http://schemas.openxmlformats.org/officeDocument/2006/relationships/tags" Target="../tags/tag120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70.xml.rels><?xml version="1.0" encoding="UTF-8" standalone="yes"?>
<Relationships xmlns="http://schemas.openxmlformats.org/package/2006/relationships"><Relationship Id="rId8" Type="http://schemas.openxmlformats.org/officeDocument/2006/relationships/image" Target="../media/image726.wmf"/><Relationship Id="rId3" Type="http://schemas.openxmlformats.org/officeDocument/2006/relationships/slideLayout" Target="../slideLayouts/slideLayout2.xml"/><Relationship Id="rId7" Type="http://schemas.openxmlformats.org/officeDocument/2006/relationships/oleObject" Target="../embeddings/oleObject314.bin"/><Relationship Id="rId2" Type="http://schemas.openxmlformats.org/officeDocument/2006/relationships/tags" Target="../tags/tag1206.xml"/><Relationship Id="rId1" Type="http://schemas.openxmlformats.org/officeDocument/2006/relationships/vmlDrawing" Target="../drawings/vmlDrawing117.vml"/><Relationship Id="rId6" Type="http://schemas.openxmlformats.org/officeDocument/2006/relationships/image" Target="../media/image696.wmf"/><Relationship Id="rId5" Type="http://schemas.openxmlformats.org/officeDocument/2006/relationships/oleObject" Target="../embeddings/oleObject313.bin"/><Relationship Id="rId10" Type="http://schemas.openxmlformats.org/officeDocument/2006/relationships/image" Target="../media/image727.wmf"/><Relationship Id="rId4" Type="http://schemas.openxmlformats.org/officeDocument/2006/relationships/notesSlide" Target="../notesSlides/notesSlide1039.xml"/><Relationship Id="rId9" Type="http://schemas.openxmlformats.org/officeDocument/2006/relationships/oleObject" Target="../embeddings/oleObject315.bin"/></Relationships>
</file>

<file path=ppt/slides/_rels/slide1171.xml.rels><?xml version="1.0" encoding="UTF-8" standalone="yes"?>
<Relationships xmlns="http://schemas.openxmlformats.org/package/2006/relationships"><Relationship Id="rId8" Type="http://schemas.openxmlformats.org/officeDocument/2006/relationships/image" Target="../media/image729.wmf"/><Relationship Id="rId3" Type="http://schemas.openxmlformats.org/officeDocument/2006/relationships/slideLayout" Target="../slideLayouts/slideLayout2.xml"/><Relationship Id="rId7" Type="http://schemas.openxmlformats.org/officeDocument/2006/relationships/oleObject" Target="../embeddings/oleObject317.bin"/><Relationship Id="rId12" Type="http://schemas.openxmlformats.org/officeDocument/2006/relationships/image" Target="../media/image731.wmf"/><Relationship Id="rId2" Type="http://schemas.openxmlformats.org/officeDocument/2006/relationships/tags" Target="../tags/tag1207.xml"/><Relationship Id="rId1" Type="http://schemas.openxmlformats.org/officeDocument/2006/relationships/vmlDrawing" Target="../drawings/vmlDrawing118.vml"/><Relationship Id="rId6" Type="http://schemas.openxmlformats.org/officeDocument/2006/relationships/image" Target="../media/image728.wmf"/><Relationship Id="rId11" Type="http://schemas.openxmlformats.org/officeDocument/2006/relationships/oleObject" Target="../embeddings/oleObject319.bin"/><Relationship Id="rId5" Type="http://schemas.openxmlformats.org/officeDocument/2006/relationships/oleObject" Target="../embeddings/oleObject316.bin"/><Relationship Id="rId10" Type="http://schemas.openxmlformats.org/officeDocument/2006/relationships/image" Target="../media/image730.wmf"/><Relationship Id="rId4" Type="http://schemas.openxmlformats.org/officeDocument/2006/relationships/notesSlide" Target="../notesSlides/notesSlide1040.xml"/><Relationship Id="rId9" Type="http://schemas.openxmlformats.org/officeDocument/2006/relationships/oleObject" Target="../embeddings/oleObject318.bin"/></Relationships>
</file>

<file path=ppt/slides/_rels/slide11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08.xml"/></Relationships>
</file>

<file path=ppt/slides/_rels/slide1173.xml.rels><?xml version="1.0" encoding="UTF-8" standalone="yes"?>
<Relationships xmlns="http://schemas.openxmlformats.org/package/2006/relationships"><Relationship Id="rId3" Type="http://schemas.openxmlformats.org/officeDocument/2006/relationships/image" Target="../media/image732.png"/><Relationship Id="rId2" Type="http://schemas.openxmlformats.org/officeDocument/2006/relationships/slideLayout" Target="../slideLayouts/slideLayout2.xml"/><Relationship Id="rId1" Type="http://schemas.openxmlformats.org/officeDocument/2006/relationships/tags" Target="../tags/tag1209.xml"/><Relationship Id="rId4" Type="http://schemas.openxmlformats.org/officeDocument/2006/relationships/image" Target="../media/image733.png"/></Relationships>
</file>

<file path=ppt/slides/_rels/slide1174.xml.rels><?xml version="1.0" encoding="UTF-8" standalone="yes"?>
<Relationships xmlns="http://schemas.openxmlformats.org/package/2006/relationships"><Relationship Id="rId3" Type="http://schemas.openxmlformats.org/officeDocument/2006/relationships/image" Target="../media/image734.png"/><Relationship Id="rId2" Type="http://schemas.openxmlformats.org/officeDocument/2006/relationships/slideLayout" Target="../slideLayouts/slideLayout2.xml"/><Relationship Id="rId1" Type="http://schemas.openxmlformats.org/officeDocument/2006/relationships/tags" Target="../tags/tag1210.xml"/></Relationships>
</file>

<file path=ppt/slides/_rels/slide1175.xml.rels><?xml version="1.0" encoding="UTF-8" standalone="yes"?>
<Relationships xmlns="http://schemas.openxmlformats.org/package/2006/relationships"><Relationship Id="rId3" Type="http://schemas.openxmlformats.org/officeDocument/2006/relationships/notesSlide" Target="../notesSlides/notesSlide1041.xml"/><Relationship Id="rId2" Type="http://schemas.openxmlformats.org/officeDocument/2006/relationships/slideLayout" Target="../slideLayouts/slideLayout1.xml"/><Relationship Id="rId1" Type="http://schemas.openxmlformats.org/officeDocument/2006/relationships/tags" Target="../tags/tag1211.xml"/></Relationships>
</file>

<file path=ppt/slides/_rels/slide1176.xml.rels><?xml version="1.0" encoding="UTF-8" standalone="yes"?>
<Relationships xmlns="http://schemas.openxmlformats.org/package/2006/relationships"><Relationship Id="rId3" Type="http://schemas.openxmlformats.org/officeDocument/2006/relationships/notesSlide" Target="../notesSlides/notesSlide1042.xml"/><Relationship Id="rId2" Type="http://schemas.openxmlformats.org/officeDocument/2006/relationships/slideLayout" Target="../slideLayouts/slideLayout2.xml"/><Relationship Id="rId1" Type="http://schemas.openxmlformats.org/officeDocument/2006/relationships/tags" Target="../tags/tag1212.xml"/></Relationships>
</file>

<file path=ppt/slides/_rels/slide1177.xml.rels><?xml version="1.0" encoding="UTF-8" standalone="yes"?>
<Relationships xmlns="http://schemas.openxmlformats.org/package/2006/relationships"><Relationship Id="rId3" Type="http://schemas.openxmlformats.org/officeDocument/2006/relationships/notesSlide" Target="../notesSlides/notesSlide1043.xml"/><Relationship Id="rId2" Type="http://schemas.openxmlformats.org/officeDocument/2006/relationships/slideLayout" Target="../slideLayouts/slideLayout2.xml"/><Relationship Id="rId1" Type="http://schemas.openxmlformats.org/officeDocument/2006/relationships/tags" Target="../tags/tag1213.xml"/></Relationships>
</file>

<file path=ppt/slides/_rels/slide1178.xml.rels><?xml version="1.0" encoding="UTF-8" standalone="yes"?>
<Relationships xmlns="http://schemas.openxmlformats.org/package/2006/relationships"><Relationship Id="rId3" Type="http://schemas.openxmlformats.org/officeDocument/2006/relationships/notesSlide" Target="../notesSlides/notesSlide1044.xml"/><Relationship Id="rId2" Type="http://schemas.openxmlformats.org/officeDocument/2006/relationships/slideLayout" Target="../slideLayouts/slideLayout2.xml"/><Relationship Id="rId1" Type="http://schemas.openxmlformats.org/officeDocument/2006/relationships/tags" Target="../tags/tag1214.xml"/><Relationship Id="rId4" Type="http://schemas.openxmlformats.org/officeDocument/2006/relationships/image" Target="../media/image735.png"/></Relationships>
</file>

<file path=ppt/slides/_rels/slide1179.xml.rels><?xml version="1.0" encoding="UTF-8" standalone="yes"?>
<Relationships xmlns="http://schemas.openxmlformats.org/package/2006/relationships"><Relationship Id="rId8" Type="http://schemas.openxmlformats.org/officeDocument/2006/relationships/image" Target="../media/image737.wmf"/><Relationship Id="rId13" Type="http://schemas.openxmlformats.org/officeDocument/2006/relationships/oleObject" Target="../embeddings/oleObject324.bin"/><Relationship Id="rId18" Type="http://schemas.openxmlformats.org/officeDocument/2006/relationships/image" Target="../media/image742.wmf"/><Relationship Id="rId3" Type="http://schemas.openxmlformats.org/officeDocument/2006/relationships/slideLayout" Target="../slideLayouts/slideLayout2.xml"/><Relationship Id="rId7" Type="http://schemas.openxmlformats.org/officeDocument/2006/relationships/oleObject" Target="../embeddings/oleObject321.bin"/><Relationship Id="rId12" Type="http://schemas.openxmlformats.org/officeDocument/2006/relationships/image" Target="../media/image739.wmf"/><Relationship Id="rId17" Type="http://schemas.openxmlformats.org/officeDocument/2006/relationships/oleObject" Target="../embeddings/oleObject326.bin"/><Relationship Id="rId2" Type="http://schemas.openxmlformats.org/officeDocument/2006/relationships/tags" Target="../tags/tag1215.xml"/><Relationship Id="rId16" Type="http://schemas.openxmlformats.org/officeDocument/2006/relationships/image" Target="../media/image741.wmf"/><Relationship Id="rId1" Type="http://schemas.openxmlformats.org/officeDocument/2006/relationships/vmlDrawing" Target="../drawings/vmlDrawing119.vml"/><Relationship Id="rId6" Type="http://schemas.openxmlformats.org/officeDocument/2006/relationships/image" Target="../media/image736.wmf"/><Relationship Id="rId11" Type="http://schemas.openxmlformats.org/officeDocument/2006/relationships/oleObject" Target="../embeddings/oleObject323.bin"/><Relationship Id="rId5" Type="http://schemas.openxmlformats.org/officeDocument/2006/relationships/oleObject" Target="../embeddings/oleObject320.bin"/><Relationship Id="rId15" Type="http://schemas.openxmlformats.org/officeDocument/2006/relationships/oleObject" Target="../embeddings/oleObject325.bin"/><Relationship Id="rId10" Type="http://schemas.openxmlformats.org/officeDocument/2006/relationships/image" Target="../media/image738.wmf"/><Relationship Id="rId4" Type="http://schemas.openxmlformats.org/officeDocument/2006/relationships/notesSlide" Target="../notesSlides/notesSlide1045.xml"/><Relationship Id="rId9" Type="http://schemas.openxmlformats.org/officeDocument/2006/relationships/oleObject" Target="../embeddings/oleObject322.bin"/><Relationship Id="rId14" Type="http://schemas.openxmlformats.org/officeDocument/2006/relationships/image" Target="../media/image740.wmf"/></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80.xml.rels><?xml version="1.0" encoding="UTF-8" standalone="yes"?>
<Relationships xmlns="http://schemas.openxmlformats.org/package/2006/relationships"><Relationship Id="rId3" Type="http://schemas.openxmlformats.org/officeDocument/2006/relationships/notesSlide" Target="../notesSlides/notesSlide1046.xml"/><Relationship Id="rId2" Type="http://schemas.openxmlformats.org/officeDocument/2006/relationships/slideLayout" Target="../slideLayouts/slideLayout2.xml"/><Relationship Id="rId1" Type="http://schemas.openxmlformats.org/officeDocument/2006/relationships/tags" Target="../tags/tag1216.xml"/></Relationships>
</file>

<file path=ppt/slides/_rels/slide1181.xml.rels><?xml version="1.0" encoding="UTF-8" standalone="yes"?>
<Relationships xmlns="http://schemas.openxmlformats.org/package/2006/relationships"><Relationship Id="rId8" Type="http://schemas.openxmlformats.org/officeDocument/2006/relationships/image" Target="../media/image737.wmf"/><Relationship Id="rId13" Type="http://schemas.openxmlformats.org/officeDocument/2006/relationships/oleObject" Target="../embeddings/oleObject331.bin"/><Relationship Id="rId18" Type="http://schemas.openxmlformats.org/officeDocument/2006/relationships/image" Target="../media/image744.wmf"/><Relationship Id="rId3" Type="http://schemas.openxmlformats.org/officeDocument/2006/relationships/slideLayout" Target="../slideLayouts/slideLayout2.xml"/><Relationship Id="rId7" Type="http://schemas.openxmlformats.org/officeDocument/2006/relationships/oleObject" Target="../embeddings/oleObject328.bin"/><Relationship Id="rId12" Type="http://schemas.openxmlformats.org/officeDocument/2006/relationships/image" Target="../media/image739.wmf"/><Relationship Id="rId17" Type="http://schemas.openxmlformats.org/officeDocument/2006/relationships/oleObject" Target="../embeddings/oleObject333.bin"/><Relationship Id="rId2" Type="http://schemas.openxmlformats.org/officeDocument/2006/relationships/tags" Target="../tags/tag1217.xml"/><Relationship Id="rId16" Type="http://schemas.openxmlformats.org/officeDocument/2006/relationships/image" Target="../media/image743.wmf"/><Relationship Id="rId20" Type="http://schemas.openxmlformats.org/officeDocument/2006/relationships/image" Target="../media/image745.wmf"/><Relationship Id="rId1" Type="http://schemas.openxmlformats.org/officeDocument/2006/relationships/vmlDrawing" Target="../drawings/vmlDrawing120.vml"/><Relationship Id="rId6" Type="http://schemas.openxmlformats.org/officeDocument/2006/relationships/image" Target="../media/image736.wmf"/><Relationship Id="rId11" Type="http://schemas.openxmlformats.org/officeDocument/2006/relationships/oleObject" Target="../embeddings/oleObject330.bin"/><Relationship Id="rId5" Type="http://schemas.openxmlformats.org/officeDocument/2006/relationships/oleObject" Target="../embeddings/oleObject327.bin"/><Relationship Id="rId15" Type="http://schemas.openxmlformats.org/officeDocument/2006/relationships/oleObject" Target="../embeddings/oleObject332.bin"/><Relationship Id="rId10" Type="http://schemas.openxmlformats.org/officeDocument/2006/relationships/image" Target="../media/image738.wmf"/><Relationship Id="rId19" Type="http://schemas.openxmlformats.org/officeDocument/2006/relationships/oleObject" Target="../embeddings/oleObject334.bin"/><Relationship Id="rId4" Type="http://schemas.openxmlformats.org/officeDocument/2006/relationships/notesSlide" Target="../notesSlides/notesSlide1047.xml"/><Relationship Id="rId9" Type="http://schemas.openxmlformats.org/officeDocument/2006/relationships/oleObject" Target="../embeddings/oleObject329.bin"/><Relationship Id="rId14" Type="http://schemas.openxmlformats.org/officeDocument/2006/relationships/image" Target="../media/image740.wmf"/></Relationships>
</file>

<file path=ppt/slides/_rels/slide1182.xml.rels><?xml version="1.0" encoding="UTF-8" standalone="yes"?>
<Relationships xmlns="http://schemas.openxmlformats.org/package/2006/relationships"><Relationship Id="rId3" Type="http://schemas.openxmlformats.org/officeDocument/2006/relationships/notesSlide" Target="../notesSlides/notesSlide1048.xml"/><Relationship Id="rId2" Type="http://schemas.openxmlformats.org/officeDocument/2006/relationships/slideLayout" Target="../slideLayouts/slideLayout1.xml"/><Relationship Id="rId1" Type="http://schemas.openxmlformats.org/officeDocument/2006/relationships/tags" Target="../tags/tag1218.xml"/></Relationships>
</file>

<file path=ppt/slides/_rels/slide1183.xml.rels><?xml version="1.0" encoding="UTF-8" standalone="yes"?>
<Relationships xmlns="http://schemas.openxmlformats.org/package/2006/relationships"><Relationship Id="rId3" Type="http://schemas.openxmlformats.org/officeDocument/2006/relationships/notesSlide" Target="../notesSlides/notesSlide1049.xml"/><Relationship Id="rId2" Type="http://schemas.openxmlformats.org/officeDocument/2006/relationships/slideLayout" Target="../slideLayouts/slideLayout2.xml"/><Relationship Id="rId1" Type="http://schemas.openxmlformats.org/officeDocument/2006/relationships/tags" Target="../tags/tag1219.xml"/></Relationships>
</file>

<file path=ppt/slides/_rels/slide1184.xml.rels><?xml version="1.0" encoding="UTF-8" standalone="yes"?>
<Relationships xmlns="http://schemas.openxmlformats.org/package/2006/relationships"><Relationship Id="rId8" Type="http://schemas.openxmlformats.org/officeDocument/2006/relationships/image" Target="../media/image747.wmf"/><Relationship Id="rId13" Type="http://schemas.openxmlformats.org/officeDocument/2006/relationships/oleObject" Target="../embeddings/oleObject339.bin"/><Relationship Id="rId3" Type="http://schemas.openxmlformats.org/officeDocument/2006/relationships/slideLayout" Target="../slideLayouts/slideLayout2.xml"/><Relationship Id="rId7" Type="http://schemas.openxmlformats.org/officeDocument/2006/relationships/oleObject" Target="../embeddings/oleObject336.bin"/><Relationship Id="rId12" Type="http://schemas.openxmlformats.org/officeDocument/2006/relationships/image" Target="../media/image749.wmf"/><Relationship Id="rId2" Type="http://schemas.openxmlformats.org/officeDocument/2006/relationships/tags" Target="../tags/tag1220.xml"/><Relationship Id="rId1" Type="http://schemas.openxmlformats.org/officeDocument/2006/relationships/vmlDrawing" Target="../drawings/vmlDrawing121.vml"/><Relationship Id="rId6" Type="http://schemas.openxmlformats.org/officeDocument/2006/relationships/image" Target="../media/image746.wmf"/><Relationship Id="rId11" Type="http://schemas.openxmlformats.org/officeDocument/2006/relationships/oleObject" Target="../embeddings/oleObject338.bin"/><Relationship Id="rId5" Type="http://schemas.openxmlformats.org/officeDocument/2006/relationships/oleObject" Target="../embeddings/oleObject335.bin"/><Relationship Id="rId10" Type="http://schemas.openxmlformats.org/officeDocument/2006/relationships/image" Target="../media/image748.wmf"/><Relationship Id="rId4" Type="http://schemas.openxmlformats.org/officeDocument/2006/relationships/notesSlide" Target="../notesSlides/notesSlide1050.xml"/><Relationship Id="rId9" Type="http://schemas.openxmlformats.org/officeDocument/2006/relationships/oleObject" Target="../embeddings/oleObject337.bin"/><Relationship Id="rId14" Type="http://schemas.openxmlformats.org/officeDocument/2006/relationships/image" Target="../media/image736.wmf"/></Relationships>
</file>

<file path=ppt/slides/_rels/slide1185.xml.rels><?xml version="1.0" encoding="UTF-8" standalone="yes"?>
<Relationships xmlns="http://schemas.openxmlformats.org/package/2006/relationships"><Relationship Id="rId3" Type="http://schemas.openxmlformats.org/officeDocument/2006/relationships/notesSlide" Target="../notesSlides/notesSlide1051.xml"/><Relationship Id="rId2" Type="http://schemas.openxmlformats.org/officeDocument/2006/relationships/slideLayout" Target="../slideLayouts/slideLayout1.xml"/><Relationship Id="rId1" Type="http://schemas.openxmlformats.org/officeDocument/2006/relationships/tags" Target="../tags/tag1221.xml"/></Relationships>
</file>

<file path=ppt/slides/_rels/slide1186.xml.rels><?xml version="1.0" encoding="UTF-8" standalone="yes"?>
<Relationships xmlns="http://schemas.openxmlformats.org/package/2006/relationships"><Relationship Id="rId3" Type="http://schemas.openxmlformats.org/officeDocument/2006/relationships/notesSlide" Target="../notesSlides/notesSlide1052.xml"/><Relationship Id="rId2" Type="http://schemas.openxmlformats.org/officeDocument/2006/relationships/slideLayout" Target="../slideLayouts/slideLayout2.xml"/><Relationship Id="rId1" Type="http://schemas.openxmlformats.org/officeDocument/2006/relationships/tags" Target="../tags/tag1222.xml"/></Relationships>
</file>

<file path=ppt/slides/_rels/slide1187.xml.rels><?xml version="1.0" encoding="UTF-8" standalone="yes"?>
<Relationships xmlns="http://schemas.openxmlformats.org/package/2006/relationships"><Relationship Id="rId3" Type="http://schemas.openxmlformats.org/officeDocument/2006/relationships/notesSlide" Target="../notesSlides/notesSlide1053.xml"/><Relationship Id="rId2" Type="http://schemas.openxmlformats.org/officeDocument/2006/relationships/slideLayout" Target="../slideLayouts/slideLayout2.xml"/><Relationship Id="rId1" Type="http://schemas.openxmlformats.org/officeDocument/2006/relationships/tags" Target="../tags/tag1223.xml"/></Relationships>
</file>

<file path=ppt/slides/_rels/slide1188.xml.rels><?xml version="1.0" encoding="UTF-8" standalone="yes"?>
<Relationships xmlns="http://schemas.openxmlformats.org/package/2006/relationships"><Relationship Id="rId3" Type="http://schemas.openxmlformats.org/officeDocument/2006/relationships/notesSlide" Target="../notesSlides/notesSlide1054.xml"/><Relationship Id="rId2" Type="http://schemas.openxmlformats.org/officeDocument/2006/relationships/slideLayout" Target="../slideLayouts/slideLayout2.xml"/><Relationship Id="rId1" Type="http://schemas.openxmlformats.org/officeDocument/2006/relationships/tags" Target="../tags/tag1224.xml"/></Relationships>
</file>

<file path=ppt/slides/_rels/slide1189.xml.rels><?xml version="1.0" encoding="UTF-8" standalone="yes"?>
<Relationships xmlns="http://schemas.openxmlformats.org/package/2006/relationships"><Relationship Id="rId3" Type="http://schemas.openxmlformats.org/officeDocument/2006/relationships/notesSlide" Target="../notesSlides/notesSlide1055.xml"/><Relationship Id="rId2" Type="http://schemas.openxmlformats.org/officeDocument/2006/relationships/slideLayout" Target="../slideLayouts/slideLayout2.xml"/><Relationship Id="rId1" Type="http://schemas.openxmlformats.org/officeDocument/2006/relationships/tags" Target="../tags/tag122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190.xml.rels><?xml version="1.0" encoding="UTF-8" standalone="yes"?>
<Relationships xmlns="http://schemas.openxmlformats.org/package/2006/relationships"><Relationship Id="rId3" Type="http://schemas.openxmlformats.org/officeDocument/2006/relationships/notesSlide" Target="../notesSlides/notesSlide1056.xml"/><Relationship Id="rId2" Type="http://schemas.openxmlformats.org/officeDocument/2006/relationships/slideLayout" Target="../slideLayouts/slideLayout2.xml"/><Relationship Id="rId1" Type="http://schemas.openxmlformats.org/officeDocument/2006/relationships/tags" Target="../tags/tag1226.xml"/></Relationships>
</file>

<file path=ppt/slides/_rels/slide1191.xml.rels><?xml version="1.0" encoding="UTF-8" standalone="yes"?>
<Relationships xmlns="http://schemas.openxmlformats.org/package/2006/relationships"><Relationship Id="rId3" Type="http://schemas.openxmlformats.org/officeDocument/2006/relationships/notesSlide" Target="../notesSlides/notesSlide1057.xml"/><Relationship Id="rId2" Type="http://schemas.openxmlformats.org/officeDocument/2006/relationships/slideLayout" Target="../slideLayouts/slideLayout1.xml"/><Relationship Id="rId1" Type="http://schemas.openxmlformats.org/officeDocument/2006/relationships/tags" Target="../tags/tag1227.xml"/></Relationships>
</file>

<file path=ppt/slides/_rels/slide1192.xml.rels><?xml version="1.0" encoding="UTF-8" standalone="yes"?>
<Relationships xmlns="http://schemas.openxmlformats.org/package/2006/relationships"><Relationship Id="rId3" Type="http://schemas.openxmlformats.org/officeDocument/2006/relationships/notesSlide" Target="../notesSlides/notesSlide1058.xml"/><Relationship Id="rId2" Type="http://schemas.openxmlformats.org/officeDocument/2006/relationships/slideLayout" Target="../slideLayouts/slideLayout2.xml"/><Relationship Id="rId1" Type="http://schemas.openxmlformats.org/officeDocument/2006/relationships/tags" Target="../tags/tag1228.xml"/><Relationship Id="rId4" Type="http://schemas.openxmlformats.org/officeDocument/2006/relationships/image" Target="../media/image750.png"/></Relationships>
</file>

<file path=ppt/slides/_rels/slide1193.xml.rels><?xml version="1.0" encoding="UTF-8" standalone="yes"?>
<Relationships xmlns="http://schemas.openxmlformats.org/package/2006/relationships"><Relationship Id="rId3" Type="http://schemas.openxmlformats.org/officeDocument/2006/relationships/notesSlide" Target="../notesSlides/notesSlide1059.xml"/><Relationship Id="rId2" Type="http://schemas.openxmlformats.org/officeDocument/2006/relationships/slideLayout" Target="../slideLayouts/slideLayout2.xml"/><Relationship Id="rId1" Type="http://schemas.openxmlformats.org/officeDocument/2006/relationships/tags" Target="../tags/tag1229.xml"/><Relationship Id="rId4" Type="http://schemas.openxmlformats.org/officeDocument/2006/relationships/image" Target="../media/image751.png"/></Relationships>
</file>

<file path=ppt/slides/_rels/slide1194.xml.rels><?xml version="1.0" encoding="UTF-8" standalone="yes"?>
<Relationships xmlns="http://schemas.openxmlformats.org/package/2006/relationships"><Relationship Id="rId3" Type="http://schemas.openxmlformats.org/officeDocument/2006/relationships/notesSlide" Target="../notesSlides/notesSlide1060.xml"/><Relationship Id="rId2" Type="http://schemas.openxmlformats.org/officeDocument/2006/relationships/slideLayout" Target="../slideLayouts/slideLayout2.xml"/><Relationship Id="rId1" Type="http://schemas.openxmlformats.org/officeDocument/2006/relationships/tags" Target="../tags/tag1230.xml"/></Relationships>
</file>

<file path=ppt/slides/_rels/slide1195.xml.rels><?xml version="1.0" encoding="UTF-8" standalone="yes"?>
<Relationships xmlns="http://schemas.openxmlformats.org/package/2006/relationships"><Relationship Id="rId3" Type="http://schemas.openxmlformats.org/officeDocument/2006/relationships/notesSlide" Target="../notesSlides/notesSlide1061.xml"/><Relationship Id="rId2" Type="http://schemas.openxmlformats.org/officeDocument/2006/relationships/slideLayout" Target="../slideLayouts/slideLayout2.xml"/><Relationship Id="rId1" Type="http://schemas.openxmlformats.org/officeDocument/2006/relationships/tags" Target="../tags/tag1231.xml"/></Relationships>
</file>

<file path=ppt/slides/_rels/slide1196.xml.rels><?xml version="1.0" encoding="UTF-8" standalone="yes"?>
<Relationships xmlns="http://schemas.openxmlformats.org/package/2006/relationships"><Relationship Id="rId3" Type="http://schemas.openxmlformats.org/officeDocument/2006/relationships/notesSlide" Target="../notesSlides/notesSlide1062.xml"/><Relationship Id="rId2" Type="http://schemas.openxmlformats.org/officeDocument/2006/relationships/slideLayout" Target="../slideLayouts/slideLayout2.xml"/><Relationship Id="rId1" Type="http://schemas.openxmlformats.org/officeDocument/2006/relationships/tags" Target="../tags/tag1232.xml"/><Relationship Id="rId4" Type="http://schemas.openxmlformats.org/officeDocument/2006/relationships/image" Target="../media/image684.png"/></Relationships>
</file>

<file path=ppt/slides/_rels/slide1197.xml.rels><?xml version="1.0" encoding="UTF-8" standalone="yes"?>
<Relationships xmlns="http://schemas.openxmlformats.org/package/2006/relationships"><Relationship Id="rId3" Type="http://schemas.openxmlformats.org/officeDocument/2006/relationships/notesSlide" Target="../notesSlides/notesSlide1063.xml"/><Relationship Id="rId2" Type="http://schemas.openxmlformats.org/officeDocument/2006/relationships/slideLayout" Target="../slideLayouts/slideLayout2.xml"/><Relationship Id="rId1" Type="http://schemas.openxmlformats.org/officeDocument/2006/relationships/tags" Target="../tags/tag1233.xml"/><Relationship Id="rId4" Type="http://schemas.openxmlformats.org/officeDocument/2006/relationships/image" Target="../media/image752.png"/></Relationships>
</file>

<file path=ppt/slides/_rels/slide1198.xml.rels><?xml version="1.0" encoding="UTF-8" standalone="yes"?>
<Relationships xmlns="http://schemas.openxmlformats.org/package/2006/relationships"><Relationship Id="rId3" Type="http://schemas.openxmlformats.org/officeDocument/2006/relationships/notesSlide" Target="../notesSlides/notesSlide1064.xml"/><Relationship Id="rId2" Type="http://schemas.openxmlformats.org/officeDocument/2006/relationships/slideLayout" Target="../slideLayouts/slideLayout2.xml"/><Relationship Id="rId1" Type="http://schemas.openxmlformats.org/officeDocument/2006/relationships/tags" Target="../tags/tag1234.xml"/><Relationship Id="rId4" Type="http://schemas.openxmlformats.org/officeDocument/2006/relationships/image" Target="../media/image753.png"/></Relationships>
</file>

<file path=ppt/slides/_rels/slide1199.xml.rels><?xml version="1.0" encoding="UTF-8" standalone="yes"?>
<Relationships xmlns="http://schemas.openxmlformats.org/package/2006/relationships"><Relationship Id="rId3" Type="http://schemas.openxmlformats.org/officeDocument/2006/relationships/notesSlide" Target="../notesSlides/notesSlide1065.xml"/><Relationship Id="rId2" Type="http://schemas.openxmlformats.org/officeDocument/2006/relationships/slideLayout" Target="../slideLayouts/slideLayout2.xml"/><Relationship Id="rId1" Type="http://schemas.openxmlformats.org/officeDocument/2006/relationships/tags" Target="../tags/tag1235.xml"/><Relationship Id="rId4" Type="http://schemas.openxmlformats.org/officeDocument/2006/relationships/image" Target="../media/image75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00.xml.rels><?xml version="1.0" encoding="UTF-8" standalone="yes"?>
<Relationships xmlns="http://schemas.openxmlformats.org/package/2006/relationships"><Relationship Id="rId3" Type="http://schemas.openxmlformats.org/officeDocument/2006/relationships/notesSlide" Target="../notesSlides/notesSlide1066.xml"/><Relationship Id="rId2" Type="http://schemas.openxmlformats.org/officeDocument/2006/relationships/slideLayout" Target="../slideLayouts/slideLayout2.xml"/><Relationship Id="rId1" Type="http://schemas.openxmlformats.org/officeDocument/2006/relationships/tags" Target="../tags/tag1236.xml"/><Relationship Id="rId4" Type="http://schemas.openxmlformats.org/officeDocument/2006/relationships/image" Target="../media/image755.png"/></Relationships>
</file>

<file path=ppt/slides/_rels/slide1201.xml.rels><?xml version="1.0" encoding="UTF-8" standalone="yes"?>
<Relationships xmlns="http://schemas.openxmlformats.org/package/2006/relationships"><Relationship Id="rId3" Type="http://schemas.openxmlformats.org/officeDocument/2006/relationships/notesSlide" Target="../notesSlides/notesSlide1067.xml"/><Relationship Id="rId2" Type="http://schemas.openxmlformats.org/officeDocument/2006/relationships/slideLayout" Target="../slideLayouts/slideLayout2.xml"/><Relationship Id="rId1" Type="http://schemas.openxmlformats.org/officeDocument/2006/relationships/tags" Target="../tags/tag1237.xml"/><Relationship Id="rId4" Type="http://schemas.openxmlformats.org/officeDocument/2006/relationships/image" Target="../media/image756.png"/></Relationships>
</file>

<file path=ppt/slides/_rels/slide1202.xml.rels><?xml version="1.0" encoding="UTF-8" standalone="yes"?>
<Relationships xmlns="http://schemas.openxmlformats.org/package/2006/relationships"><Relationship Id="rId3" Type="http://schemas.openxmlformats.org/officeDocument/2006/relationships/notesSlide" Target="../notesSlides/notesSlide1068.xml"/><Relationship Id="rId2" Type="http://schemas.openxmlformats.org/officeDocument/2006/relationships/slideLayout" Target="../slideLayouts/slideLayout2.xml"/><Relationship Id="rId1" Type="http://schemas.openxmlformats.org/officeDocument/2006/relationships/tags" Target="../tags/tag1238.xml"/><Relationship Id="rId4" Type="http://schemas.openxmlformats.org/officeDocument/2006/relationships/image" Target="../media/image757.png"/></Relationships>
</file>

<file path=ppt/slides/_rels/slide1203.xml.rels><?xml version="1.0" encoding="UTF-8" standalone="yes"?>
<Relationships xmlns="http://schemas.openxmlformats.org/package/2006/relationships"><Relationship Id="rId3" Type="http://schemas.openxmlformats.org/officeDocument/2006/relationships/notesSlide" Target="../notesSlides/notesSlide1069.xml"/><Relationship Id="rId2" Type="http://schemas.openxmlformats.org/officeDocument/2006/relationships/slideLayout" Target="../slideLayouts/slideLayout2.xml"/><Relationship Id="rId1" Type="http://schemas.openxmlformats.org/officeDocument/2006/relationships/tags" Target="../tags/tag1239.xml"/><Relationship Id="rId4" Type="http://schemas.openxmlformats.org/officeDocument/2006/relationships/image" Target="../media/image758.png"/></Relationships>
</file>

<file path=ppt/slides/_rels/slide1204.xml.rels><?xml version="1.0" encoding="UTF-8" standalone="yes"?>
<Relationships xmlns="http://schemas.openxmlformats.org/package/2006/relationships"><Relationship Id="rId3" Type="http://schemas.openxmlformats.org/officeDocument/2006/relationships/notesSlide" Target="../notesSlides/notesSlide1070.xml"/><Relationship Id="rId2" Type="http://schemas.openxmlformats.org/officeDocument/2006/relationships/slideLayout" Target="../slideLayouts/slideLayout2.xml"/><Relationship Id="rId1" Type="http://schemas.openxmlformats.org/officeDocument/2006/relationships/tags" Target="../tags/tag1240.xml"/><Relationship Id="rId4" Type="http://schemas.openxmlformats.org/officeDocument/2006/relationships/image" Target="../media/image759.png"/></Relationships>
</file>

<file path=ppt/slides/_rels/slide1205.xml.rels><?xml version="1.0" encoding="UTF-8" standalone="yes"?>
<Relationships xmlns="http://schemas.openxmlformats.org/package/2006/relationships"><Relationship Id="rId3" Type="http://schemas.openxmlformats.org/officeDocument/2006/relationships/notesSlide" Target="../notesSlides/notesSlide1071.xml"/><Relationship Id="rId2" Type="http://schemas.openxmlformats.org/officeDocument/2006/relationships/slideLayout" Target="../slideLayouts/slideLayout2.xml"/><Relationship Id="rId1" Type="http://schemas.openxmlformats.org/officeDocument/2006/relationships/tags" Target="../tags/tag1241.xml"/></Relationships>
</file>

<file path=ppt/slides/_rels/slide1206.xml.rels><?xml version="1.0" encoding="UTF-8" standalone="yes"?>
<Relationships xmlns="http://schemas.openxmlformats.org/package/2006/relationships"><Relationship Id="rId3" Type="http://schemas.openxmlformats.org/officeDocument/2006/relationships/notesSlide" Target="../notesSlides/notesSlide1072.xml"/><Relationship Id="rId2" Type="http://schemas.openxmlformats.org/officeDocument/2006/relationships/slideLayout" Target="../slideLayouts/slideLayout1.xml"/><Relationship Id="rId1" Type="http://schemas.openxmlformats.org/officeDocument/2006/relationships/tags" Target="../tags/tag1242.xml"/></Relationships>
</file>

<file path=ppt/slides/_rels/slide1207.xml.rels><?xml version="1.0" encoding="UTF-8" standalone="yes"?>
<Relationships xmlns="http://schemas.openxmlformats.org/package/2006/relationships"><Relationship Id="rId3" Type="http://schemas.openxmlformats.org/officeDocument/2006/relationships/notesSlide" Target="../notesSlides/notesSlide1073.xml"/><Relationship Id="rId2" Type="http://schemas.openxmlformats.org/officeDocument/2006/relationships/slideLayout" Target="../slideLayouts/slideLayout2.xml"/><Relationship Id="rId1" Type="http://schemas.openxmlformats.org/officeDocument/2006/relationships/tags" Target="../tags/tag1243.xml"/></Relationships>
</file>

<file path=ppt/slides/_rels/slide1208.xml.rels><?xml version="1.0" encoding="UTF-8" standalone="yes"?>
<Relationships xmlns="http://schemas.openxmlformats.org/package/2006/relationships"><Relationship Id="rId3" Type="http://schemas.openxmlformats.org/officeDocument/2006/relationships/notesSlide" Target="../notesSlides/notesSlide1074.xml"/><Relationship Id="rId2" Type="http://schemas.openxmlformats.org/officeDocument/2006/relationships/slideLayout" Target="../slideLayouts/slideLayout2.xml"/><Relationship Id="rId1" Type="http://schemas.openxmlformats.org/officeDocument/2006/relationships/tags" Target="../tags/tag1244.xml"/></Relationships>
</file>

<file path=ppt/slides/_rels/slide1209.xml.rels><?xml version="1.0" encoding="UTF-8" standalone="yes"?>
<Relationships xmlns="http://schemas.openxmlformats.org/package/2006/relationships"><Relationship Id="rId3" Type="http://schemas.openxmlformats.org/officeDocument/2006/relationships/notesSlide" Target="../notesSlides/notesSlide1075.xml"/><Relationship Id="rId2" Type="http://schemas.openxmlformats.org/officeDocument/2006/relationships/slideLayout" Target="../slideLayouts/slideLayout2.xml"/><Relationship Id="rId1" Type="http://schemas.openxmlformats.org/officeDocument/2006/relationships/tags" Target="../tags/tag124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10.xml.rels><?xml version="1.0" encoding="UTF-8" standalone="yes"?>
<Relationships xmlns="http://schemas.openxmlformats.org/package/2006/relationships"><Relationship Id="rId3" Type="http://schemas.openxmlformats.org/officeDocument/2006/relationships/notesSlide" Target="../notesSlides/notesSlide1076.xml"/><Relationship Id="rId2" Type="http://schemas.openxmlformats.org/officeDocument/2006/relationships/slideLayout" Target="../slideLayouts/slideLayout1.xml"/><Relationship Id="rId1" Type="http://schemas.openxmlformats.org/officeDocument/2006/relationships/tags" Target="../tags/tag1246.xml"/></Relationships>
</file>

<file path=ppt/slides/_rels/slide1211.xml.rels><?xml version="1.0" encoding="UTF-8" standalone="yes"?>
<Relationships xmlns="http://schemas.openxmlformats.org/package/2006/relationships"><Relationship Id="rId3" Type="http://schemas.openxmlformats.org/officeDocument/2006/relationships/notesSlide" Target="../notesSlides/notesSlide1077.xml"/><Relationship Id="rId2" Type="http://schemas.openxmlformats.org/officeDocument/2006/relationships/slideLayout" Target="../slideLayouts/slideLayout2.xml"/><Relationship Id="rId1" Type="http://schemas.openxmlformats.org/officeDocument/2006/relationships/tags" Target="../tags/tag1247.xml"/></Relationships>
</file>

<file path=ppt/slides/_rels/slide1212.xml.rels><?xml version="1.0" encoding="UTF-8" standalone="yes"?>
<Relationships xmlns="http://schemas.openxmlformats.org/package/2006/relationships"><Relationship Id="rId3" Type="http://schemas.openxmlformats.org/officeDocument/2006/relationships/notesSlide" Target="../notesSlides/notesSlide1078.xml"/><Relationship Id="rId2" Type="http://schemas.openxmlformats.org/officeDocument/2006/relationships/slideLayout" Target="../slideLayouts/slideLayout1.xml"/><Relationship Id="rId1" Type="http://schemas.openxmlformats.org/officeDocument/2006/relationships/tags" Target="../tags/tag1248.xml"/></Relationships>
</file>

<file path=ppt/slides/_rels/slide1213.xml.rels><?xml version="1.0" encoding="UTF-8" standalone="yes"?>
<Relationships xmlns="http://schemas.openxmlformats.org/package/2006/relationships"><Relationship Id="rId3" Type="http://schemas.openxmlformats.org/officeDocument/2006/relationships/notesSlide" Target="../notesSlides/notesSlide1079.xml"/><Relationship Id="rId2" Type="http://schemas.openxmlformats.org/officeDocument/2006/relationships/slideLayout" Target="../slideLayouts/slideLayout2.xml"/><Relationship Id="rId1" Type="http://schemas.openxmlformats.org/officeDocument/2006/relationships/tags" Target="../tags/tag1249.xml"/></Relationships>
</file>

<file path=ppt/slides/_rels/slide1214.xml.rels><?xml version="1.0" encoding="UTF-8" standalone="yes"?>
<Relationships xmlns="http://schemas.openxmlformats.org/package/2006/relationships"><Relationship Id="rId3" Type="http://schemas.openxmlformats.org/officeDocument/2006/relationships/notesSlide" Target="../notesSlides/notesSlide1080.xml"/><Relationship Id="rId2" Type="http://schemas.openxmlformats.org/officeDocument/2006/relationships/slideLayout" Target="../slideLayouts/slideLayout2.xml"/><Relationship Id="rId1" Type="http://schemas.openxmlformats.org/officeDocument/2006/relationships/tags" Target="../tags/tag1250.xml"/></Relationships>
</file>

<file path=ppt/slides/_rels/slide1215.xml.rels><?xml version="1.0" encoding="UTF-8" standalone="yes"?>
<Relationships xmlns="http://schemas.openxmlformats.org/package/2006/relationships"><Relationship Id="rId8" Type="http://schemas.openxmlformats.org/officeDocument/2006/relationships/image" Target="../media/image761.wmf"/><Relationship Id="rId3" Type="http://schemas.openxmlformats.org/officeDocument/2006/relationships/slideLayout" Target="../slideLayouts/slideLayout2.xml"/><Relationship Id="rId7" Type="http://schemas.openxmlformats.org/officeDocument/2006/relationships/oleObject" Target="../embeddings/oleObject341.bin"/><Relationship Id="rId2" Type="http://schemas.openxmlformats.org/officeDocument/2006/relationships/tags" Target="../tags/tag1251.xml"/><Relationship Id="rId1" Type="http://schemas.openxmlformats.org/officeDocument/2006/relationships/vmlDrawing" Target="../drawings/vmlDrawing122.vml"/><Relationship Id="rId6" Type="http://schemas.openxmlformats.org/officeDocument/2006/relationships/image" Target="../media/image760.wmf"/><Relationship Id="rId5" Type="http://schemas.openxmlformats.org/officeDocument/2006/relationships/oleObject" Target="../embeddings/oleObject340.bin"/><Relationship Id="rId4" Type="http://schemas.openxmlformats.org/officeDocument/2006/relationships/notesSlide" Target="../notesSlides/notesSlide1081.xml"/></Relationships>
</file>

<file path=ppt/slides/_rels/slide1216.xml.rels><?xml version="1.0" encoding="UTF-8" standalone="yes"?>
<Relationships xmlns="http://schemas.openxmlformats.org/package/2006/relationships"><Relationship Id="rId3" Type="http://schemas.openxmlformats.org/officeDocument/2006/relationships/notesSlide" Target="../notesSlides/notesSlide1082.xml"/><Relationship Id="rId2" Type="http://schemas.openxmlformats.org/officeDocument/2006/relationships/slideLayout" Target="../slideLayouts/slideLayout2.xml"/><Relationship Id="rId1" Type="http://schemas.openxmlformats.org/officeDocument/2006/relationships/tags" Target="../tags/tag1252.xml"/></Relationships>
</file>

<file path=ppt/slides/_rels/slide12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3.xml"/><Relationship Id="rId1" Type="http://schemas.openxmlformats.org/officeDocument/2006/relationships/vmlDrawing" Target="../drawings/vmlDrawing123.vml"/><Relationship Id="rId6" Type="http://schemas.openxmlformats.org/officeDocument/2006/relationships/image" Target="../media/image762.wmf"/><Relationship Id="rId5" Type="http://schemas.openxmlformats.org/officeDocument/2006/relationships/oleObject" Target="../embeddings/oleObject342.bin"/><Relationship Id="rId4" Type="http://schemas.openxmlformats.org/officeDocument/2006/relationships/notesSlide" Target="../notesSlides/notesSlide1083.xml"/></Relationships>
</file>

<file path=ppt/slides/_rels/slide1218.xml.rels><?xml version="1.0" encoding="UTF-8" standalone="yes"?>
<Relationships xmlns="http://schemas.openxmlformats.org/package/2006/relationships"><Relationship Id="rId3" Type="http://schemas.openxmlformats.org/officeDocument/2006/relationships/notesSlide" Target="../notesSlides/notesSlide1084.xml"/><Relationship Id="rId2" Type="http://schemas.openxmlformats.org/officeDocument/2006/relationships/slideLayout" Target="../slideLayouts/slideLayout2.xml"/><Relationship Id="rId1" Type="http://schemas.openxmlformats.org/officeDocument/2006/relationships/tags" Target="../tags/tag1254.xml"/></Relationships>
</file>

<file path=ppt/slides/_rels/slide1219.xml.rels><?xml version="1.0" encoding="UTF-8" standalone="yes"?>
<Relationships xmlns="http://schemas.openxmlformats.org/package/2006/relationships"><Relationship Id="rId3" Type="http://schemas.openxmlformats.org/officeDocument/2006/relationships/notesSlide" Target="../notesSlides/notesSlide1085.xml"/><Relationship Id="rId2" Type="http://schemas.openxmlformats.org/officeDocument/2006/relationships/slideLayout" Target="../slideLayouts/slideLayout2.xml"/><Relationship Id="rId1" Type="http://schemas.openxmlformats.org/officeDocument/2006/relationships/tags" Target="../tags/tag1255.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20.xml.rels><?xml version="1.0" encoding="UTF-8" standalone="yes"?>
<Relationships xmlns="http://schemas.openxmlformats.org/package/2006/relationships"><Relationship Id="rId3" Type="http://schemas.openxmlformats.org/officeDocument/2006/relationships/notesSlide" Target="../notesSlides/notesSlide1086.xml"/><Relationship Id="rId2" Type="http://schemas.openxmlformats.org/officeDocument/2006/relationships/slideLayout" Target="../slideLayouts/slideLayout2.xml"/><Relationship Id="rId1" Type="http://schemas.openxmlformats.org/officeDocument/2006/relationships/tags" Target="../tags/tag1256.xml"/></Relationships>
</file>

<file path=ppt/slides/_rels/slide1221.xml.rels><?xml version="1.0" encoding="UTF-8" standalone="yes"?>
<Relationships xmlns="http://schemas.openxmlformats.org/package/2006/relationships"><Relationship Id="rId3" Type="http://schemas.openxmlformats.org/officeDocument/2006/relationships/notesSlide" Target="../notesSlides/notesSlide1087.xml"/><Relationship Id="rId2" Type="http://schemas.openxmlformats.org/officeDocument/2006/relationships/slideLayout" Target="../slideLayouts/slideLayout1.xml"/><Relationship Id="rId1" Type="http://schemas.openxmlformats.org/officeDocument/2006/relationships/tags" Target="../tags/tag1257.xml"/></Relationships>
</file>

<file path=ppt/slides/_rels/slide1222.xml.rels><?xml version="1.0" encoding="UTF-8" standalone="yes"?>
<Relationships xmlns="http://schemas.openxmlformats.org/package/2006/relationships"><Relationship Id="rId3" Type="http://schemas.openxmlformats.org/officeDocument/2006/relationships/notesSlide" Target="../notesSlides/notesSlide1088.xml"/><Relationship Id="rId2" Type="http://schemas.openxmlformats.org/officeDocument/2006/relationships/slideLayout" Target="../slideLayouts/slideLayout2.xml"/><Relationship Id="rId1" Type="http://schemas.openxmlformats.org/officeDocument/2006/relationships/tags" Target="../tags/tag1258.xml"/></Relationships>
</file>

<file path=ppt/slides/_rels/slide1223.xml.rels><?xml version="1.0" encoding="UTF-8" standalone="yes"?>
<Relationships xmlns="http://schemas.openxmlformats.org/package/2006/relationships"><Relationship Id="rId3" Type="http://schemas.openxmlformats.org/officeDocument/2006/relationships/notesSlide" Target="../notesSlides/notesSlide1089.xml"/><Relationship Id="rId2" Type="http://schemas.openxmlformats.org/officeDocument/2006/relationships/slideLayout" Target="../slideLayouts/slideLayout2.xml"/><Relationship Id="rId1" Type="http://schemas.openxmlformats.org/officeDocument/2006/relationships/tags" Target="../tags/tag1259.xml"/></Relationships>
</file>

<file path=ppt/slides/_rels/slide1224.xml.rels><?xml version="1.0" encoding="UTF-8" standalone="yes"?>
<Relationships xmlns="http://schemas.openxmlformats.org/package/2006/relationships"><Relationship Id="rId3" Type="http://schemas.openxmlformats.org/officeDocument/2006/relationships/notesSlide" Target="../notesSlides/notesSlide1090.xml"/><Relationship Id="rId2" Type="http://schemas.openxmlformats.org/officeDocument/2006/relationships/slideLayout" Target="../slideLayouts/slideLayout2.xml"/><Relationship Id="rId1" Type="http://schemas.openxmlformats.org/officeDocument/2006/relationships/tags" Target="../tags/tag1260.xml"/></Relationships>
</file>

<file path=ppt/slides/_rels/slide1225.xml.rels><?xml version="1.0" encoding="UTF-8" standalone="yes"?>
<Relationships xmlns="http://schemas.openxmlformats.org/package/2006/relationships"><Relationship Id="rId3" Type="http://schemas.openxmlformats.org/officeDocument/2006/relationships/notesSlide" Target="../notesSlides/notesSlide1091.xml"/><Relationship Id="rId2" Type="http://schemas.openxmlformats.org/officeDocument/2006/relationships/slideLayout" Target="../slideLayouts/slideLayout2.xml"/><Relationship Id="rId1" Type="http://schemas.openxmlformats.org/officeDocument/2006/relationships/tags" Target="../tags/tag1261.xml"/></Relationships>
</file>

<file path=ppt/slides/_rels/slide1226.xml.rels><?xml version="1.0" encoding="UTF-8" standalone="yes"?>
<Relationships xmlns="http://schemas.openxmlformats.org/package/2006/relationships"><Relationship Id="rId3" Type="http://schemas.openxmlformats.org/officeDocument/2006/relationships/notesSlide" Target="../notesSlides/notesSlide1092.xml"/><Relationship Id="rId2" Type="http://schemas.openxmlformats.org/officeDocument/2006/relationships/slideLayout" Target="../slideLayouts/slideLayout2.xml"/><Relationship Id="rId1" Type="http://schemas.openxmlformats.org/officeDocument/2006/relationships/tags" Target="../tags/tag1262.xml"/><Relationship Id="rId4" Type="http://schemas.openxmlformats.org/officeDocument/2006/relationships/image" Target="../media/image763.png"/></Relationships>
</file>

<file path=ppt/slides/_rels/slide1227.xml.rels><?xml version="1.0" encoding="UTF-8" standalone="yes"?>
<Relationships xmlns="http://schemas.openxmlformats.org/package/2006/relationships"><Relationship Id="rId3" Type="http://schemas.openxmlformats.org/officeDocument/2006/relationships/notesSlide" Target="../notesSlides/notesSlide1093.xml"/><Relationship Id="rId2" Type="http://schemas.openxmlformats.org/officeDocument/2006/relationships/slideLayout" Target="../slideLayouts/slideLayout2.xml"/><Relationship Id="rId1" Type="http://schemas.openxmlformats.org/officeDocument/2006/relationships/tags" Target="../tags/tag1263.xml"/><Relationship Id="rId4" Type="http://schemas.openxmlformats.org/officeDocument/2006/relationships/image" Target="../media/image763.png"/></Relationships>
</file>

<file path=ppt/slides/_rels/slide1228.xml.rels><?xml version="1.0" encoding="UTF-8" standalone="yes"?>
<Relationships xmlns="http://schemas.openxmlformats.org/package/2006/relationships"><Relationship Id="rId3" Type="http://schemas.openxmlformats.org/officeDocument/2006/relationships/notesSlide" Target="../notesSlides/notesSlide1094.xml"/><Relationship Id="rId2" Type="http://schemas.openxmlformats.org/officeDocument/2006/relationships/slideLayout" Target="../slideLayouts/slideLayout2.xml"/><Relationship Id="rId1" Type="http://schemas.openxmlformats.org/officeDocument/2006/relationships/tags" Target="../tags/tag1264.xml"/><Relationship Id="rId4" Type="http://schemas.openxmlformats.org/officeDocument/2006/relationships/image" Target="../media/image763.png"/></Relationships>
</file>

<file path=ppt/slides/_rels/slide1229.xml.rels><?xml version="1.0" encoding="UTF-8" standalone="yes"?>
<Relationships xmlns="http://schemas.openxmlformats.org/package/2006/relationships"><Relationship Id="rId3" Type="http://schemas.openxmlformats.org/officeDocument/2006/relationships/notesSlide" Target="../notesSlides/notesSlide1095.xml"/><Relationship Id="rId2" Type="http://schemas.openxmlformats.org/officeDocument/2006/relationships/slideLayout" Target="../slideLayouts/slideLayout2.xml"/><Relationship Id="rId1" Type="http://schemas.openxmlformats.org/officeDocument/2006/relationships/tags" Target="../tags/tag1265.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 Id="rId4" Type="http://schemas.openxmlformats.org/officeDocument/2006/relationships/image" Target="../media/image41.png"/></Relationships>
</file>

<file path=ppt/slides/_rels/slide1230.xml.rels><?xml version="1.0" encoding="UTF-8" standalone="yes"?>
<Relationships xmlns="http://schemas.openxmlformats.org/package/2006/relationships"><Relationship Id="rId3" Type="http://schemas.openxmlformats.org/officeDocument/2006/relationships/notesSlide" Target="../notesSlides/notesSlide1096.xml"/><Relationship Id="rId2" Type="http://schemas.openxmlformats.org/officeDocument/2006/relationships/slideLayout" Target="../slideLayouts/slideLayout2.xml"/><Relationship Id="rId1" Type="http://schemas.openxmlformats.org/officeDocument/2006/relationships/tags" Target="../tags/tag1266.xml"/></Relationships>
</file>

<file path=ppt/slides/_rels/slide1231.xml.rels><?xml version="1.0" encoding="UTF-8" standalone="yes"?>
<Relationships xmlns="http://schemas.openxmlformats.org/package/2006/relationships"><Relationship Id="rId3" Type="http://schemas.openxmlformats.org/officeDocument/2006/relationships/notesSlide" Target="../notesSlides/notesSlide1097.xml"/><Relationship Id="rId2" Type="http://schemas.openxmlformats.org/officeDocument/2006/relationships/slideLayout" Target="../slideLayouts/slideLayout2.xml"/><Relationship Id="rId1" Type="http://schemas.openxmlformats.org/officeDocument/2006/relationships/tags" Target="../tags/tag1267.xml"/></Relationships>
</file>

<file path=ppt/slides/_rels/slide1232.xml.rels><?xml version="1.0" encoding="UTF-8" standalone="yes"?>
<Relationships xmlns="http://schemas.openxmlformats.org/package/2006/relationships"><Relationship Id="rId3" Type="http://schemas.openxmlformats.org/officeDocument/2006/relationships/notesSlide" Target="../notesSlides/notesSlide1098.xml"/><Relationship Id="rId2" Type="http://schemas.openxmlformats.org/officeDocument/2006/relationships/slideLayout" Target="../slideLayouts/slideLayout2.xml"/><Relationship Id="rId1" Type="http://schemas.openxmlformats.org/officeDocument/2006/relationships/tags" Target="../tags/tag1268.xml"/><Relationship Id="rId5" Type="http://schemas.openxmlformats.org/officeDocument/2006/relationships/image" Target="../media/image765.png"/><Relationship Id="rId4" Type="http://schemas.openxmlformats.org/officeDocument/2006/relationships/image" Target="../media/image764.png"/></Relationships>
</file>

<file path=ppt/slides/_rels/slide1233.xml.rels><?xml version="1.0" encoding="UTF-8" standalone="yes"?>
<Relationships xmlns="http://schemas.openxmlformats.org/package/2006/relationships"><Relationship Id="rId3" Type="http://schemas.openxmlformats.org/officeDocument/2006/relationships/notesSlide" Target="../notesSlides/notesSlide1099.xml"/><Relationship Id="rId2" Type="http://schemas.openxmlformats.org/officeDocument/2006/relationships/slideLayout" Target="../slideLayouts/slideLayout2.xml"/><Relationship Id="rId1" Type="http://schemas.openxmlformats.org/officeDocument/2006/relationships/tags" Target="../tags/tag1269.xml"/></Relationships>
</file>

<file path=ppt/slides/_rels/slide1234.xml.rels><?xml version="1.0" encoding="UTF-8" standalone="yes"?>
<Relationships xmlns="http://schemas.openxmlformats.org/package/2006/relationships"><Relationship Id="rId3" Type="http://schemas.openxmlformats.org/officeDocument/2006/relationships/notesSlide" Target="../notesSlides/notesSlide1100.xml"/><Relationship Id="rId2" Type="http://schemas.openxmlformats.org/officeDocument/2006/relationships/slideLayout" Target="../slideLayouts/slideLayout2.xml"/><Relationship Id="rId1" Type="http://schemas.openxmlformats.org/officeDocument/2006/relationships/tags" Target="../tags/tag1270.xml"/><Relationship Id="rId4" Type="http://schemas.openxmlformats.org/officeDocument/2006/relationships/image" Target="../media/image766.png"/></Relationships>
</file>

<file path=ppt/slides/_rels/slide1235.xml.rels><?xml version="1.0" encoding="UTF-8" standalone="yes"?>
<Relationships xmlns="http://schemas.openxmlformats.org/package/2006/relationships"><Relationship Id="rId3" Type="http://schemas.openxmlformats.org/officeDocument/2006/relationships/notesSlide" Target="../notesSlides/notesSlide1101.xml"/><Relationship Id="rId2" Type="http://schemas.openxmlformats.org/officeDocument/2006/relationships/slideLayout" Target="../slideLayouts/slideLayout2.xml"/><Relationship Id="rId1" Type="http://schemas.openxmlformats.org/officeDocument/2006/relationships/tags" Target="../tags/tag1271.xml"/></Relationships>
</file>

<file path=ppt/slides/_rels/slide1236.xml.rels><?xml version="1.0" encoding="UTF-8" standalone="yes"?>
<Relationships xmlns="http://schemas.openxmlformats.org/package/2006/relationships"><Relationship Id="rId3" Type="http://schemas.openxmlformats.org/officeDocument/2006/relationships/notesSlide" Target="../notesSlides/notesSlide1102.xml"/><Relationship Id="rId2" Type="http://schemas.openxmlformats.org/officeDocument/2006/relationships/slideLayout" Target="../slideLayouts/slideLayout2.xml"/><Relationship Id="rId1" Type="http://schemas.openxmlformats.org/officeDocument/2006/relationships/tags" Target="../tags/tag1272.xml"/><Relationship Id="rId4" Type="http://schemas.openxmlformats.org/officeDocument/2006/relationships/image" Target="../media/image767.png"/></Relationships>
</file>

<file path=ppt/slides/_rels/slide1237.xml.rels><?xml version="1.0" encoding="UTF-8" standalone="yes"?>
<Relationships xmlns="http://schemas.openxmlformats.org/package/2006/relationships"><Relationship Id="rId3" Type="http://schemas.openxmlformats.org/officeDocument/2006/relationships/notesSlide" Target="../notesSlides/notesSlide1103.xml"/><Relationship Id="rId2" Type="http://schemas.openxmlformats.org/officeDocument/2006/relationships/slideLayout" Target="../slideLayouts/slideLayout2.xml"/><Relationship Id="rId1" Type="http://schemas.openxmlformats.org/officeDocument/2006/relationships/tags" Target="../tags/tag1273.xml"/></Relationships>
</file>

<file path=ppt/slides/_rels/slide1238.xml.rels><?xml version="1.0" encoding="UTF-8" standalone="yes"?>
<Relationships xmlns="http://schemas.openxmlformats.org/package/2006/relationships"><Relationship Id="rId3" Type="http://schemas.openxmlformats.org/officeDocument/2006/relationships/notesSlide" Target="../notesSlides/notesSlide1104.xml"/><Relationship Id="rId2" Type="http://schemas.openxmlformats.org/officeDocument/2006/relationships/slideLayout" Target="../slideLayouts/slideLayout2.xml"/><Relationship Id="rId1" Type="http://schemas.openxmlformats.org/officeDocument/2006/relationships/tags" Target="../tags/tag1274.xml"/></Relationships>
</file>

<file path=ppt/slides/_rels/slide1239.xml.rels><?xml version="1.0" encoding="UTF-8" standalone="yes"?>
<Relationships xmlns="http://schemas.openxmlformats.org/package/2006/relationships"><Relationship Id="rId3" Type="http://schemas.openxmlformats.org/officeDocument/2006/relationships/notesSlide" Target="../notesSlides/notesSlide1105.xml"/><Relationship Id="rId2" Type="http://schemas.openxmlformats.org/officeDocument/2006/relationships/slideLayout" Target="../slideLayouts/slideLayout2.xml"/><Relationship Id="rId1" Type="http://schemas.openxmlformats.org/officeDocument/2006/relationships/tags" Target="../tags/tag1275.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40.xml.rels><?xml version="1.0" encoding="UTF-8" standalone="yes"?>
<Relationships xmlns="http://schemas.openxmlformats.org/package/2006/relationships"><Relationship Id="rId3" Type="http://schemas.openxmlformats.org/officeDocument/2006/relationships/notesSlide" Target="../notesSlides/notesSlide1106.xml"/><Relationship Id="rId2" Type="http://schemas.openxmlformats.org/officeDocument/2006/relationships/slideLayout" Target="../slideLayouts/slideLayout2.xml"/><Relationship Id="rId1" Type="http://schemas.openxmlformats.org/officeDocument/2006/relationships/tags" Target="../tags/tag1276.xml"/><Relationship Id="rId4" Type="http://schemas.openxmlformats.org/officeDocument/2006/relationships/image" Target="../media/image768.png"/></Relationships>
</file>

<file path=ppt/slides/_rels/slide1241.xml.rels><?xml version="1.0" encoding="UTF-8" standalone="yes"?>
<Relationships xmlns="http://schemas.openxmlformats.org/package/2006/relationships"><Relationship Id="rId3" Type="http://schemas.openxmlformats.org/officeDocument/2006/relationships/notesSlide" Target="../notesSlides/notesSlide1107.xml"/><Relationship Id="rId2" Type="http://schemas.openxmlformats.org/officeDocument/2006/relationships/slideLayout" Target="../slideLayouts/slideLayout1.xml"/><Relationship Id="rId1" Type="http://schemas.openxmlformats.org/officeDocument/2006/relationships/tags" Target="../tags/tag1277.xml"/></Relationships>
</file>

<file path=ppt/slides/_rels/slide1242.xml.rels><?xml version="1.0" encoding="UTF-8" standalone="yes"?>
<Relationships xmlns="http://schemas.openxmlformats.org/package/2006/relationships"><Relationship Id="rId3" Type="http://schemas.openxmlformats.org/officeDocument/2006/relationships/notesSlide" Target="../notesSlides/notesSlide1108.xml"/><Relationship Id="rId2" Type="http://schemas.openxmlformats.org/officeDocument/2006/relationships/slideLayout" Target="../slideLayouts/slideLayout2.xml"/><Relationship Id="rId1" Type="http://schemas.openxmlformats.org/officeDocument/2006/relationships/tags" Target="../tags/tag1278.xml"/></Relationships>
</file>

<file path=ppt/slides/_rels/slide1243.xml.rels><?xml version="1.0" encoding="UTF-8" standalone="yes"?>
<Relationships xmlns="http://schemas.openxmlformats.org/package/2006/relationships"><Relationship Id="rId3" Type="http://schemas.openxmlformats.org/officeDocument/2006/relationships/notesSlide" Target="../notesSlides/notesSlide1109.xml"/><Relationship Id="rId2" Type="http://schemas.openxmlformats.org/officeDocument/2006/relationships/slideLayout" Target="../slideLayouts/slideLayout2.xml"/><Relationship Id="rId1" Type="http://schemas.openxmlformats.org/officeDocument/2006/relationships/tags" Target="../tags/tag1279.xml"/></Relationships>
</file>

<file path=ppt/slides/_rels/slide1244.xml.rels><?xml version="1.0" encoding="UTF-8" standalone="yes"?>
<Relationships xmlns="http://schemas.openxmlformats.org/package/2006/relationships"><Relationship Id="rId3" Type="http://schemas.openxmlformats.org/officeDocument/2006/relationships/notesSlide" Target="../notesSlides/notesSlide1110.xml"/><Relationship Id="rId2" Type="http://schemas.openxmlformats.org/officeDocument/2006/relationships/slideLayout" Target="../slideLayouts/slideLayout2.xml"/><Relationship Id="rId1" Type="http://schemas.openxmlformats.org/officeDocument/2006/relationships/tags" Target="../tags/tag1280.xml"/><Relationship Id="rId4" Type="http://schemas.openxmlformats.org/officeDocument/2006/relationships/image" Target="../media/image763.png"/></Relationships>
</file>

<file path=ppt/slides/_rels/slide1245.xml.rels><?xml version="1.0" encoding="UTF-8" standalone="yes"?>
<Relationships xmlns="http://schemas.openxmlformats.org/package/2006/relationships"><Relationship Id="rId3" Type="http://schemas.openxmlformats.org/officeDocument/2006/relationships/notesSlide" Target="../notesSlides/notesSlide1111.xml"/><Relationship Id="rId2" Type="http://schemas.openxmlformats.org/officeDocument/2006/relationships/slideLayout" Target="../slideLayouts/slideLayout2.xml"/><Relationship Id="rId1" Type="http://schemas.openxmlformats.org/officeDocument/2006/relationships/tags" Target="../tags/tag1281.xml"/><Relationship Id="rId4" Type="http://schemas.openxmlformats.org/officeDocument/2006/relationships/image" Target="../media/image766.png"/></Relationships>
</file>

<file path=ppt/slides/_rels/slide1246.xml.rels><?xml version="1.0" encoding="UTF-8" standalone="yes"?>
<Relationships xmlns="http://schemas.openxmlformats.org/package/2006/relationships"><Relationship Id="rId3" Type="http://schemas.openxmlformats.org/officeDocument/2006/relationships/notesSlide" Target="../notesSlides/notesSlide1112.xml"/><Relationship Id="rId2" Type="http://schemas.openxmlformats.org/officeDocument/2006/relationships/slideLayout" Target="../slideLayouts/slideLayout2.xml"/><Relationship Id="rId1" Type="http://schemas.openxmlformats.org/officeDocument/2006/relationships/tags" Target="../tags/tag1282.xml"/><Relationship Id="rId4" Type="http://schemas.openxmlformats.org/officeDocument/2006/relationships/image" Target="../media/image769.png"/></Relationships>
</file>

<file path=ppt/slides/_rels/slide1247.xml.rels><?xml version="1.0" encoding="UTF-8" standalone="yes"?>
<Relationships xmlns="http://schemas.openxmlformats.org/package/2006/relationships"><Relationship Id="rId3" Type="http://schemas.openxmlformats.org/officeDocument/2006/relationships/notesSlide" Target="../notesSlides/notesSlide1113.xml"/><Relationship Id="rId2" Type="http://schemas.openxmlformats.org/officeDocument/2006/relationships/slideLayout" Target="../slideLayouts/slideLayout1.xml"/><Relationship Id="rId1" Type="http://schemas.openxmlformats.org/officeDocument/2006/relationships/tags" Target="../tags/tag1283.xml"/><Relationship Id="rId4" Type="http://schemas.openxmlformats.org/officeDocument/2006/relationships/image" Target="../media/image3.jp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image" Target="../media/image43.png"/><Relationship Id="rId4" Type="http://schemas.openxmlformats.org/officeDocument/2006/relationships/image" Target="../media/image42.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4.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4.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6.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7.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50.png"/><Relationship Id="rId4" Type="http://schemas.openxmlformats.org/officeDocument/2006/relationships/image" Target="../media/image49.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49.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xml"/><Relationship Id="rId1" Type="http://schemas.openxmlformats.org/officeDocument/2006/relationships/tags" Target="../tags/tag15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 Id="rId4" Type="http://schemas.openxmlformats.org/officeDocument/2006/relationships/image" Target="../media/image51.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172.xml"/><Relationship Id="rId4" Type="http://schemas.openxmlformats.org/officeDocument/2006/relationships/image" Target="../media/image52.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 Id="rId4" Type="http://schemas.openxmlformats.org/officeDocument/2006/relationships/image" Target="../media/image53.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182.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6.xml"/><Relationship Id="rId4" Type="http://schemas.openxmlformats.org/officeDocument/2006/relationships/image" Target="../media/image54.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7.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9.xml"/><Relationship Id="rId4" Type="http://schemas.openxmlformats.org/officeDocument/2006/relationships/image" Target="../media/image55.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4.xml"/><Relationship Id="rId4" Type="http://schemas.openxmlformats.org/officeDocument/2006/relationships/image" Target="../media/image56.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6.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xml"/><Relationship Id="rId1" Type="http://schemas.openxmlformats.org/officeDocument/2006/relationships/tags" Target="../tags/tag211.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2.xml"/><Relationship Id="rId4" Type="http://schemas.openxmlformats.org/officeDocument/2006/relationships/image" Target="../media/image57.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8.jpe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6.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8.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59.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1.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2.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9.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1.xml"/><Relationship Id="rId1" Type="http://schemas.openxmlformats.org/officeDocument/2006/relationships/tags" Target="../tags/tag240.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1.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xml"/><Relationship Id="rId1" Type="http://schemas.openxmlformats.org/officeDocument/2006/relationships/tags" Target="../tags/tag242.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3.xml"/><Relationship Id="rId4" Type="http://schemas.openxmlformats.org/officeDocument/2006/relationships/image" Target="../media/image63.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4.png"/></Relationships>
</file>

<file path=ppt/slides/_rels/slide20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0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4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1.xml"/><Relationship Id="rId1" Type="http://schemas.openxmlformats.org/officeDocument/2006/relationships/tags" Target="../tags/tag246.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47.xml"/><Relationship Id="rId4" Type="http://schemas.openxmlformats.org/officeDocument/2006/relationships/image" Target="../media/image8.pn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48.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49.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1.xml"/><Relationship Id="rId1" Type="http://schemas.openxmlformats.org/officeDocument/2006/relationships/tags" Target="../tags/tag250.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51.xml"/><Relationship Id="rId4" Type="http://schemas.openxmlformats.org/officeDocument/2006/relationships/image" Target="../media/image39.pn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5.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53.xml"/><Relationship Id="rId4" Type="http://schemas.openxmlformats.org/officeDocument/2006/relationships/image" Target="../media/image66.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tags" Target="../tags/tag254.xml"/><Relationship Id="rId4" Type="http://schemas.openxmlformats.org/officeDocument/2006/relationships/image" Target="../media/image67.jpe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55.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2.xml"/><Relationship Id="rId1" Type="http://schemas.openxmlformats.org/officeDocument/2006/relationships/tags" Target="../tags/tag256.xml"/><Relationship Id="rId4" Type="http://schemas.openxmlformats.org/officeDocument/2006/relationships/image" Target="../media/image69.jp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57.xml"/><Relationship Id="rId4" Type="http://schemas.openxmlformats.org/officeDocument/2006/relationships/image" Target="../media/image70.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58.xml"/><Relationship Id="rId4" Type="http://schemas.openxmlformats.org/officeDocument/2006/relationships/image" Target="../media/image71.jpe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1.xml"/><Relationship Id="rId1" Type="http://schemas.openxmlformats.org/officeDocument/2006/relationships/tags" Target="../tags/tag259.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2.xml"/><Relationship Id="rId1" Type="http://schemas.openxmlformats.org/officeDocument/2006/relationships/tags" Target="../tags/tag260.xml"/></Relationships>
</file>

<file path=ppt/slides/_rels/slide2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24.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6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62.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63.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2.xml"/><Relationship Id="rId1" Type="http://schemas.openxmlformats.org/officeDocument/2006/relationships/tags" Target="../tags/tag264.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65.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66.xml"/><Relationship Id="rId4" Type="http://schemas.openxmlformats.org/officeDocument/2006/relationships/image" Target="../media/image78.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67.xml"/><Relationship Id="rId4" Type="http://schemas.openxmlformats.org/officeDocument/2006/relationships/image" Target="../media/image79.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69.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70.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71.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1.xml"/><Relationship Id="rId1" Type="http://schemas.openxmlformats.org/officeDocument/2006/relationships/tags" Target="../tags/tag272.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2.xml"/><Relationship Id="rId1" Type="http://schemas.openxmlformats.org/officeDocument/2006/relationships/tags" Target="../tags/tag273.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1.xml"/><Relationship Id="rId1" Type="http://schemas.openxmlformats.org/officeDocument/2006/relationships/tags" Target="../tags/tag274.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1.xml"/><Relationship Id="rId1" Type="http://schemas.openxmlformats.org/officeDocument/2006/relationships/tags" Target="../tags/tag276.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77.xml"/><Relationship Id="rId4" Type="http://schemas.openxmlformats.org/officeDocument/2006/relationships/image" Target="../media/image80.emf"/></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78.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79.xml"/></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81.emf"/></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81.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2.emf"/></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83.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3.emf"/></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8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2.xml"/><Relationship Id="rId1" Type="http://schemas.openxmlformats.org/officeDocument/2006/relationships/tags" Target="../tags/tag286.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2.xml"/><Relationship Id="rId1" Type="http://schemas.openxmlformats.org/officeDocument/2006/relationships/tags" Target="../tags/tag288.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289.xml"/><Relationship Id="rId4" Type="http://schemas.openxmlformats.org/officeDocument/2006/relationships/image" Target="../media/image84.emf"/></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291.xml"/><Relationship Id="rId4" Type="http://schemas.openxmlformats.org/officeDocument/2006/relationships/image" Target="../media/image85.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292.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1.xml"/><Relationship Id="rId1" Type="http://schemas.openxmlformats.org/officeDocument/2006/relationships/tags" Target="../tags/tag293.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294.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295.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297.xml"/><Relationship Id="rId4" Type="http://schemas.openxmlformats.org/officeDocument/2006/relationships/image" Target="../media/image87.jp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01.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03.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04.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2.xml"/><Relationship Id="rId1" Type="http://schemas.openxmlformats.org/officeDocument/2006/relationships/tags" Target="../tags/tag307.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08.xml"/><Relationship Id="rId4" Type="http://schemas.openxmlformats.org/officeDocument/2006/relationships/image" Target="../media/image11.png"/></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09.xml"/></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88.pn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2.xml"/><Relationship Id="rId1" Type="http://schemas.openxmlformats.org/officeDocument/2006/relationships/tags" Target="../tags/tag313.xml"/><Relationship Id="rId4" Type="http://schemas.openxmlformats.org/officeDocument/2006/relationships/image" Target="../media/image14.png"/></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18.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19.xml"/><Relationship Id="rId4" Type="http://schemas.openxmlformats.org/officeDocument/2006/relationships/image" Target="../media/image89.png"/></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20.xml"/><Relationship Id="rId4" Type="http://schemas.openxmlformats.org/officeDocument/2006/relationships/image" Target="../media/image9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21.xml"/><Relationship Id="rId4" Type="http://schemas.openxmlformats.org/officeDocument/2006/relationships/image" Target="../media/image9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23.xml"/><Relationship Id="rId4" Type="http://schemas.openxmlformats.org/officeDocument/2006/relationships/image" Target="../media/image9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26.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29.xml"/><Relationship Id="rId4" Type="http://schemas.openxmlformats.org/officeDocument/2006/relationships/image" Target="../media/image95.png"/></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33.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34.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2.xml"/><Relationship Id="rId1" Type="http://schemas.openxmlformats.org/officeDocument/2006/relationships/tags" Target="../tags/tag336.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1.xml"/><Relationship Id="rId1" Type="http://schemas.openxmlformats.org/officeDocument/2006/relationships/tags" Target="../tags/tag337.xml"/></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96.png"/></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40.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4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4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4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4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2" Type="http://schemas.openxmlformats.org/officeDocument/2006/relationships/slideLayout" Target="../slideLayouts/slideLayout2.xml"/><Relationship Id="rId1" Type="http://schemas.openxmlformats.org/officeDocument/2006/relationships/tags" Target="../tags/tag349.xml"/><Relationship Id="rId5" Type="http://schemas.openxmlformats.org/officeDocument/2006/relationships/image" Target="../media/image107.png"/><Relationship Id="rId4" Type="http://schemas.openxmlformats.org/officeDocument/2006/relationships/image" Target="../media/image106.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ags" Target="../tags/tag35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1.xml"/><Relationship Id="rId1" Type="http://schemas.openxmlformats.org/officeDocument/2006/relationships/tags" Target="../tags/tag351.xml"/></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52.xml"/><Relationship Id="rId4" Type="http://schemas.openxmlformats.org/officeDocument/2006/relationships/image" Target="../media/image112.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53.xml"/><Relationship Id="rId4" Type="http://schemas.openxmlformats.org/officeDocument/2006/relationships/image" Target="../media/image113.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54.xml"/><Relationship Id="rId4" Type="http://schemas.openxmlformats.org/officeDocument/2006/relationships/image" Target="../media/image114.jpeg"/></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2.xml"/><Relationship Id="rId1" Type="http://schemas.openxmlformats.org/officeDocument/2006/relationships/tags" Target="../tags/tag357.xml"/><Relationship Id="rId4" Type="http://schemas.openxmlformats.org/officeDocument/2006/relationships/image" Target="../media/image115.png"/></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1.xml"/><Relationship Id="rId1" Type="http://schemas.openxmlformats.org/officeDocument/2006/relationships/tags" Target="../tags/tag358.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2.xml"/><Relationship Id="rId1" Type="http://schemas.openxmlformats.org/officeDocument/2006/relationships/tags" Target="../tags/tag359.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1.xml"/><Relationship Id="rId1" Type="http://schemas.openxmlformats.org/officeDocument/2006/relationships/tags" Target="../tags/tag360.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61.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62.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63.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64.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6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66.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1.xml"/><Relationship Id="rId1" Type="http://schemas.openxmlformats.org/officeDocument/2006/relationships/tags" Target="../tags/tag368.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69.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70.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72.xml"/></Relationships>
</file>

<file path=ppt/slides/_rels/slide337.xml.rels><?xml version="1.0" encoding="UTF-8" standalone="yes"?>
<Relationships xmlns="http://schemas.openxmlformats.org/package/2006/relationships"><Relationship Id="rId3" Type="http://schemas.openxmlformats.org/officeDocument/2006/relationships/notesSlide" Target="../notesSlides/notesSlide336.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38.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74.xml"/><Relationship Id="rId1" Type="http://schemas.openxmlformats.org/officeDocument/2006/relationships/vmlDrawing" Target="../drawings/vmlDrawing1.vml"/><Relationship Id="rId6" Type="http://schemas.openxmlformats.org/officeDocument/2006/relationships/image" Target="../media/image116.wmf"/><Relationship Id="rId5" Type="http://schemas.openxmlformats.org/officeDocument/2006/relationships/oleObject" Target="../embeddings/oleObject1.bin"/><Relationship Id="rId4" Type="http://schemas.openxmlformats.org/officeDocument/2006/relationships/notesSlide" Target="../notesSlides/notesSlide33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42.xml.rels><?xml version="1.0" encoding="UTF-8" standalone="yes"?>
<Relationships xmlns="http://schemas.openxmlformats.org/package/2006/relationships"><Relationship Id="rId3" Type="http://schemas.openxmlformats.org/officeDocument/2006/relationships/notesSlide" Target="../notesSlides/notesSlide341.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43.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79.xml"/><Relationship Id="rId1" Type="http://schemas.openxmlformats.org/officeDocument/2006/relationships/vmlDrawing" Target="../drawings/vmlDrawing2.vml"/><Relationship Id="rId6" Type="http://schemas.openxmlformats.org/officeDocument/2006/relationships/image" Target="../media/image118.wmf"/><Relationship Id="rId5" Type="http://schemas.openxmlformats.org/officeDocument/2006/relationships/oleObject" Target="../embeddings/oleObject3.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80.xml"/><Relationship Id="rId1" Type="http://schemas.openxmlformats.org/officeDocument/2006/relationships/vmlDrawing" Target="../drawings/vmlDrawing3.vml"/><Relationship Id="rId6" Type="http://schemas.openxmlformats.org/officeDocument/2006/relationships/image" Target="../media/image119.wmf"/><Relationship Id="rId5" Type="http://schemas.openxmlformats.org/officeDocument/2006/relationships/oleObject" Target="../embeddings/oleObject5.bin"/><Relationship Id="rId4" Type="http://schemas.openxmlformats.org/officeDocument/2006/relationships/notesSlide" Target="../notesSlides/notesSlide34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1.xml"/><Relationship Id="rId1" Type="http://schemas.openxmlformats.org/officeDocument/2006/relationships/tags" Target="../tags/tag381.xml"/></Relationships>
</file>

<file path=ppt/slides/_rels/slide346.xml.rels><?xml version="1.0" encoding="UTF-8" standalone="yes"?>
<Relationships xmlns="http://schemas.openxmlformats.org/package/2006/relationships"><Relationship Id="rId3" Type="http://schemas.openxmlformats.org/officeDocument/2006/relationships/notesSlide" Target="../notesSlides/notesSlide345.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47.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83.xml"/><Relationship Id="rId1" Type="http://schemas.openxmlformats.org/officeDocument/2006/relationships/vmlDrawing" Target="../drawings/vmlDrawing4.vml"/><Relationship Id="rId6" Type="http://schemas.openxmlformats.org/officeDocument/2006/relationships/image" Target="../media/image120.wmf"/><Relationship Id="rId5" Type="http://schemas.openxmlformats.org/officeDocument/2006/relationships/oleObject" Target="../embeddings/oleObject7.bin"/><Relationship Id="rId10" Type="http://schemas.openxmlformats.org/officeDocument/2006/relationships/image" Target="../media/image122.wmf"/><Relationship Id="rId4" Type="http://schemas.openxmlformats.org/officeDocument/2006/relationships/notesSlide" Target="../notesSlides/notesSlide346.xml"/><Relationship Id="rId9" Type="http://schemas.openxmlformats.org/officeDocument/2006/relationships/oleObject" Target="../embeddings/oleObject9.bin"/></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4.xml"/><Relationship Id="rId1" Type="http://schemas.openxmlformats.org/officeDocument/2006/relationships/vmlDrawing" Target="../drawings/vmlDrawing5.vml"/><Relationship Id="rId6" Type="http://schemas.openxmlformats.org/officeDocument/2006/relationships/image" Target="../media/image120.wmf"/><Relationship Id="rId5" Type="http://schemas.openxmlformats.org/officeDocument/2006/relationships/oleObject" Target="../embeddings/oleObject10.bin"/><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3.wmf"/><Relationship Id="rId2" Type="http://schemas.openxmlformats.org/officeDocument/2006/relationships/tags" Target="../tags/tag385.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24.png"/><Relationship Id="rId4" Type="http://schemas.openxmlformats.org/officeDocument/2006/relationships/notesSlide" Target="../notesSlides/notesSlide3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86.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389.xml"/><Relationship Id="rId4" Type="http://schemas.openxmlformats.org/officeDocument/2006/relationships/image" Target="../media/image125.png"/></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391.xml"/></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392.xml"/><Relationship Id="rId4" Type="http://schemas.openxmlformats.org/officeDocument/2006/relationships/image" Target="../media/image126.png"/></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393.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394.xml"/><Relationship Id="rId5" Type="http://schemas.openxmlformats.org/officeDocument/2006/relationships/image" Target="../media/image128.png"/><Relationship Id="rId4" Type="http://schemas.openxmlformats.org/officeDocument/2006/relationships/image" Target="../media/image127.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2.xml"/><Relationship Id="rId1" Type="http://schemas.openxmlformats.org/officeDocument/2006/relationships/tags" Target="../tags/tag395.xml"/><Relationship Id="rId4" Type="http://schemas.openxmlformats.org/officeDocument/2006/relationships/image" Target="../media/image12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1.xml"/><Relationship Id="rId1" Type="http://schemas.openxmlformats.org/officeDocument/2006/relationships/tags" Target="../tags/tag396.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397.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01.xml"/></Relationships>
</file>

<file path=ppt/slides/_rels/slide3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402.xml"/><Relationship Id="rId4" Type="http://schemas.openxmlformats.org/officeDocument/2006/relationships/image" Target="../media/image131.png"/></Relationships>
</file>

<file path=ppt/slides/_rels/slide3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04.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06.xml"/><Relationship Id="rId5" Type="http://schemas.openxmlformats.org/officeDocument/2006/relationships/image" Target="../media/image134.wmf"/><Relationship Id="rId4" Type="http://schemas.openxmlformats.org/officeDocument/2006/relationships/image" Target="../media/image133.wmf"/></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07.xml"/></Relationships>
</file>

<file path=ppt/slides/_rels/slide3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tags" Target="../tags/tag408.xml"/><Relationship Id="rId4" Type="http://schemas.openxmlformats.org/officeDocument/2006/relationships/image" Target="../media/image127.png"/></Relationships>
</file>

<file path=ppt/slides/_rels/slide3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7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413.xml"/><Relationship Id="rId4" Type="http://schemas.openxmlformats.org/officeDocument/2006/relationships/image" Target="../media/image137.png"/></Relationships>
</file>

<file path=ppt/slides/_rels/slide3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414.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8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tags" Target="../tags/tag417.xml"/><Relationship Id="rId4" Type="http://schemas.openxmlformats.org/officeDocument/2006/relationships/image" Target="../media/image140.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18.xml"/><Relationship Id="rId4" Type="http://schemas.openxmlformats.org/officeDocument/2006/relationships/image" Target="../media/image141.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19.xml"/><Relationship Id="rId5" Type="http://schemas.openxmlformats.org/officeDocument/2006/relationships/image" Target="../media/image143.png"/><Relationship Id="rId4" Type="http://schemas.openxmlformats.org/officeDocument/2006/relationships/image" Target="../media/image142.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0.xml"/><Relationship Id="rId5" Type="http://schemas.openxmlformats.org/officeDocument/2006/relationships/image" Target="../media/image145.png"/><Relationship Id="rId4" Type="http://schemas.openxmlformats.org/officeDocument/2006/relationships/image" Target="../media/image144.png"/></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1.xml"/><Relationship Id="rId1" Type="http://schemas.openxmlformats.org/officeDocument/2006/relationships/tags" Target="../tags/tag421.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1.xml"/><Relationship Id="rId1" Type="http://schemas.openxmlformats.org/officeDocument/2006/relationships/tags" Target="../tags/tag423.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2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26.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2.xml"/><Relationship Id="rId1" Type="http://schemas.openxmlformats.org/officeDocument/2006/relationships/tags" Target="../tags/tag429.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0.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1.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2.xml"/></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3.xml"/><Relationship Id="rId4" Type="http://schemas.openxmlformats.org/officeDocument/2006/relationships/image" Target="../media/image146.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34.xml"/><Relationship Id="rId4" Type="http://schemas.openxmlformats.org/officeDocument/2006/relationships/image" Target="../media/image147.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35.xml"/><Relationship Id="rId4" Type="http://schemas.openxmlformats.org/officeDocument/2006/relationships/image" Target="../media/image147.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36.xml"/><Relationship Id="rId4" Type="http://schemas.openxmlformats.org/officeDocument/2006/relationships/image" Target="../media/image147.wmf"/></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1.xml"/><Relationship Id="rId1" Type="http://schemas.openxmlformats.org/officeDocument/2006/relationships/tags" Target="../tags/tag439.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1.xml"/><Relationship Id="rId4" Type="http://schemas.openxmlformats.org/officeDocument/2006/relationships/image" Target="../media/image148.png"/></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4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0.png"/></Relationships>
</file>

<file path=ppt/slides/_rels/slide4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7.xml"/><Relationship Id="rId1" Type="http://schemas.openxmlformats.org/officeDocument/2006/relationships/vmlDrawing" Target="../drawings/vmlDrawing7.vml"/><Relationship Id="rId6" Type="http://schemas.openxmlformats.org/officeDocument/2006/relationships/image" Target="../media/image151.wmf"/><Relationship Id="rId5" Type="http://schemas.openxmlformats.org/officeDocument/2006/relationships/oleObject" Target="../embeddings/oleObject12.bin"/><Relationship Id="rId4" Type="http://schemas.openxmlformats.org/officeDocument/2006/relationships/notesSlide" Target="../notesSlides/notesSlide403.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48.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0.xml"/><Relationship Id="rId4" Type="http://schemas.openxmlformats.org/officeDocument/2006/relationships/image" Target="../media/image148.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1.xml"/><Relationship Id="rId4" Type="http://schemas.openxmlformats.org/officeDocument/2006/relationships/image" Target="../media/image152.png"/></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09.xml"/><Relationship Id="rId2" Type="http://schemas.openxmlformats.org/officeDocument/2006/relationships/slideLayout" Target="../slideLayouts/slideLayout1.xml"/><Relationship Id="rId1" Type="http://schemas.openxmlformats.org/officeDocument/2006/relationships/tags" Target="../tags/tag453.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21.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57.xml"/></Relationships>
</file>

<file path=ppt/slides/_rels/slide422.xml.rels><?xml version="1.0" encoding="UTF-8" standalone="yes"?>
<Relationships xmlns="http://schemas.openxmlformats.org/package/2006/relationships"><Relationship Id="rId8" Type="http://schemas.openxmlformats.org/officeDocument/2006/relationships/image" Target="../media/image154.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56.wmf"/><Relationship Id="rId2" Type="http://schemas.openxmlformats.org/officeDocument/2006/relationships/tags" Target="../tags/tag458.xml"/><Relationship Id="rId1" Type="http://schemas.openxmlformats.org/officeDocument/2006/relationships/vmlDrawing" Target="../drawings/vmlDrawing8.vml"/><Relationship Id="rId6" Type="http://schemas.openxmlformats.org/officeDocument/2006/relationships/image" Target="../media/image153.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55.wmf"/><Relationship Id="rId4" Type="http://schemas.openxmlformats.org/officeDocument/2006/relationships/notesSlide" Target="../notesSlides/notesSlide414.xml"/><Relationship Id="rId9" Type="http://schemas.openxmlformats.org/officeDocument/2006/relationships/oleObject" Target="../embeddings/oleObject15.bin"/><Relationship Id="rId14" Type="http://schemas.openxmlformats.org/officeDocument/2006/relationships/image" Target="../media/image157.wmf"/></Relationships>
</file>

<file path=ppt/slides/_rels/slide423.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59.xml"/><Relationship Id="rId1" Type="http://schemas.openxmlformats.org/officeDocument/2006/relationships/vmlDrawing" Target="../drawings/vmlDrawing9.vml"/><Relationship Id="rId6" Type="http://schemas.openxmlformats.org/officeDocument/2006/relationships/image" Target="../media/image158.wmf"/><Relationship Id="rId5" Type="http://schemas.openxmlformats.org/officeDocument/2006/relationships/oleObject" Target="../embeddings/oleObject18.bin"/><Relationship Id="rId10" Type="http://schemas.openxmlformats.org/officeDocument/2006/relationships/image" Target="../media/image160.wmf"/><Relationship Id="rId4" Type="http://schemas.openxmlformats.org/officeDocument/2006/relationships/notesSlide" Target="../notesSlides/notesSlide415.xml"/><Relationship Id="rId9" Type="http://schemas.openxmlformats.org/officeDocument/2006/relationships/oleObject" Target="../embeddings/oleObject20.bin"/></Relationships>
</file>

<file path=ppt/slides/_rels/slide424.xml.rels><?xml version="1.0" encoding="UTF-8" standalone="yes"?>
<Relationships xmlns="http://schemas.openxmlformats.org/package/2006/relationships"><Relationship Id="rId8" Type="http://schemas.openxmlformats.org/officeDocument/2006/relationships/image" Target="../media/image162.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64.wmf"/><Relationship Id="rId2" Type="http://schemas.openxmlformats.org/officeDocument/2006/relationships/tags" Target="../tags/tag460.xml"/><Relationship Id="rId1" Type="http://schemas.openxmlformats.org/officeDocument/2006/relationships/vmlDrawing" Target="../drawings/vmlDrawing10.vml"/><Relationship Id="rId6" Type="http://schemas.openxmlformats.org/officeDocument/2006/relationships/image" Target="../media/image161.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63.wmf"/><Relationship Id="rId4" Type="http://schemas.openxmlformats.org/officeDocument/2006/relationships/notesSlide" Target="../notesSlides/notesSlide416.xml"/><Relationship Id="rId9" Type="http://schemas.openxmlformats.org/officeDocument/2006/relationships/oleObject" Target="../embeddings/oleObject23.bin"/><Relationship Id="rId14" Type="http://schemas.openxmlformats.org/officeDocument/2006/relationships/image" Target="../media/image159.wmf"/></Relationships>
</file>

<file path=ppt/slides/_rels/slide425.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61.xml"/><Relationship Id="rId1" Type="http://schemas.openxmlformats.org/officeDocument/2006/relationships/vmlDrawing" Target="../drawings/vmlDrawing11.vml"/><Relationship Id="rId6" Type="http://schemas.openxmlformats.org/officeDocument/2006/relationships/image" Target="../media/image165.wmf"/><Relationship Id="rId5" Type="http://schemas.openxmlformats.org/officeDocument/2006/relationships/oleObject" Target="../embeddings/oleObject26.bin"/><Relationship Id="rId4" Type="http://schemas.openxmlformats.org/officeDocument/2006/relationships/notesSlide" Target="../notesSlides/notesSlide417.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1.xml"/><Relationship Id="rId1" Type="http://schemas.openxmlformats.org/officeDocument/2006/relationships/tags" Target="../tags/tag462.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3.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0.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1.xml"/><Relationship Id="rId2" Type="http://schemas.openxmlformats.org/officeDocument/2006/relationships/slideLayout" Target="../slideLayouts/slideLayout2.xml"/><Relationship Id="rId1" Type="http://schemas.openxmlformats.org/officeDocument/2006/relationships/tags" Target="../tags/tag46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2.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23.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2.xml"/><Relationship Id="rId1" Type="http://schemas.openxmlformats.org/officeDocument/2006/relationships/tags" Target="../tags/tag468.xml"/><Relationship Id="rId4" Type="http://schemas.openxmlformats.org/officeDocument/2006/relationships/image" Target="../media/image167.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69.xml"/><Relationship Id="rId4" Type="http://schemas.openxmlformats.org/officeDocument/2006/relationships/image" Target="../media/image168.png"/></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0.xml"/><Relationship Id="rId4" Type="http://schemas.openxmlformats.org/officeDocument/2006/relationships/image" Target="../media/image169.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1.xml"/><Relationship Id="rId4" Type="http://schemas.openxmlformats.org/officeDocument/2006/relationships/image" Target="../media/image170.png"/></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2.xml"/></Relationships>
</file>

<file path=ppt/slides/_rels/slide43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2.xml"/><Relationship Id="rId1" Type="http://schemas.openxmlformats.org/officeDocument/2006/relationships/tags" Target="../tags/tag473.xml"/><Relationship Id="rId4" Type="http://schemas.openxmlformats.org/officeDocument/2006/relationships/image" Target="../media/image172.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4.xml"/></Relationships>
</file>

<file path=ppt/slides/_rels/slide43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4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2.xml"/><Relationship Id="rId1" Type="http://schemas.openxmlformats.org/officeDocument/2006/relationships/tags" Target="../tags/tag478.xml"/><Relationship Id="rId4" Type="http://schemas.openxmlformats.org/officeDocument/2006/relationships/image" Target="../media/image175.png"/></Relationships>
</file>

<file path=ppt/slides/_rels/slide44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0.xml"/></Relationships>
</file>

<file path=ppt/slides/_rels/slide4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78.pn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 Id="rId4" Type="http://schemas.openxmlformats.org/officeDocument/2006/relationships/image" Target="../media/image179.pn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4" Type="http://schemas.openxmlformats.org/officeDocument/2006/relationships/image" Target="../media/image180.png"/></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7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0.png"/></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1.xml"/><Relationship Id="rId1" Type="http://schemas.openxmlformats.org/officeDocument/2006/relationships/tags" Target="../tags/tag487.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1.xml"/><Relationship Id="rId1" Type="http://schemas.openxmlformats.org/officeDocument/2006/relationships/tags" Target="../tags/tag489.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56.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s>
</file>

<file path=ppt/slides/_rels/slide457.xml.rels><?xml version="1.0" encoding="UTF-8" standalone="yes"?>
<Relationships xmlns="http://schemas.openxmlformats.org/package/2006/relationships"><Relationship Id="rId8" Type="http://schemas.openxmlformats.org/officeDocument/2006/relationships/image" Target="../media/image182.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184.wmf"/><Relationship Id="rId2" Type="http://schemas.openxmlformats.org/officeDocument/2006/relationships/tags" Target="../tags/tag493.xml"/><Relationship Id="rId1" Type="http://schemas.openxmlformats.org/officeDocument/2006/relationships/vmlDrawing" Target="../drawings/vmlDrawing12.vml"/><Relationship Id="rId6" Type="http://schemas.openxmlformats.org/officeDocument/2006/relationships/image" Target="../media/image181.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83.wmf"/><Relationship Id="rId4" Type="http://schemas.openxmlformats.org/officeDocument/2006/relationships/notesSlide" Target="../notesSlides/notesSlide443.xml"/><Relationship Id="rId9" Type="http://schemas.openxmlformats.org/officeDocument/2006/relationships/oleObject" Target="../embeddings/oleObject30.bin"/><Relationship Id="rId14" Type="http://schemas.openxmlformats.org/officeDocument/2006/relationships/image" Target="../media/image185.wmf"/></Relationships>
</file>

<file path=ppt/slides/_rels/slide458.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s>
</file>

<file path=ppt/slides/_rels/slide459.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189.wmf"/><Relationship Id="rId2" Type="http://schemas.openxmlformats.org/officeDocument/2006/relationships/tags" Target="../tags/tag495.xml"/><Relationship Id="rId1" Type="http://schemas.openxmlformats.org/officeDocument/2006/relationships/vmlDrawing" Target="../drawings/vmlDrawing13.vml"/><Relationship Id="rId6" Type="http://schemas.openxmlformats.org/officeDocument/2006/relationships/image" Target="../media/image186.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188.wmf"/><Relationship Id="rId4" Type="http://schemas.openxmlformats.org/officeDocument/2006/relationships/notesSlide" Target="../notesSlides/notesSlide445.xml"/><Relationship Id="rId9" Type="http://schemas.openxmlformats.org/officeDocument/2006/relationships/oleObject" Target="../embeddings/oleObject35.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61.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497.xml"/><Relationship Id="rId1" Type="http://schemas.openxmlformats.org/officeDocument/2006/relationships/vmlDrawing" Target="../drawings/vmlDrawing14.vml"/><Relationship Id="rId6" Type="http://schemas.openxmlformats.org/officeDocument/2006/relationships/image" Target="../media/image190.wmf"/><Relationship Id="rId5" Type="http://schemas.openxmlformats.org/officeDocument/2006/relationships/oleObject" Target="../embeddings/oleObject37.bin"/><Relationship Id="rId10" Type="http://schemas.openxmlformats.org/officeDocument/2006/relationships/image" Target="../media/image192.wmf"/><Relationship Id="rId4" Type="http://schemas.openxmlformats.org/officeDocument/2006/relationships/notesSlide" Target="../notesSlides/notesSlide447.xml"/><Relationship Id="rId9" Type="http://schemas.openxmlformats.org/officeDocument/2006/relationships/oleObject" Target="../embeddings/oleObject39.bin"/></Relationships>
</file>

<file path=ppt/slides/_rels/slide462.xml.rels><?xml version="1.0" encoding="UTF-8" standalone="yes"?>
<Relationships xmlns="http://schemas.openxmlformats.org/package/2006/relationships"><Relationship Id="rId8" Type="http://schemas.openxmlformats.org/officeDocument/2006/relationships/image" Target="../media/image182.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184.wmf"/><Relationship Id="rId2" Type="http://schemas.openxmlformats.org/officeDocument/2006/relationships/tags" Target="../tags/tag498.xml"/><Relationship Id="rId1" Type="http://schemas.openxmlformats.org/officeDocument/2006/relationships/vmlDrawing" Target="../drawings/vmlDrawing15.vml"/><Relationship Id="rId6" Type="http://schemas.openxmlformats.org/officeDocument/2006/relationships/image" Target="../media/image193.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83.wmf"/><Relationship Id="rId4" Type="http://schemas.openxmlformats.org/officeDocument/2006/relationships/notesSlide" Target="../notesSlides/notesSlide448.xml"/><Relationship Id="rId9" Type="http://schemas.openxmlformats.org/officeDocument/2006/relationships/oleObject" Target="../embeddings/oleObject42.bin"/><Relationship Id="rId14" Type="http://schemas.openxmlformats.org/officeDocument/2006/relationships/image" Target="../media/image185.wmf"/></Relationships>
</file>

<file path=ppt/slides/_rels/slide463.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2.xml"/><Relationship Id="rId1" Type="http://schemas.openxmlformats.org/officeDocument/2006/relationships/tags" Target="../tags/tag499.xml"/></Relationships>
</file>

<file path=ppt/slides/_rels/slide464.xml.rels><?xml version="1.0" encoding="UTF-8" standalone="yes"?>
<Relationships xmlns="http://schemas.openxmlformats.org/package/2006/relationships"><Relationship Id="rId8" Type="http://schemas.openxmlformats.org/officeDocument/2006/relationships/image" Target="../media/image195.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00.xml"/><Relationship Id="rId1" Type="http://schemas.openxmlformats.org/officeDocument/2006/relationships/vmlDrawing" Target="../drawings/vmlDrawing16.vml"/><Relationship Id="rId6" Type="http://schemas.openxmlformats.org/officeDocument/2006/relationships/image" Target="../media/image194.wmf"/><Relationship Id="rId5" Type="http://schemas.openxmlformats.org/officeDocument/2006/relationships/oleObject" Target="../embeddings/oleObject45.bin"/><Relationship Id="rId4" Type="http://schemas.openxmlformats.org/officeDocument/2006/relationships/notesSlide" Target="../notesSlides/notesSlide450.xml"/></Relationships>
</file>

<file path=ppt/slides/_rels/slide465.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01.xml"/><Relationship Id="rId1" Type="http://schemas.openxmlformats.org/officeDocument/2006/relationships/vmlDrawing" Target="../drawings/vmlDrawing17.vml"/><Relationship Id="rId6" Type="http://schemas.openxmlformats.org/officeDocument/2006/relationships/image" Target="../media/image196.wmf"/><Relationship Id="rId5" Type="http://schemas.openxmlformats.org/officeDocument/2006/relationships/oleObject" Target="../embeddings/oleObject47.bin"/><Relationship Id="rId10" Type="http://schemas.openxmlformats.org/officeDocument/2006/relationships/image" Target="../media/image192.wmf"/><Relationship Id="rId4" Type="http://schemas.openxmlformats.org/officeDocument/2006/relationships/notesSlide" Target="../notesSlides/notesSlide451.xml"/><Relationship Id="rId9" Type="http://schemas.openxmlformats.org/officeDocument/2006/relationships/oleObject" Target="../embeddings/oleObject49.bin"/></Relationships>
</file>

<file path=ppt/slides/_rels/slide466.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189.wmf"/><Relationship Id="rId2" Type="http://schemas.openxmlformats.org/officeDocument/2006/relationships/tags" Target="../tags/tag502.xml"/><Relationship Id="rId1" Type="http://schemas.openxmlformats.org/officeDocument/2006/relationships/vmlDrawing" Target="../drawings/vmlDrawing18.vml"/><Relationship Id="rId6" Type="http://schemas.openxmlformats.org/officeDocument/2006/relationships/image" Target="../media/image197.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188.wmf"/><Relationship Id="rId4" Type="http://schemas.openxmlformats.org/officeDocument/2006/relationships/notesSlide" Target="../notesSlides/notesSlide452.xml"/><Relationship Id="rId9" Type="http://schemas.openxmlformats.org/officeDocument/2006/relationships/oleObject" Target="../embeddings/oleObject52.bin"/></Relationships>
</file>

<file path=ppt/slides/_rels/slide467.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68.xml.rels><?xml version="1.0" encoding="UTF-8" standalone="yes"?>
<Relationships xmlns="http://schemas.openxmlformats.org/package/2006/relationships"><Relationship Id="rId8" Type="http://schemas.openxmlformats.org/officeDocument/2006/relationships/image" Target="../media/image199.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04.xml"/><Relationship Id="rId1" Type="http://schemas.openxmlformats.org/officeDocument/2006/relationships/vmlDrawing" Target="../drawings/vmlDrawing19.vml"/><Relationship Id="rId6" Type="http://schemas.openxmlformats.org/officeDocument/2006/relationships/image" Target="../media/image198.wmf"/><Relationship Id="rId5" Type="http://schemas.openxmlformats.org/officeDocument/2006/relationships/oleObject" Target="../embeddings/oleObject54.bin"/><Relationship Id="rId4" Type="http://schemas.openxmlformats.org/officeDocument/2006/relationships/notesSlide" Target="../notesSlides/notesSlide454.xml"/></Relationships>
</file>

<file path=ppt/slides/_rels/slide469.xml.rels><?xml version="1.0" encoding="UTF-8" standalone="yes"?>
<Relationships xmlns="http://schemas.openxmlformats.org/package/2006/relationships"><Relationship Id="rId3" Type="http://schemas.openxmlformats.org/officeDocument/2006/relationships/notesSlide" Target="../notesSlides/notesSlide455.xml"/><Relationship Id="rId2" Type="http://schemas.openxmlformats.org/officeDocument/2006/relationships/slideLayout" Target="../slideLayouts/slideLayout2.xml"/><Relationship Id="rId1" Type="http://schemas.openxmlformats.org/officeDocument/2006/relationships/tags" Target="../tags/tag50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6.xml"/><Relationship Id="rId1" Type="http://schemas.openxmlformats.org/officeDocument/2006/relationships/vmlDrawing" Target="../drawings/vmlDrawing20.vml"/><Relationship Id="rId6" Type="http://schemas.openxmlformats.org/officeDocument/2006/relationships/image" Target="../media/image200.wmf"/><Relationship Id="rId5" Type="http://schemas.openxmlformats.org/officeDocument/2006/relationships/oleObject" Target="../embeddings/oleObject56.bin"/><Relationship Id="rId4" Type="http://schemas.openxmlformats.org/officeDocument/2006/relationships/notesSlide" Target="../notesSlides/notesSlide456.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57.xml"/><Relationship Id="rId2" Type="http://schemas.openxmlformats.org/officeDocument/2006/relationships/slideLayout" Target="../slideLayouts/slideLayout2.xml"/><Relationship Id="rId1" Type="http://schemas.openxmlformats.org/officeDocument/2006/relationships/tags" Target="../tags/tag507.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 Id="rId5" Type="http://schemas.openxmlformats.org/officeDocument/2006/relationships/image" Target="../media/image202.png"/><Relationship Id="rId4" Type="http://schemas.openxmlformats.org/officeDocument/2006/relationships/image" Target="../media/image201.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59.xml"/><Relationship Id="rId2" Type="http://schemas.openxmlformats.org/officeDocument/2006/relationships/slideLayout" Target="../slideLayouts/slideLayout2.xml"/><Relationship Id="rId1" Type="http://schemas.openxmlformats.org/officeDocument/2006/relationships/tags" Target="../tags/tag509.xml"/><Relationship Id="rId4" Type="http://schemas.openxmlformats.org/officeDocument/2006/relationships/image" Target="../media/image203.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60.xml"/><Relationship Id="rId2" Type="http://schemas.openxmlformats.org/officeDocument/2006/relationships/slideLayout" Target="../slideLayouts/slideLayout1.xml"/><Relationship Id="rId1" Type="http://schemas.openxmlformats.org/officeDocument/2006/relationships/tags" Target="../tags/tag510.xml"/></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62.xml"/><Relationship Id="rId2" Type="http://schemas.openxmlformats.org/officeDocument/2006/relationships/slideLayout" Target="../slideLayouts/slideLayout2.xml"/><Relationship Id="rId1" Type="http://schemas.openxmlformats.org/officeDocument/2006/relationships/tags" Target="../tags/tag512.xml"/></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63.xml"/><Relationship Id="rId2" Type="http://schemas.openxmlformats.org/officeDocument/2006/relationships/slideLayout" Target="../slideLayouts/slideLayout2.xml"/><Relationship Id="rId1" Type="http://schemas.openxmlformats.org/officeDocument/2006/relationships/tags" Target="../tags/tag513.xml"/></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64.xml"/><Relationship Id="rId2" Type="http://schemas.openxmlformats.org/officeDocument/2006/relationships/slideLayout" Target="../slideLayouts/slideLayout2.xml"/><Relationship Id="rId1" Type="http://schemas.openxmlformats.org/officeDocument/2006/relationships/tags" Target="../tags/tag514.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66.xml"/><Relationship Id="rId2" Type="http://schemas.openxmlformats.org/officeDocument/2006/relationships/slideLayout" Target="../slideLayouts/slideLayout1.xml"/><Relationship Id="rId1" Type="http://schemas.openxmlformats.org/officeDocument/2006/relationships/tags" Target="../tags/tag516.xml"/></Relationships>
</file>

<file path=ppt/slides/_rels/slide4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7.xml"/><Relationship Id="rId1" Type="http://schemas.openxmlformats.org/officeDocument/2006/relationships/vmlDrawing" Target="../drawings/vmlDrawing21.vml"/><Relationship Id="rId6" Type="http://schemas.openxmlformats.org/officeDocument/2006/relationships/image" Target="../media/image204.wmf"/><Relationship Id="rId5" Type="http://schemas.openxmlformats.org/officeDocument/2006/relationships/oleObject" Target="../embeddings/oleObject57.bin"/><Relationship Id="rId4" Type="http://schemas.openxmlformats.org/officeDocument/2006/relationships/notesSlide" Target="../notesSlides/notesSlide467.xml"/></Relationships>
</file>

<file path=ppt/slides/_rels/slide4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2.vml"/><Relationship Id="rId6" Type="http://schemas.openxmlformats.org/officeDocument/2006/relationships/image" Target="../media/image205.wmf"/><Relationship Id="rId5" Type="http://schemas.openxmlformats.org/officeDocument/2006/relationships/oleObject" Target="../embeddings/oleObject58.bin"/><Relationship Id="rId4" Type="http://schemas.openxmlformats.org/officeDocument/2006/relationships/notesSlide" Target="../notesSlides/notesSlide468.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1.xml"/><Relationship Id="rId1" Type="http://schemas.openxmlformats.org/officeDocument/2006/relationships/tags" Target="../tags/tag519.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85.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1.xml"/><Relationship Id="rId1" Type="http://schemas.openxmlformats.org/officeDocument/2006/relationships/tags" Target="../tags/tag521.xml"/></Relationships>
</file>

<file path=ppt/slides/_rels/slide486.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1.xml"/><Relationship Id="rId1" Type="http://schemas.openxmlformats.org/officeDocument/2006/relationships/tags" Target="../tags/tag523.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1.xml"/><Relationship Id="rId1" Type="http://schemas.openxmlformats.org/officeDocument/2006/relationships/tags" Target="../tags/tag52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2.xml"/><Relationship Id="rId1" Type="http://schemas.openxmlformats.org/officeDocument/2006/relationships/tags" Target="../tags/tag527.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 Id="rId5" Type="http://schemas.openxmlformats.org/officeDocument/2006/relationships/image" Target="../media/image207.png"/><Relationship Id="rId4" Type="http://schemas.openxmlformats.org/officeDocument/2006/relationships/image" Target="../media/image206.png"/></Relationships>
</file>

<file path=ppt/slides/_rels/slide49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Layout" Target="../slideLayouts/slideLayout2.xml"/><Relationship Id="rId1" Type="http://schemas.openxmlformats.org/officeDocument/2006/relationships/tags" Target="../tags/tag533.xml"/><Relationship Id="rId5" Type="http://schemas.openxmlformats.org/officeDocument/2006/relationships/image" Target="../media/image210.png"/><Relationship Id="rId4" Type="http://schemas.openxmlformats.org/officeDocument/2006/relationships/image" Target="../media/image209.png"/></Relationships>
</file>

<file path=ppt/slides/_rels/slide49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Layout" Target="../slideLayouts/slideLayout2.xml"/><Relationship Id="rId1" Type="http://schemas.openxmlformats.org/officeDocument/2006/relationships/tags" Target="../tags/tag534.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2.xml"/><Relationship Id="rId1" Type="http://schemas.openxmlformats.org/officeDocument/2006/relationships/tags" Target="../tags/tag5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slideLayout" Target="../slideLayouts/slideLayout2.xml"/><Relationship Id="rId1" Type="http://schemas.openxmlformats.org/officeDocument/2006/relationships/tags" Target="../tags/tag536.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484.xml"/><Relationship Id="rId2" Type="http://schemas.openxmlformats.org/officeDocument/2006/relationships/slideLayout" Target="../slideLayouts/slideLayout1.xml"/><Relationship Id="rId1" Type="http://schemas.openxmlformats.org/officeDocument/2006/relationships/tags" Target="../tags/tag537.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485.xml"/><Relationship Id="rId2" Type="http://schemas.openxmlformats.org/officeDocument/2006/relationships/slideLayout" Target="../slideLayouts/slideLayout2.xml"/><Relationship Id="rId1" Type="http://schemas.openxmlformats.org/officeDocument/2006/relationships/tags" Target="../tags/tag538.xml"/></Relationships>
</file>

<file path=ppt/slides/_rels/slide5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9.xml"/><Relationship Id="rId1" Type="http://schemas.openxmlformats.org/officeDocument/2006/relationships/vmlDrawing" Target="../drawings/vmlDrawing23.vml"/><Relationship Id="rId6" Type="http://schemas.openxmlformats.org/officeDocument/2006/relationships/image" Target="../media/image212.wmf"/><Relationship Id="rId5" Type="http://schemas.openxmlformats.org/officeDocument/2006/relationships/oleObject" Target="../embeddings/oleObject59.bin"/><Relationship Id="rId4" Type="http://schemas.openxmlformats.org/officeDocument/2006/relationships/notesSlide" Target="../notesSlides/notesSlide486.xml"/></Relationships>
</file>

<file path=ppt/slides/_rels/slide504.xml.rels><?xml version="1.0" encoding="UTF-8" standalone="yes"?>
<Relationships xmlns="http://schemas.openxmlformats.org/package/2006/relationships"><Relationship Id="rId8" Type="http://schemas.openxmlformats.org/officeDocument/2006/relationships/image" Target="../media/image214.wmf"/><Relationship Id="rId3" Type="http://schemas.openxmlformats.org/officeDocument/2006/relationships/slideLayout" Target="../slideLayouts/slideLayout2.xml"/><Relationship Id="rId7" Type="http://schemas.openxmlformats.org/officeDocument/2006/relationships/oleObject" Target="../embeddings/oleObject61.bin"/><Relationship Id="rId2" Type="http://schemas.openxmlformats.org/officeDocument/2006/relationships/tags" Target="../tags/tag540.xml"/><Relationship Id="rId1" Type="http://schemas.openxmlformats.org/officeDocument/2006/relationships/vmlDrawing" Target="../drawings/vmlDrawing24.vml"/><Relationship Id="rId6" Type="http://schemas.openxmlformats.org/officeDocument/2006/relationships/image" Target="../media/image213.wmf"/><Relationship Id="rId5" Type="http://schemas.openxmlformats.org/officeDocument/2006/relationships/oleObject" Target="../embeddings/oleObject60.bin"/><Relationship Id="rId10" Type="http://schemas.openxmlformats.org/officeDocument/2006/relationships/image" Target="../media/image215.wmf"/><Relationship Id="rId4" Type="http://schemas.openxmlformats.org/officeDocument/2006/relationships/notesSlide" Target="../notesSlides/notesSlide487.xml"/><Relationship Id="rId9" Type="http://schemas.openxmlformats.org/officeDocument/2006/relationships/oleObject" Target="../embeddings/oleObject62.bin"/></Relationships>
</file>

<file path=ppt/slides/_rels/slide505.xml.rels><?xml version="1.0" encoding="UTF-8" standalone="yes"?>
<Relationships xmlns="http://schemas.openxmlformats.org/package/2006/relationships"><Relationship Id="rId8" Type="http://schemas.openxmlformats.org/officeDocument/2006/relationships/image" Target="../media/image217.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41.xml"/><Relationship Id="rId1" Type="http://schemas.openxmlformats.org/officeDocument/2006/relationships/vmlDrawing" Target="../drawings/vmlDrawing25.vml"/><Relationship Id="rId6" Type="http://schemas.openxmlformats.org/officeDocument/2006/relationships/image" Target="../media/image216.wmf"/><Relationship Id="rId5" Type="http://schemas.openxmlformats.org/officeDocument/2006/relationships/oleObject" Target="../embeddings/oleObject63.bin"/><Relationship Id="rId10" Type="http://schemas.openxmlformats.org/officeDocument/2006/relationships/image" Target="../media/image218.wmf"/><Relationship Id="rId4" Type="http://schemas.openxmlformats.org/officeDocument/2006/relationships/notesSlide" Target="../notesSlides/notesSlide488.xml"/><Relationship Id="rId9" Type="http://schemas.openxmlformats.org/officeDocument/2006/relationships/oleObject" Target="../embeddings/oleObject65.bin"/></Relationships>
</file>

<file path=ppt/slides/_rels/slide506.xml.rels><?xml version="1.0" encoding="UTF-8" standalone="yes"?>
<Relationships xmlns="http://schemas.openxmlformats.org/package/2006/relationships"><Relationship Id="rId8" Type="http://schemas.openxmlformats.org/officeDocument/2006/relationships/image" Target="../media/image220.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42.xml"/><Relationship Id="rId1" Type="http://schemas.openxmlformats.org/officeDocument/2006/relationships/vmlDrawing" Target="../drawings/vmlDrawing26.vml"/><Relationship Id="rId6" Type="http://schemas.openxmlformats.org/officeDocument/2006/relationships/image" Target="../media/image219.wmf"/><Relationship Id="rId5" Type="http://schemas.openxmlformats.org/officeDocument/2006/relationships/oleObject" Target="../embeddings/oleObject66.bin"/><Relationship Id="rId4" Type="http://schemas.openxmlformats.org/officeDocument/2006/relationships/notesSlide" Target="../notesSlides/notesSlide489.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4.xml"/><Relationship Id="rId4" Type="http://schemas.openxmlformats.org/officeDocument/2006/relationships/image" Target="../media/image221.png"/></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2.xml"/><Relationship Id="rId1" Type="http://schemas.openxmlformats.org/officeDocument/2006/relationships/tags" Target="../tags/tag545.xml"/><Relationship Id="rId4" Type="http://schemas.openxmlformats.org/officeDocument/2006/relationships/image" Target="../media/image22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6.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8.xml"/><Relationship Id="rId4" Type="http://schemas.openxmlformats.org/officeDocument/2006/relationships/image" Target="../media/image223.png"/></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496.xml"/><Relationship Id="rId2" Type="http://schemas.openxmlformats.org/officeDocument/2006/relationships/slideLayout" Target="../slideLayouts/slideLayout2.xml"/><Relationship Id="rId1" Type="http://schemas.openxmlformats.org/officeDocument/2006/relationships/tags" Target="../tags/tag549.xml"/></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50.xml"/><Relationship Id="rId4" Type="http://schemas.openxmlformats.org/officeDocument/2006/relationships/image" Target="../media/image224.png"/></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51.xml"/></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52.xml"/><Relationship Id="rId5" Type="http://schemas.openxmlformats.org/officeDocument/2006/relationships/image" Target="../media/image225.png"/><Relationship Id="rId4" Type="http://schemas.openxmlformats.org/officeDocument/2006/relationships/hyperlink" Target="http://en.wikipedia.org/wiki/Multimodal_distribution" TargetMode="External"/></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2.xml"/><Relationship Id="rId1" Type="http://schemas.openxmlformats.org/officeDocument/2006/relationships/tags" Target="../tags/tag553.xml"/><Relationship Id="rId5" Type="http://schemas.openxmlformats.org/officeDocument/2006/relationships/image" Target="../media/image226.png"/><Relationship Id="rId4" Type="http://schemas.openxmlformats.org/officeDocument/2006/relationships/hyperlink" Target="http://en.wikipedia.org/wiki/Multimodal_distribution" TargetMode="External"/></Relationships>
</file>

<file path=ppt/slides/_rels/slide518.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4.xml"/></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8" Type="http://schemas.openxmlformats.org/officeDocument/2006/relationships/image" Target="../media/image228.wmf"/><Relationship Id="rId3" Type="http://schemas.openxmlformats.org/officeDocument/2006/relationships/slideLayout" Target="../slideLayouts/slideLayout2.xml"/><Relationship Id="rId7" Type="http://schemas.openxmlformats.org/officeDocument/2006/relationships/oleObject" Target="../embeddings/oleObject69.bin"/><Relationship Id="rId12" Type="http://schemas.openxmlformats.org/officeDocument/2006/relationships/image" Target="../media/image230.wmf"/><Relationship Id="rId2" Type="http://schemas.openxmlformats.org/officeDocument/2006/relationships/tags" Target="../tags/tag556.xml"/><Relationship Id="rId1" Type="http://schemas.openxmlformats.org/officeDocument/2006/relationships/vmlDrawing" Target="../drawings/vmlDrawing27.vml"/><Relationship Id="rId6" Type="http://schemas.openxmlformats.org/officeDocument/2006/relationships/image" Target="../media/image227.wmf"/><Relationship Id="rId11" Type="http://schemas.openxmlformats.org/officeDocument/2006/relationships/oleObject" Target="../embeddings/oleObject71.bin"/><Relationship Id="rId5" Type="http://schemas.openxmlformats.org/officeDocument/2006/relationships/oleObject" Target="../embeddings/oleObject68.bin"/><Relationship Id="rId10" Type="http://schemas.openxmlformats.org/officeDocument/2006/relationships/image" Target="../media/image229.wmf"/><Relationship Id="rId4" Type="http://schemas.openxmlformats.org/officeDocument/2006/relationships/notesSlide" Target="../notesSlides/notesSlide503.xml"/><Relationship Id="rId9" Type="http://schemas.openxmlformats.org/officeDocument/2006/relationships/oleObject" Target="../embeddings/oleObject70.bin"/></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22.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slideLayout" Target="../slideLayouts/slideLayout2.xml"/><Relationship Id="rId7" Type="http://schemas.openxmlformats.org/officeDocument/2006/relationships/oleObject" Target="../embeddings/oleObject73.bin"/><Relationship Id="rId2" Type="http://schemas.openxmlformats.org/officeDocument/2006/relationships/tags" Target="../tags/tag558.xml"/><Relationship Id="rId1" Type="http://schemas.openxmlformats.org/officeDocument/2006/relationships/vmlDrawing" Target="../drawings/vmlDrawing28.vml"/><Relationship Id="rId6" Type="http://schemas.openxmlformats.org/officeDocument/2006/relationships/image" Target="../media/image231.wmf"/><Relationship Id="rId5" Type="http://schemas.openxmlformats.org/officeDocument/2006/relationships/oleObject" Target="../embeddings/oleObject72.bin"/><Relationship Id="rId4" Type="http://schemas.openxmlformats.org/officeDocument/2006/relationships/notesSlide" Target="../notesSlides/notesSlide505.xml"/><Relationship Id="rId9" Type="http://schemas.openxmlformats.org/officeDocument/2006/relationships/oleObject" Target="../embeddings/oleObject74.bin"/></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06.xml"/><Relationship Id="rId2" Type="http://schemas.openxmlformats.org/officeDocument/2006/relationships/slideLayout" Target="../slideLayouts/slideLayout2.xml"/><Relationship Id="rId1" Type="http://schemas.openxmlformats.org/officeDocument/2006/relationships/tags" Target="../tags/tag559.xml"/></Relationships>
</file>

<file path=ppt/slides/_rels/slide524.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60.xml"/></Relationships>
</file>

<file path=ppt/slides/_rels/slide525.xml.rels><?xml version="1.0" encoding="UTF-8" standalone="yes"?>
<Relationships xmlns="http://schemas.openxmlformats.org/package/2006/relationships"><Relationship Id="rId8" Type="http://schemas.openxmlformats.org/officeDocument/2006/relationships/image" Target="../media/image234.wmf"/><Relationship Id="rId3" Type="http://schemas.openxmlformats.org/officeDocument/2006/relationships/slideLayout" Target="../slideLayouts/slideLayout2.xml"/><Relationship Id="rId7" Type="http://schemas.openxmlformats.org/officeDocument/2006/relationships/oleObject" Target="../embeddings/oleObject76.bin"/><Relationship Id="rId2" Type="http://schemas.openxmlformats.org/officeDocument/2006/relationships/tags" Target="../tags/tag561.xml"/><Relationship Id="rId1" Type="http://schemas.openxmlformats.org/officeDocument/2006/relationships/vmlDrawing" Target="../drawings/vmlDrawing29.vml"/><Relationship Id="rId6" Type="http://schemas.openxmlformats.org/officeDocument/2006/relationships/image" Target="../media/image233.wmf"/><Relationship Id="rId5" Type="http://schemas.openxmlformats.org/officeDocument/2006/relationships/oleObject" Target="../embeddings/oleObject75.bin"/><Relationship Id="rId10" Type="http://schemas.openxmlformats.org/officeDocument/2006/relationships/image" Target="../media/image235.wmf"/><Relationship Id="rId4" Type="http://schemas.openxmlformats.org/officeDocument/2006/relationships/notesSlide" Target="../notesSlides/notesSlide508.xml"/><Relationship Id="rId9" Type="http://schemas.openxmlformats.org/officeDocument/2006/relationships/oleObject" Target="../embeddings/oleObject77.bin"/></Relationships>
</file>

<file path=ppt/slides/_rels/slide526.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62.xml"/></Relationships>
</file>

<file path=ppt/slides/_rels/slide527.xml.rels><?xml version="1.0" encoding="UTF-8" standalone="yes"?>
<Relationships xmlns="http://schemas.openxmlformats.org/package/2006/relationships"><Relationship Id="rId8" Type="http://schemas.openxmlformats.org/officeDocument/2006/relationships/image" Target="../media/image237.wmf"/><Relationship Id="rId13" Type="http://schemas.openxmlformats.org/officeDocument/2006/relationships/oleObject" Target="../embeddings/oleObject82.bin"/><Relationship Id="rId3" Type="http://schemas.openxmlformats.org/officeDocument/2006/relationships/slideLayout" Target="../slideLayouts/slideLayout2.xml"/><Relationship Id="rId7" Type="http://schemas.openxmlformats.org/officeDocument/2006/relationships/oleObject" Target="../embeddings/oleObject79.bin"/><Relationship Id="rId12" Type="http://schemas.openxmlformats.org/officeDocument/2006/relationships/image" Target="../media/image239.wmf"/><Relationship Id="rId2" Type="http://schemas.openxmlformats.org/officeDocument/2006/relationships/tags" Target="../tags/tag563.xml"/><Relationship Id="rId1" Type="http://schemas.openxmlformats.org/officeDocument/2006/relationships/vmlDrawing" Target="../drawings/vmlDrawing30.vml"/><Relationship Id="rId6" Type="http://schemas.openxmlformats.org/officeDocument/2006/relationships/image" Target="../media/image236.wmf"/><Relationship Id="rId11" Type="http://schemas.openxmlformats.org/officeDocument/2006/relationships/oleObject" Target="../embeddings/oleObject81.bin"/><Relationship Id="rId5" Type="http://schemas.openxmlformats.org/officeDocument/2006/relationships/oleObject" Target="../embeddings/oleObject78.bin"/><Relationship Id="rId10" Type="http://schemas.openxmlformats.org/officeDocument/2006/relationships/image" Target="../media/image238.wmf"/><Relationship Id="rId4" Type="http://schemas.openxmlformats.org/officeDocument/2006/relationships/notesSlide" Target="../notesSlides/notesSlide510.xml"/><Relationship Id="rId9" Type="http://schemas.openxmlformats.org/officeDocument/2006/relationships/oleObject" Target="../embeddings/oleObject80.bin"/><Relationship Id="rId14" Type="http://schemas.openxmlformats.org/officeDocument/2006/relationships/image" Target="../media/image240.wmf"/></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29.xml.rels><?xml version="1.0" encoding="UTF-8" standalone="yes"?>
<Relationships xmlns="http://schemas.openxmlformats.org/package/2006/relationships"><Relationship Id="rId8" Type="http://schemas.openxmlformats.org/officeDocument/2006/relationships/image" Target="../media/image237.wmf"/><Relationship Id="rId13" Type="http://schemas.openxmlformats.org/officeDocument/2006/relationships/oleObject" Target="../embeddings/oleObject87.bin"/><Relationship Id="rId3" Type="http://schemas.openxmlformats.org/officeDocument/2006/relationships/slideLayout" Target="../slideLayouts/slideLayout2.xml"/><Relationship Id="rId7" Type="http://schemas.openxmlformats.org/officeDocument/2006/relationships/oleObject" Target="../embeddings/oleObject84.bin"/><Relationship Id="rId12" Type="http://schemas.openxmlformats.org/officeDocument/2006/relationships/image" Target="../media/image242.wmf"/><Relationship Id="rId2" Type="http://schemas.openxmlformats.org/officeDocument/2006/relationships/tags" Target="../tags/tag565.xml"/><Relationship Id="rId1" Type="http://schemas.openxmlformats.org/officeDocument/2006/relationships/vmlDrawing" Target="../drawings/vmlDrawing31.vml"/><Relationship Id="rId6" Type="http://schemas.openxmlformats.org/officeDocument/2006/relationships/image" Target="../media/image241.wmf"/><Relationship Id="rId11" Type="http://schemas.openxmlformats.org/officeDocument/2006/relationships/oleObject" Target="../embeddings/oleObject86.bin"/><Relationship Id="rId5" Type="http://schemas.openxmlformats.org/officeDocument/2006/relationships/oleObject" Target="../embeddings/oleObject83.bin"/><Relationship Id="rId10" Type="http://schemas.openxmlformats.org/officeDocument/2006/relationships/image" Target="../media/image238.wmf"/><Relationship Id="rId4" Type="http://schemas.openxmlformats.org/officeDocument/2006/relationships/notesSlide" Target="../notesSlides/notesSlide512.xml"/><Relationship Id="rId9" Type="http://schemas.openxmlformats.org/officeDocument/2006/relationships/oleObject" Target="../embeddings/oleObject85.bin"/><Relationship Id="rId14" Type="http://schemas.openxmlformats.org/officeDocument/2006/relationships/image" Target="../media/image243.w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6.xml"/><Relationship Id="rId1" Type="http://schemas.openxmlformats.org/officeDocument/2006/relationships/vmlDrawing" Target="../drawings/vmlDrawing32.vml"/><Relationship Id="rId6" Type="http://schemas.openxmlformats.org/officeDocument/2006/relationships/image" Target="../media/image244.wmf"/><Relationship Id="rId5" Type="http://schemas.openxmlformats.org/officeDocument/2006/relationships/oleObject" Target="../embeddings/oleObject88.bin"/><Relationship Id="rId4" Type="http://schemas.openxmlformats.org/officeDocument/2006/relationships/notesSlide" Target="../notesSlides/notesSlide513.xml"/></Relationships>
</file>

<file path=ppt/slides/_rels/slide531.xml.rels><?xml version="1.0" encoding="UTF-8" standalone="yes"?>
<Relationships xmlns="http://schemas.openxmlformats.org/package/2006/relationships"><Relationship Id="rId8" Type="http://schemas.openxmlformats.org/officeDocument/2006/relationships/image" Target="../media/image246.wmf"/><Relationship Id="rId3" Type="http://schemas.openxmlformats.org/officeDocument/2006/relationships/slideLayout" Target="../slideLayouts/slideLayout2.xml"/><Relationship Id="rId7" Type="http://schemas.openxmlformats.org/officeDocument/2006/relationships/oleObject" Target="../embeddings/oleObject90.bin"/><Relationship Id="rId12" Type="http://schemas.openxmlformats.org/officeDocument/2006/relationships/image" Target="../media/image248.wmf"/><Relationship Id="rId2" Type="http://schemas.openxmlformats.org/officeDocument/2006/relationships/tags" Target="../tags/tag567.xml"/><Relationship Id="rId1" Type="http://schemas.openxmlformats.org/officeDocument/2006/relationships/vmlDrawing" Target="../drawings/vmlDrawing33.vml"/><Relationship Id="rId6" Type="http://schemas.openxmlformats.org/officeDocument/2006/relationships/image" Target="../media/image245.wmf"/><Relationship Id="rId11" Type="http://schemas.openxmlformats.org/officeDocument/2006/relationships/oleObject" Target="../embeddings/oleObject92.bin"/><Relationship Id="rId5" Type="http://schemas.openxmlformats.org/officeDocument/2006/relationships/oleObject" Target="../embeddings/oleObject89.bin"/><Relationship Id="rId10" Type="http://schemas.openxmlformats.org/officeDocument/2006/relationships/image" Target="../media/image247.wmf"/><Relationship Id="rId4" Type="http://schemas.openxmlformats.org/officeDocument/2006/relationships/notesSlide" Target="../notesSlides/notesSlide514.xml"/><Relationship Id="rId9" Type="http://schemas.openxmlformats.org/officeDocument/2006/relationships/oleObject" Target="../embeddings/oleObject91.bin"/></Relationships>
</file>

<file path=ppt/slides/_rels/slide5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8.xml"/><Relationship Id="rId1" Type="http://schemas.openxmlformats.org/officeDocument/2006/relationships/vmlDrawing" Target="../drawings/vmlDrawing34.vml"/><Relationship Id="rId6" Type="http://schemas.openxmlformats.org/officeDocument/2006/relationships/image" Target="../media/image249.wmf"/><Relationship Id="rId5" Type="http://schemas.openxmlformats.org/officeDocument/2006/relationships/oleObject" Target="../embeddings/oleObject93.bin"/><Relationship Id="rId4" Type="http://schemas.openxmlformats.org/officeDocument/2006/relationships/notesSlide" Target="../notesSlides/notesSlide515.xml"/></Relationships>
</file>

<file path=ppt/slides/_rels/slide533.xml.rels><?xml version="1.0" encoding="UTF-8" standalone="yes"?>
<Relationships xmlns="http://schemas.openxmlformats.org/package/2006/relationships"><Relationship Id="rId8" Type="http://schemas.openxmlformats.org/officeDocument/2006/relationships/image" Target="../media/image251.wmf"/><Relationship Id="rId3" Type="http://schemas.openxmlformats.org/officeDocument/2006/relationships/slideLayout" Target="../slideLayouts/slideLayout2.xml"/><Relationship Id="rId7" Type="http://schemas.openxmlformats.org/officeDocument/2006/relationships/oleObject" Target="../embeddings/oleObject95.bin"/><Relationship Id="rId2" Type="http://schemas.openxmlformats.org/officeDocument/2006/relationships/tags" Target="../tags/tag569.xml"/><Relationship Id="rId1" Type="http://schemas.openxmlformats.org/officeDocument/2006/relationships/vmlDrawing" Target="../drawings/vmlDrawing35.vml"/><Relationship Id="rId6" Type="http://schemas.openxmlformats.org/officeDocument/2006/relationships/image" Target="../media/image250.wmf"/><Relationship Id="rId5" Type="http://schemas.openxmlformats.org/officeDocument/2006/relationships/oleObject" Target="../embeddings/oleObject94.bin"/><Relationship Id="rId10" Type="http://schemas.openxmlformats.org/officeDocument/2006/relationships/image" Target="../media/image252.wmf"/><Relationship Id="rId4" Type="http://schemas.openxmlformats.org/officeDocument/2006/relationships/notesSlide" Target="../notesSlides/notesSlide516.xml"/><Relationship Id="rId9" Type="http://schemas.openxmlformats.org/officeDocument/2006/relationships/oleObject" Target="../embeddings/oleObject96.bin"/></Relationships>
</file>

<file path=ppt/slides/_rels/slide534.xml.rels><?xml version="1.0" encoding="UTF-8" standalone="yes"?>
<Relationships xmlns="http://schemas.openxmlformats.org/package/2006/relationships"><Relationship Id="rId8" Type="http://schemas.openxmlformats.org/officeDocument/2006/relationships/image" Target="../media/image254.wmf"/><Relationship Id="rId13" Type="http://schemas.openxmlformats.org/officeDocument/2006/relationships/oleObject" Target="../embeddings/oleObject101.bin"/><Relationship Id="rId3" Type="http://schemas.openxmlformats.org/officeDocument/2006/relationships/slideLayout" Target="../slideLayouts/slideLayout2.xml"/><Relationship Id="rId7" Type="http://schemas.openxmlformats.org/officeDocument/2006/relationships/oleObject" Target="../embeddings/oleObject98.bin"/><Relationship Id="rId12" Type="http://schemas.openxmlformats.org/officeDocument/2006/relationships/image" Target="../media/image256.wmf"/><Relationship Id="rId2" Type="http://schemas.openxmlformats.org/officeDocument/2006/relationships/tags" Target="../tags/tag570.xml"/><Relationship Id="rId1" Type="http://schemas.openxmlformats.org/officeDocument/2006/relationships/vmlDrawing" Target="../drawings/vmlDrawing36.vml"/><Relationship Id="rId6" Type="http://schemas.openxmlformats.org/officeDocument/2006/relationships/image" Target="../media/image253.wmf"/><Relationship Id="rId11" Type="http://schemas.openxmlformats.org/officeDocument/2006/relationships/oleObject" Target="../embeddings/oleObject100.bin"/><Relationship Id="rId5" Type="http://schemas.openxmlformats.org/officeDocument/2006/relationships/oleObject" Target="../embeddings/oleObject97.bin"/><Relationship Id="rId10" Type="http://schemas.openxmlformats.org/officeDocument/2006/relationships/image" Target="../media/image255.wmf"/><Relationship Id="rId4" Type="http://schemas.openxmlformats.org/officeDocument/2006/relationships/notesSlide" Target="../notesSlides/notesSlide517.xml"/><Relationship Id="rId9" Type="http://schemas.openxmlformats.org/officeDocument/2006/relationships/oleObject" Target="../embeddings/oleObject99.bin"/><Relationship Id="rId14" Type="http://schemas.openxmlformats.org/officeDocument/2006/relationships/image" Target="../media/image257.wmf"/></Relationships>
</file>

<file path=ppt/slides/_rels/slide535.xml.rels><?xml version="1.0" encoding="UTF-8" standalone="yes"?>
<Relationships xmlns="http://schemas.openxmlformats.org/package/2006/relationships"><Relationship Id="rId8" Type="http://schemas.openxmlformats.org/officeDocument/2006/relationships/image" Target="../media/image259.wmf"/><Relationship Id="rId3" Type="http://schemas.openxmlformats.org/officeDocument/2006/relationships/slideLayout" Target="../slideLayouts/slideLayout2.xml"/><Relationship Id="rId7" Type="http://schemas.openxmlformats.org/officeDocument/2006/relationships/oleObject" Target="../embeddings/oleObject103.bin"/><Relationship Id="rId2" Type="http://schemas.openxmlformats.org/officeDocument/2006/relationships/tags" Target="../tags/tag571.xml"/><Relationship Id="rId1" Type="http://schemas.openxmlformats.org/officeDocument/2006/relationships/vmlDrawing" Target="../drawings/vmlDrawing37.vml"/><Relationship Id="rId6" Type="http://schemas.openxmlformats.org/officeDocument/2006/relationships/image" Target="../media/image258.wmf"/><Relationship Id="rId5" Type="http://schemas.openxmlformats.org/officeDocument/2006/relationships/oleObject" Target="../embeddings/oleObject102.bin"/><Relationship Id="rId10" Type="http://schemas.openxmlformats.org/officeDocument/2006/relationships/image" Target="../media/image260.wmf"/><Relationship Id="rId4" Type="http://schemas.openxmlformats.org/officeDocument/2006/relationships/notesSlide" Target="../notesSlides/notesSlide518.xml"/><Relationship Id="rId9" Type="http://schemas.openxmlformats.org/officeDocument/2006/relationships/oleObject" Target="../embeddings/oleObject104.bin"/></Relationships>
</file>

<file path=ppt/slides/_rels/slide536.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3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slideLayout" Target="../slideLayouts/slideLayout2.xml"/><Relationship Id="rId1" Type="http://schemas.openxmlformats.org/officeDocument/2006/relationships/tags" Target="../tags/tag573.xml"/><Relationship Id="rId4" Type="http://schemas.openxmlformats.org/officeDocument/2006/relationships/image" Target="../media/image262.png"/></Relationships>
</file>

<file path=ppt/slides/_rels/slide538.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4.xml"/><Relationship Id="rId4" Type="http://schemas.openxmlformats.org/officeDocument/2006/relationships/image" Target="../media/image263.png"/></Relationships>
</file>

<file path=ppt/slides/_rels/slide53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slideLayout" Target="../slideLayouts/slideLayout2.xml"/><Relationship Id="rId1" Type="http://schemas.openxmlformats.org/officeDocument/2006/relationships/tags" Target="../tags/tag57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76.xml"/><Relationship Id="rId5" Type="http://schemas.openxmlformats.org/officeDocument/2006/relationships/image" Target="../media/image266.png"/><Relationship Id="rId4" Type="http://schemas.openxmlformats.org/officeDocument/2006/relationships/image" Target="../media/image265.png"/></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1.xml"/><Relationship Id="rId1" Type="http://schemas.openxmlformats.org/officeDocument/2006/relationships/tags" Target="../tags/tag577.xml"/></Relationships>
</file>

<file path=ppt/slides/_rels/slide542.xml.rels><?xml version="1.0" encoding="UTF-8" standalone="yes"?>
<Relationships xmlns="http://schemas.openxmlformats.org/package/2006/relationships"><Relationship Id="rId3" Type="http://schemas.openxmlformats.org/officeDocument/2006/relationships/notesSlide" Target="../notesSlides/notesSlide523.xml"/><Relationship Id="rId2" Type="http://schemas.openxmlformats.org/officeDocument/2006/relationships/slideLayout" Target="../slideLayouts/slideLayout2.xml"/><Relationship Id="rId1" Type="http://schemas.openxmlformats.org/officeDocument/2006/relationships/tags" Target="../tags/tag578.xml"/></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1.xml"/><Relationship Id="rId1" Type="http://schemas.openxmlformats.org/officeDocument/2006/relationships/tags" Target="../tags/tag579.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25.xml"/><Relationship Id="rId2" Type="http://schemas.openxmlformats.org/officeDocument/2006/relationships/slideLayout" Target="../slideLayouts/slideLayout2.xml"/><Relationship Id="rId1" Type="http://schemas.openxmlformats.org/officeDocument/2006/relationships/tags" Target="../tags/tag580.xml"/></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82.xml"/><Relationship Id="rId4" Type="http://schemas.openxmlformats.org/officeDocument/2006/relationships/image" Target="../media/image267.png"/></Relationships>
</file>

<file path=ppt/slides/_rels/slide547.xml.rels><?xml version="1.0" encoding="UTF-8" standalone="yes"?>
<Relationships xmlns="http://schemas.openxmlformats.org/package/2006/relationships"><Relationship Id="rId8" Type="http://schemas.openxmlformats.org/officeDocument/2006/relationships/image" Target="../media/image269.wmf"/><Relationship Id="rId3" Type="http://schemas.openxmlformats.org/officeDocument/2006/relationships/slideLayout" Target="../slideLayouts/slideLayout2.xml"/><Relationship Id="rId7" Type="http://schemas.openxmlformats.org/officeDocument/2006/relationships/oleObject" Target="../embeddings/oleObject106.bin"/><Relationship Id="rId2" Type="http://schemas.openxmlformats.org/officeDocument/2006/relationships/tags" Target="../tags/tag583.xml"/><Relationship Id="rId1" Type="http://schemas.openxmlformats.org/officeDocument/2006/relationships/vmlDrawing" Target="../drawings/vmlDrawing38.vml"/><Relationship Id="rId6" Type="http://schemas.openxmlformats.org/officeDocument/2006/relationships/image" Target="../media/image268.wmf"/><Relationship Id="rId5" Type="http://schemas.openxmlformats.org/officeDocument/2006/relationships/oleObject" Target="../embeddings/oleObject105.bin"/><Relationship Id="rId4" Type="http://schemas.openxmlformats.org/officeDocument/2006/relationships/notesSlide" Target="../notesSlides/notesSlide528.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84.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2.xml"/><Relationship Id="rId1" Type="http://schemas.openxmlformats.org/officeDocument/2006/relationships/tags" Target="../tags/tag58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6.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1.xml"/><Relationship Id="rId1" Type="http://schemas.openxmlformats.org/officeDocument/2006/relationships/tags" Target="../tags/tag587.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8.xml"/></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35.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36.xml"/><Relationship Id="rId2" Type="http://schemas.openxmlformats.org/officeDocument/2006/relationships/slideLayout" Target="../slideLayouts/slideLayout2.xml"/><Relationship Id="rId1" Type="http://schemas.openxmlformats.org/officeDocument/2006/relationships/tags" Target="../tags/tag591.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37.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93.xml"/></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94.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2.xml"/><Relationship Id="rId1" Type="http://schemas.openxmlformats.org/officeDocument/2006/relationships/tags" Target="../tags/tag596.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7.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8.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601.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67.xml.rels><?xml version="1.0" encoding="UTF-8" standalone="yes"?>
<Relationships xmlns="http://schemas.openxmlformats.org/package/2006/relationships"><Relationship Id="rId8" Type="http://schemas.openxmlformats.org/officeDocument/2006/relationships/image" Target="../media/image271.wmf"/><Relationship Id="rId3" Type="http://schemas.openxmlformats.org/officeDocument/2006/relationships/slideLayout" Target="../slideLayouts/slideLayout2.xml"/><Relationship Id="rId7" Type="http://schemas.openxmlformats.org/officeDocument/2006/relationships/oleObject" Target="../embeddings/oleObject108.bin"/><Relationship Id="rId2" Type="http://schemas.openxmlformats.org/officeDocument/2006/relationships/tags" Target="../tags/tag603.xml"/><Relationship Id="rId1" Type="http://schemas.openxmlformats.org/officeDocument/2006/relationships/vmlDrawing" Target="../drawings/vmlDrawing39.vml"/><Relationship Id="rId6" Type="http://schemas.openxmlformats.org/officeDocument/2006/relationships/image" Target="../media/image270.wmf"/><Relationship Id="rId5" Type="http://schemas.openxmlformats.org/officeDocument/2006/relationships/oleObject" Target="../embeddings/oleObject107.bin"/><Relationship Id="rId4" Type="http://schemas.openxmlformats.org/officeDocument/2006/relationships/notesSlide" Target="../notesSlides/notesSlide548.xml"/></Relationships>
</file>

<file path=ppt/slides/_rels/slide568.xml.rels><?xml version="1.0" encoding="UTF-8" standalone="yes"?>
<Relationships xmlns="http://schemas.openxmlformats.org/package/2006/relationships"><Relationship Id="rId8" Type="http://schemas.openxmlformats.org/officeDocument/2006/relationships/image" Target="../media/image273.wmf"/><Relationship Id="rId3" Type="http://schemas.openxmlformats.org/officeDocument/2006/relationships/slideLayout" Target="../slideLayouts/slideLayout2.xml"/><Relationship Id="rId7" Type="http://schemas.openxmlformats.org/officeDocument/2006/relationships/oleObject" Target="../embeddings/oleObject110.bin"/><Relationship Id="rId2" Type="http://schemas.openxmlformats.org/officeDocument/2006/relationships/tags" Target="../tags/tag604.xml"/><Relationship Id="rId1" Type="http://schemas.openxmlformats.org/officeDocument/2006/relationships/vmlDrawing" Target="../drawings/vmlDrawing40.vml"/><Relationship Id="rId6" Type="http://schemas.openxmlformats.org/officeDocument/2006/relationships/image" Target="../media/image272.wmf"/><Relationship Id="rId5" Type="http://schemas.openxmlformats.org/officeDocument/2006/relationships/oleObject" Target="../embeddings/oleObject109.bin"/><Relationship Id="rId10" Type="http://schemas.openxmlformats.org/officeDocument/2006/relationships/image" Target="../media/image274.wmf"/><Relationship Id="rId4" Type="http://schemas.openxmlformats.org/officeDocument/2006/relationships/notesSlide" Target="../notesSlides/notesSlide549.xml"/><Relationship Id="rId9" Type="http://schemas.openxmlformats.org/officeDocument/2006/relationships/oleObject" Target="../embeddings/oleObject111.bin"/></Relationships>
</file>

<file path=ppt/slides/_rels/slide569.xml.rels><?xml version="1.0" encoding="UTF-8" standalone="yes"?>
<Relationships xmlns="http://schemas.openxmlformats.org/package/2006/relationships"><Relationship Id="rId8" Type="http://schemas.openxmlformats.org/officeDocument/2006/relationships/image" Target="../media/image271.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05.xml"/><Relationship Id="rId1" Type="http://schemas.openxmlformats.org/officeDocument/2006/relationships/vmlDrawing" Target="../drawings/vmlDrawing41.vml"/><Relationship Id="rId6" Type="http://schemas.openxmlformats.org/officeDocument/2006/relationships/image" Target="../media/image275.wmf"/><Relationship Id="rId5" Type="http://schemas.openxmlformats.org/officeDocument/2006/relationships/oleObject" Target="../embeddings/oleObject112.bin"/><Relationship Id="rId4" Type="http://schemas.openxmlformats.org/officeDocument/2006/relationships/notesSlide" Target="../notesSlides/notesSlide55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8" Type="http://schemas.openxmlformats.org/officeDocument/2006/relationships/image" Target="../media/image277.wmf"/><Relationship Id="rId3" Type="http://schemas.openxmlformats.org/officeDocument/2006/relationships/slideLayout" Target="../slideLayouts/slideLayout2.xml"/><Relationship Id="rId7" Type="http://schemas.openxmlformats.org/officeDocument/2006/relationships/oleObject" Target="../embeddings/oleObject115.bin"/><Relationship Id="rId2" Type="http://schemas.openxmlformats.org/officeDocument/2006/relationships/tags" Target="../tags/tag606.xml"/><Relationship Id="rId1" Type="http://schemas.openxmlformats.org/officeDocument/2006/relationships/vmlDrawing" Target="../drawings/vmlDrawing42.vml"/><Relationship Id="rId6" Type="http://schemas.openxmlformats.org/officeDocument/2006/relationships/image" Target="../media/image276.wmf"/><Relationship Id="rId5" Type="http://schemas.openxmlformats.org/officeDocument/2006/relationships/oleObject" Target="../embeddings/oleObject114.bin"/><Relationship Id="rId10" Type="http://schemas.openxmlformats.org/officeDocument/2006/relationships/image" Target="../media/image275.wmf"/><Relationship Id="rId4" Type="http://schemas.openxmlformats.org/officeDocument/2006/relationships/notesSlide" Target="../notesSlides/notesSlide551.xml"/><Relationship Id="rId9" Type="http://schemas.openxmlformats.org/officeDocument/2006/relationships/oleObject" Target="../embeddings/oleObject116.bin"/></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1.xml"/><Relationship Id="rId1" Type="http://schemas.openxmlformats.org/officeDocument/2006/relationships/tags" Target="../tags/tag608.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74.xml.rels><?xml version="1.0" encoding="UTF-8" standalone="yes"?>
<Relationships xmlns="http://schemas.openxmlformats.org/package/2006/relationships"><Relationship Id="rId8" Type="http://schemas.openxmlformats.org/officeDocument/2006/relationships/image" Target="../media/image279.wmf"/><Relationship Id="rId3" Type="http://schemas.openxmlformats.org/officeDocument/2006/relationships/slideLayout" Target="../slideLayouts/slideLayout2.xml"/><Relationship Id="rId7" Type="http://schemas.openxmlformats.org/officeDocument/2006/relationships/oleObject" Target="../embeddings/oleObject118.bin"/><Relationship Id="rId2" Type="http://schemas.openxmlformats.org/officeDocument/2006/relationships/tags" Target="../tags/tag610.xml"/><Relationship Id="rId1" Type="http://schemas.openxmlformats.org/officeDocument/2006/relationships/vmlDrawing" Target="../drawings/vmlDrawing43.vml"/><Relationship Id="rId6" Type="http://schemas.openxmlformats.org/officeDocument/2006/relationships/image" Target="../media/image278.wmf"/><Relationship Id="rId5" Type="http://schemas.openxmlformats.org/officeDocument/2006/relationships/oleObject" Target="../embeddings/oleObject117.bin"/><Relationship Id="rId4" Type="http://schemas.openxmlformats.org/officeDocument/2006/relationships/notesSlide" Target="../notesSlides/notesSlide555.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12.xml"/></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14.xml"/><Relationship Id="rId4" Type="http://schemas.openxmlformats.org/officeDocument/2006/relationships/image" Target="../media/image280.png"/></Relationships>
</file>

<file path=ppt/slides/_rels/slide57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slideLayout" Target="../slideLayouts/slideLayout2.xml"/><Relationship Id="rId1" Type="http://schemas.openxmlformats.org/officeDocument/2006/relationships/tags" Target="../tags/tag61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1.xml"/><Relationship Id="rId1" Type="http://schemas.openxmlformats.org/officeDocument/2006/relationships/tags" Target="../tags/tag616.xml"/></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7.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20.xml"/><Relationship Id="rId4" Type="http://schemas.openxmlformats.org/officeDocument/2006/relationships/image" Target="../media/image282.jpeg"/></Relationships>
</file>

<file path=ppt/slides/_rels/slide585.xml.rels><?xml version="1.0" encoding="UTF-8" standalone="yes"?>
<Relationships xmlns="http://schemas.openxmlformats.org/package/2006/relationships"><Relationship Id="rId8" Type="http://schemas.openxmlformats.org/officeDocument/2006/relationships/image" Target="../media/image284.wmf"/><Relationship Id="rId13" Type="http://schemas.openxmlformats.org/officeDocument/2006/relationships/oleObject" Target="../embeddings/oleObject123.bin"/><Relationship Id="rId18" Type="http://schemas.openxmlformats.org/officeDocument/2006/relationships/image" Target="../media/image289.wmf"/><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286.wmf"/><Relationship Id="rId17" Type="http://schemas.openxmlformats.org/officeDocument/2006/relationships/oleObject" Target="../embeddings/oleObject125.bin"/><Relationship Id="rId2" Type="http://schemas.openxmlformats.org/officeDocument/2006/relationships/tags" Target="../tags/tag621.xml"/><Relationship Id="rId16" Type="http://schemas.openxmlformats.org/officeDocument/2006/relationships/image" Target="../media/image288.wmf"/><Relationship Id="rId20" Type="http://schemas.openxmlformats.org/officeDocument/2006/relationships/image" Target="../media/image290.wmf"/><Relationship Id="rId1" Type="http://schemas.openxmlformats.org/officeDocument/2006/relationships/vmlDrawing" Target="../drawings/vmlDrawing44.vml"/><Relationship Id="rId6" Type="http://schemas.openxmlformats.org/officeDocument/2006/relationships/image" Target="../media/image283.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285.wmf"/><Relationship Id="rId19" Type="http://schemas.openxmlformats.org/officeDocument/2006/relationships/oleObject" Target="../embeddings/oleObject126.bin"/><Relationship Id="rId4" Type="http://schemas.openxmlformats.org/officeDocument/2006/relationships/notesSlide" Target="../notesSlides/notesSlide565.xml"/><Relationship Id="rId9" Type="http://schemas.openxmlformats.org/officeDocument/2006/relationships/oleObject" Target="../embeddings/oleObject121.bin"/><Relationship Id="rId14" Type="http://schemas.openxmlformats.org/officeDocument/2006/relationships/image" Target="../media/image287.wmf"/></Relationships>
</file>

<file path=ppt/slides/_rels/slide586.xml.rels><?xml version="1.0" encoding="UTF-8" standalone="yes"?>
<Relationships xmlns="http://schemas.openxmlformats.org/package/2006/relationships"><Relationship Id="rId8" Type="http://schemas.openxmlformats.org/officeDocument/2006/relationships/image" Target="../media/image292.wmf"/><Relationship Id="rId3" Type="http://schemas.openxmlformats.org/officeDocument/2006/relationships/slideLayout" Target="../slideLayouts/slideLayout2.xml"/><Relationship Id="rId7" Type="http://schemas.openxmlformats.org/officeDocument/2006/relationships/oleObject" Target="../embeddings/oleObject128.bin"/><Relationship Id="rId2" Type="http://schemas.openxmlformats.org/officeDocument/2006/relationships/tags" Target="../tags/tag622.xml"/><Relationship Id="rId1" Type="http://schemas.openxmlformats.org/officeDocument/2006/relationships/vmlDrawing" Target="../drawings/vmlDrawing45.vml"/><Relationship Id="rId6" Type="http://schemas.openxmlformats.org/officeDocument/2006/relationships/image" Target="../media/image291.wmf"/><Relationship Id="rId5" Type="http://schemas.openxmlformats.org/officeDocument/2006/relationships/oleObject" Target="../embeddings/oleObject127.bin"/><Relationship Id="rId4" Type="http://schemas.openxmlformats.org/officeDocument/2006/relationships/notesSlide" Target="../notesSlides/notesSlide566.xml"/></Relationships>
</file>

<file path=ppt/slides/_rels/slide587.xml.rels><?xml version="1.0" encoding="UTF-8" standalone="yes"?>
<Relationships xmlns="http://schemas.openxmlformats.org/package/2006/relationships"><Relationship Id="rId8" Type="http://schemas.openxmlformats.org/officeDocument/2006/relationships/image" Target="../media/image294.wmf"/><Relationship Id="rId3" Type="http://schemas.openxmlformats.org/officeDocument/2006/relationships/slideLayout" Target="../slideLayouts/slideLayout2.xml"/><Relationship Id="rId7" Type="http://schemas.openxmlformats.org/officeDocument/2006/relationships/oleObject" Target="../embeddings/oleObject130.bin"/><Relationship Id="rId2" Type="http://schemas.openxmlformats.org/officeDocument/2006/relationships/tags" Target="../tags/tag623.xml"/><Relationship Id="rId1" Type="http://schemas.openxmlformats.org/officeDocument/2006/relationships/vmlDrawing" Target="../drawings/vmlDrawing46.vml"/><Relationship Id="rId6" Type="http://schemas.openxmlformats.org/officeDocument/2006/relationships/image" Target="../media/image293.wmf"/><Relationship Id="rId5" Type="http://schemas.openxmlformats.org/officeDocument/2006/relationships/oleObject" Target="../embeddings/oleObject129.bin"/><Relationship Id="rId10" Type="http://schemas.openxmlformats.org/officeDocument/2006/relationships/image" Target="../media/image295.wmf"/><Relationship Id="rId4" Type="http://schemas.openxmlformats.org/officeDocument/2006/relationships/notesSlide" Target="../notesSlides/notesSlide567.xml"/><Relationship Id="rId9" Type="http://schemas.openxmlformats.org/officeDocument/2006/relationships/oleObject" Target="../embeddings/oleObject131.bin"/></Relationships>
</file>

<file path=ppt/slides/_rels/slide588.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24.xml"/></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2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6.xml"/></Relationships>
</file>

<file path=ppt/slides/_rels/slide591.xml.rels><?xml version="1.0" encoding="UTF-8" standalone="yes"?>
<Relationships xmlns="http://schemas.openxmlformats.org/package/2006/relationships"><Relationship Id="rId8" Type="http://schemas.openxmlformats.org/officeDocument/2006/relationships/image" Target="../media/image297.wmf"/><Relationship Id="rId13" Type="http://schemas.openxmlformats.org/officeDocument/2006/relationships/oleObject" Target="../embeddings/oleObject136.bin"/><Relationship Id="rId3" Type="http://schemas.openxmlformats.org/officeDocument/2006/relationships/slideLayout" Target="../slideLayouts/slideLayout2.xml"/><Relationship Id="rId7" Type="http://schemas.openxmlformats.org/officeDocument/2006/relationships/oleObject" Target="../embeddings/oleObject133.bin"/><Relationship Id="rId12" Type="http://schemas.openxmlformats.org/officeDocument/2006/relationships/image" Target="../media/image299.wmf"/><Relationship Id="rId2" Type="http://schemas.openxmlformats.org/officeDocument/2006/relationships/tags" Target="../tags/tag627.xml"/><Relationship Id="rId16" Type="http://schemas.openxmlformats.org/officeDocument/2006/relationships/image" Target="../media/image301.wmf"/><Relationship Id="rId1" Type="http://schemas.openxmlformats.org/officeDocument/2006/relationships/vmlDrawing" Target="../drawings/vmlDrawing47.vml"/><Relationship Id="rId6" Type="http://schemas.openxmlformats.org/officeDocument/2006/relationships/image" Target="../media/image296.wmf"/><Relationship Id="rId11" Type="http://schemas.openxmlformats.org/officeDocument/2006/relationships/oleObject" Target="../embeddings/oleObject135.bin"/><Relationship Id="rId5" Type="http://schemas.openxmlformats.org/officeDocument/2006/relationships/oleObject" Target="../embeddings/oleObject132.bin"/><Relationship Id="rId15" Type="http://schemas.openxmlformats.org/officeDocument/2006/relationships/oleObject" Target="../embeddings/oleObject137.bin"/><Relationship Id="rId10" Type="http://schemas.openxmlformats.org/officeDocument/2006/relationships/image" Target="../media/image298.wmf"/><Relationship Id="rId4" Type="http://schemas.openxmlformats.org/officeDocument/2006/relationships/notesSlide" Target="../notesSlides/notesSlide571.xml"/><Relationship Id="rId9" Type="http://schemas.openxmlformats.org/officeDocument/2006/relationships/oleObject" Target="../embeddings/oleObject134.bin"/><Relationship Id="rId14" Type="http://schemas.openxmlformats.org/officeDocument/2006/relationships/image" Target="../media/image300.wmf"/></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2.xml"/><Relationship Id="rId1" Type="http://schemas.openxmlformats.org/officeDocument/2006/relationships/tags" Target="../tags/tag628.xml"/></Relationships>
</file>

<file path=ppt/slides/_rels/slide593.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slideLayout" Target="../slideLayouts/slideLayout2.xml"/><Relationship Id="rId1" Type="http://schemas.openxmlformats.org/officeDocument/2006/relationships/tags" Target="../tags/tag629.xml"/><Relationship Id="rId4" Type="http://schemas.openxmlformats.org/officeDocument/2006/relationships/image" Target="../media/image303.png"/></Relationships>
</file>

<file path=ppt/slides/_rels/slide594.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31.xml"/><Relationship Id="rId5" Type="http://schemas.openxmlformats.org/officeDocument/2006/relationships/image" Target="../media/image306.png"/><Relationship Id="rId4" Type="http://schemas.openxmlformats.org/officeDocument/2006/relationships/image" Target="../media/image305.png"/></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1.xml"/><Relationship Id="rId1" Type="http://schemas.openxmlformats.org/officeDocument/2006/relationships/tags" Target="../tags/tag632.xml"/></Relationships>
</file>

<file path=ppt/slides/_rels/slide597.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33.xml"/></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1.xml"/><Relationship Id="rId1" Type="http://schemas.openxmlformats.org/officeDocument/2006/relationships/tags" Target="../tags/tag634.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3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3" Type="http://schemas.openxmlformats.org/officeDocument/2006/relationships/notesSlide" Target="../notesSlides/notesSlide578.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601.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37.xml"/></Relationships>
</file>

<file path=ppt/slides/_rels/slide602.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9.xml"/></Relationships>
</file>

<file path=ppt/slides/_rels/slide604.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605.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41.xml"/></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42.xml"/><Relationship Id="rId4" Type="http://schemas.openxmlformats.org/officeDocument/2006/relationships/image" Target="../media/image307.png"/></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44.xml"/></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4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612.xml.rels><?xml version="1.0" encoding="UTF-8" standalone="yes"?>
<Relationships xmlns="http://schemas.openxmlformats.org/package/2006/relationships"><Relationship Id="rId3" Type="http://schemas.openxmlformats.org/officeDocument/2006/relationships/notesSlide" Target="../notesSlides/notesSlide590.xml"/><Relationship Id="rId2" Type="http://schemas.openxmlformats.org/officeDocument/2006/relationships/slideLayout" Target="../slideLayouts/slideLayout1.xml"/><Relationship Id="rId1" Type="http://schemas.openxmlformats.org/officeDocument/2006/relationships/tags" Target="../tags/tag648.xml"/></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2.xml"/><Relationship Id="rId1" Type="http://schemas.openxmlformats.org/officeDocument/2006/relationships/tags" Target="../tags/tag649.xml"/></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592.xml"/><Relationship Id="rId2" Type="http://schemas.openxmlformats.org/officeDocument/2006/relationships/slideLayout" Target="../slideLayouts/slideLayout2.xml"/><Relationship Id="rId1" Type="http://schemas.openxmlformats.org/officeDocument/2006/relationships/tags" Target="../tags/tag650.xml"/></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51.xml"/><Relationship Id="rId4" Type="http://schemas.openxmlformats.org/officeDocument/2006/relationships/image" Target="../media/image308.jpeg"/></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1.xml"/><Relationship Id="rId1" Type="http://schemas.openxmlformats.org/officeDocument/2006/relationships/tags" Target="../tags/tag652.xml"/></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53.xml"/><Relationship Id="rId4" Type="http://schemas.openxmlformats.org/officeDocument/2006/relationships/image" Target="../media/image309.png"/></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2.xml"/><Relationship Id="rId1" Type="http://schemas.openxmlformats.org/officeDocument/2006/relationships/tags" Target="../tags/tag654.xml"/></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5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1.xml"/><Relationship Id="rId1" Type="http://schemas.openxmlformats.org/officeDocument/2006/relationships/tags" Target="../tags/tag658.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2.xml"/><Relationship Id="rId1" Type="http://schemas.openxmlformats.org/officeDocument/2006/relationships/tags" Target="../tags/tag659.xml"/></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02.xml"/><Relationship Id="rId2" Type="http://schemas.openxmlformats.org/officeDocument/2006/relationships/slideLayout" Target="../slideLayouts/slideLayout2.xml"/><Relationship Id="rId1" Type="http://schemas.openxmlformats.org/officeDocument/2006/relationships/tags" Target="../tags/tag660.xml"/></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03.xml"/><Relationship Id="rId2" Type="http://schemas.openxmlformats.org/officeDocument/2006/relationships/slideLayout" Target="../slideLayouts/slideLayout2.xml"/><Relationship Id="rId1" Type="http://schemas.openxmlformats.org/officeDocument/2006/relationships/tags" Target="../tags/tag661.xml"/><Relationship Id="rId4" Type="http://schemas.openxmlformats.org/officeDocument/2006/relationships/image" Target="../media/image310.png"/></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62.xml"/></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63.xml"/><Relationship Id="rId4" Type="http://schemas.openxmlformats.org/officeDocument/2006/relationships/image" Target="../media/image307.png"/></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29.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65.xml"/><Relationship Id="rId4" Type="http://schemas.openxmlformats.org/officeDocument/2006/relationships/image" Target="../media/image31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1.xml"/><Relationship Id="rId1" Type="http://schemas.openxmlformats.org/officeDocument/2006/relationships/tags" Target="../tags/tag666.xml"/></Relationships>
</file>

<file path=ppt/slides/_rels/slide631.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67.xml"/></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1.xml"/><Relationship Id="rId1" Type="http://schemas.openxmlformats.org/officeDocument/2006/relationships/tags" Target="../tags/tag668.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11.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70.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71.xml"/></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72.xml"/></Relationships>
</file>

<file path=ppt/slides/_rels/slide637.xml.rels><?xml version="1.0" encoding="UTF-8" standalone="yes"?>
<Relationships xmlns="http://schemas.openxmlformats.org/package/2006/relationships"><Relationship Id="rId8" Type="http://schemas.openxmlformats.org/officeDocument/2006/relationships/image" Target="../media/image313.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673.xml"/><Relationship Id="rId1" Type="http://schemas.openxmlformats.org/officeDocument/2006/relationships/vmlDrawing" Target="../drawings/vmlDrawing48.vml"/><Relationship Id="rId6" Type="http://schemas.openxmlformats.org/officeDocument/2006/relationships/image" Target="../media/image312.wmf"/><Relationship Id="rId5" Type="http://schemas.openxmlformats.org/officeDocument/2006/relationships/oleObject" Target="../embeddings/oleObject138.bin"/><Relationship Id="rId10" Type="http://schemas.openxmlformats.org/officeDocument/2006/relationships/image" Target="../media/image314.wmf"/><Relationship Id="rId4" Type="http://schemas.openxmlformats.org/officeDocument/2006/relationships/notesSlide" Target="../notesSlides/notesSlide615.xml"/><Relationship Id="rId9" Type="http://schemas.openxmlformats.org/officeDocument/2006/relationships/oleObject" Target="../embeddings/oleObject140.bin"/></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7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76.xml"/></Relationships>
</file>

<file path=ppt/slides/_rels/slide6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677.xml"/><Relationship Id="rId4" Type="http://schemas.openxmlformats.org/officeDocument/2006/relationships/image" Target="../media/image128.png"/></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78.xml"/><Relationship Id="rId4" Type="http://schemas.openxmlformats.org/officeDocument/2006/relationships/image" Target="../media/image315.png"/></Relationships>
</file>

<file path=ppt/slides/_rels/slide6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9.xml"/></Relationships>
</file>

<file path=ppt/slides/_rels/slide644.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slideLayout" Target="../slideLayouts/slideLayout2.xml"/><Relationship Id="rId1" Type="http://schemas.openxmlformats.org/officeDocument/2006/relationships/tags" Target="../tags/tag680.xml"/><Relationship Id="rId4" Type="http://schemas.openxmlformats.org/officeDocument/2006/relationships/image" Target="../media/image317.png"/></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81.xml"/><Relationship Id="rId4" Type="http://schemas.openxmlformats.org/officeDocument/2006/relationships/image" Target="../media/image318.png"/></Relationships>
</file>

<file path=ppt/slides/_rels/slide646.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82.xml"/></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83.xml"/></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84.xml"/></Relationships>
</file>

<file path=ppt/slides/_rels/slide649.xml.rels><?xml version="1.0" encoding="UTF-8" standalone="yes"?>
<Relationships xmlns="http://schemas.openxmlformats.org/package/2006/relationships"><Relationship Id="rId8" Type="http://schemas.openxmlformats.org/officeDocument/2006/relationships/image" Target="../media/image320.wmf"/><Relationship Id="rId3" Type="http://schemas.openxmlformats.org/officeDocument/2006/relationships/slideLayout" Target="../slideLayouts/slideLayout2.xml"/><Relationship Id="rId7" Type="http://schemas.openxmlformats.org/officeDocument/2006/relationships/oleObject" Target="../embeddings/oleObject142.bin"/><Relationship Id="rId2" Type="http://schemas.openxmlformats.org/officeDocument/2006/relationships/tags" Target="../tags/tag685.xml"/><Relationship Id="rId1" Type="http://schemas.openxmlformats.org/officeDocument/2006/relationships/vmlDrawing" Target="../drawings/vmlDrawing49.vml"/><Relationship Id="rId6" Type="http://schemas.openxmlformats.org/officeDocument/2006/relationships/image" Target="../media/image319.wmf"/><Relationship Id="rId5" Type="http://schemas.openxmlformats.org/officeDocument/2006/relationships/oleObject" Target="../embeddings/oleObject141.bin"/><Relationship Id="rId4" Type="http://schemas.openxmlformats.org/officeDocument/2006/relationships/notesSlide" Target="../notesSlides/notesSlide62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7.xml"/><Relationship Id="rId1" Type="http://schemas.openxmlformats.org/officeDocument/2006/relationships/vmlDrawing" Target="../drawings/vmlDrawing50.vml"/><Relationship Id="rId6" Type="http://schemas.openxmlformats.org/officeDocument/2006/relationships/image" Target="../media/image321.wmf"/><Relationship Id="rId5" Type="http://schemas.openxmlformats.org/officeDocument/2006/relationships/oleObject" Target="../embeddings/oleObject143.bin"/><Relationship Id="rId4" Type="http://schemas.openxmlformats.org/officeDocument/2006/relationships/notesSlide" Target="../notesSlides/notesSlide626.xml"/></Relationships>
</file>

<file path=ppt/slides/_rels/slide652.xml.rels><?xml version="1.0" encoding="UTF-8" standalone="yes"?>
<Relationships xmlns="http://schemas.openxmlformats.org/package/2006/relationships"><Relationship Id="rId8" Type="http://schemas.openxmlformats.org/officeDocument/2006/relationships/image" Target="../media/image320.wmf"/><Relationship Id="rId3" Type="http://schemas.openxmlformats.org/officeDocument/2006/relationships/slideLayout" Target="../slideLayouts/slideLayout2.xml"/><Relationship Id="rId7" Type="http://schemas.openxmlformats.org/officeDocument/2006/relationships/oleObject" Target="../embeddings/oleObject145.bin"/><Relationship Id="rId2" Type="http://schemas.openxmlformats.org/officeDocument/2006/relationships/tags" Target="../tags/tag688.xml"/><Relationship Id="rId1" Type="http://schemas.openxmlformats.org/officeDocument/2006/relationships/vmlDrawing" Target="../drawings/vmlDrawing51.vml"/><Relationship Id="rId6" Type="http://schemas.openxmlformats.org/officeDocument/2006/relationships/image" Target="../media/image319.wmf"/><Relationship Id="rId5" Type="http://schemas.openxmlformats.org/officeDocument/2006/relationships/oleObject" Target="../embeddings/oleObject144.bin"/><Relationship Id="rId4" Type="http://schemas.openxmlformats.org/officeDocument/2006/relationships/notesSlide" Target="../notesSlides/notesSlide627.xml"/></Relationships>
</file>

<file path=ppt/slides/_rels/slide653.xml.rels><?xml version="1.0" encoding="UTF-8" standalone="yes"?>
<Relationships xmlns="http://schemas.openxmlformats.org/package/2006/relationships"><Relationship Id="rId8" Type="http://schemas.openxmlformats.org/officeDocument/2006/relationships/image" Target="../media/image323.wmf"/><Relationship Id="rId3" Type="http://schemas.openxmlformats.org/officeDocument/2006/relationships/slideLayout" Target="../slideLayouts/slideLayout2.xml"/><Relationship Id="rId7" Type="http://schemas.openxmlformats.org/officeDocument/2006/relationships/oleObject" Target="../embeddings/oleObject147.bin"/><Relationship Id="rId12" Type="http://schemas.openxmlformats.org/officeDocument/2006/relationships/image" Target="../media/image325.wmf"/><Relationship Id="rId2" Type="http://schemas.openxmlformats.org/officeDocument/2006/relationships/tags" Target="../tags/tag689.xml"/><Relationship Id="rId1" Type="http://schemas.openxmlformats.org/officeDocument/2006/relationships/vmlDrawing" Target="../drawings/vmlDrawing52.vml"/><Relationship Id="rId6" Type="http://schemas.openxmlformats.org/officeDocument/2006/relationships/image" Target="../media/image322.wmf"/><Relationship Id="rId11" Type="http://schemas.openxmlformats.org/officeDocument/2006/relationships/oleObject" Target="../embeddings/oleObject149.bin"/><Relationship Id="rId5" Type="http://schemas.openxmlformats.org/officeDocument/2006/relationships/oleObject" Target="../embeddings/oleObject146.bin"/><Relationship Id="rId10" Type="http://schemas.openxmlformats.org/officeDocument/2006/relationships/image" Target="../media/image324.wmf"/><Relationship Id="rId4" Type="http://schemas.openxmlformats.org/officeDocument/2006/relationships/notesSlide" Target="../notesSlides/notesSlide628.xml"/><Relationship Id="rId9" Type="http://schemas.openxmlformats.org/officeDocument/2006/relationships/oleObject" Target="../embeddings/oleObject148.bin"/></Relationships>
</file>

<file path=ppt/slides/_rels/slide654.xml.rels><?xml version="1.0" encoding="UTF-8" standalone="yes"?>
<Relationships xmlns="http://schemas.openxmlformats.org/package/2006/relationships"><Relationship Id="rId8" Type="http://schemas.openxmlformats.org/officeDocument/2006/relationships/image" Target="../media/image327.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25.wmf"/><Relationship Id="rId2" Type="http://schemas.openxmlformats.org/officeDocument/2006/relationships/tags" Target="../tags/tag690.xml"/><Relationship Id="rId1" Type="http://schemas.openxmlformats.org/officeDocument/2006/relationships/vmlDrawing" Target="../drawings/vmlDrawing53.vml"/><Relationship Id="rId6" Type="http://schemas.openxmlformats.org/officeDocument/2006/relationships/image" Target="../media/image326.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24.wmf"/><Relationship Id="rId4" Type="http://schemas.openxmlformats.org/officeDocument/2006/relationships/notesSlide" Target="../notesSlides/notesSlide629.xml"/><Relationship Id="rId9" Type="http://schemas.openxmlformats.org/officeDocument/2006/relationships/oleObject" Target="../embeddings/oleObject152.bin"/></Relationships>
</file>

<file path=ppt/slides/_rels/slide655.xml.rels><?xml version="1.0" encoding="UTF-8" standalone="yes"?>
<Relationships xmlns="http://schemas.openxmlformats.org/package/2006/relationships"><Relationship Id="rId8" Type="http://schemas.openxmlformats.org/officeDocument/2006/relationships/image" Target="../media/image329.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691.xml"/><Relationship Id="rId1" Type="http://schemas.openxmlformats.org/officeDocument/2006/relationships/vmlDrawing" Target="../drawings/vmlDrawing54.vml"/><Relationship Id="rId6" Type="http://schemas.openxmlformats.org/officeDocument/2006/relationships/image" Target="../media/image328.wmf"/><Relationship Id="rId5" Type="http://schemas.openxmlformats.org/officeDocument/2006/relationships/oleObject" Target="../embeddings/oleObject154.bin"/><Relationship Id="rId4" Type="http://schemas.openxmlformats.org/officeDocument/2006/relationships/notesSlide" Target="../notesSlides/notesSlide630.xml"/></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31.xml"/><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93.xml"/><Relationship Id="rId4" Type="http://schemas.openxmlformats.org/officeDocument/2006/relationships/image" Target="../media/image330.png"/></Relationships>
</file>

<file path=ppt/slides/_rels/slide658.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94.xml"/></Relationships>
</file>

<file path=ppt/slides/_rels/slide659.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slideLayout" Target="../slideLayouts/slideLayout2.xml"/><Relationship Id="rId1" Type="http://schemas.openxmlformats.org/officeDocument/2006/relationships/tags" Target="../tags/tag695.xml"/><Relationship Id="rId4" Type="http://schemas.openxmlformats.org/officeDocument/2006/relationships/image" Target="../media/image332.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96.xml"/><Relationship Id="rId4" Type="http://schemas.openxmlformats.org/officeDocument/2006/relationships/image" Target="../media/image333.png"/></Relationships>
</file>

<file path=ppt/slides/_rels/slide661.xml.rels><?xml version="1.0" encoding="UTF-8" standalone="yes"?>
<Relationships xmlns="http://schemas.openxmlformats.org/package/2006/relationships"><Relationship Id="rId8" Type="http://schemas.openxmlformats.org/officeDocument/2006/relationships/image" Target="../media/image320.wmf"/><Relationship Id="rId3" Type="http://schemas.openxmlformats.org/officeDocument/2006/relationships/slideLayout" Target="../slideLayouts/slideLayout2.xml"/><Relationship Id="rId7" Type="http://schemas.openxmlformats.org/officeDocument/2006/relationships/oleObject" Target="../embeddings/oleObject157.bin"/><Relationship Id="rId2" Type="http://schemas.openxmlformats.org/officeDocument/2006/relationships/tags" Target="../tags/tag697.xml"/><Relationship Id="rId1" Type="http://schemas.openxmlformats.org/officeDocument/2006/relationships/vmlDrawing" Target="../drawings/vmlDrawing55.vml"/><Relationship Id="rId6" Type="http://schemas.openxmlformats.org/officeDocument/2006/relationships/image" Target="../media/image319.wmf"/><Relationship Id="rId5" Type="http://schemas.openxmlformats.org/officeDocument/2006/relationships/oleObject" Target="../embeddings/oleObject156.bin"/><Relationship Id="rId4" Type="http://schemas.openxmlformats.org/officeDocument/2006/relationships/notesSlide" Target="../notesSlides/notesSlide635.xml"/></Relationships>
</file>

<file path=ppt/slides/_rels/slide662.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slideLayout" Target="../slideLayouts/slideLayout2.xml"/><Relationship Id="rId1" Type="http://schemas.openxmlformats.org/officeDocument/2006/relationships/tags" Target="../tags/tag698.xml"/><Relationship Id="rId4" Type="http://schemas.openxmlformats.org/officeDocument/2006/relationships/image" Target="../media/image335.png"/></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99.xml"/><Relationship Id="rId4" Type="http://schemas.openxmlformats.org/officeDocument/2006/relationships/image" Target="../media/image336.png"/></Relationships>
</file>

<file path=ppt/slides/_rels/slide664.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slideLayout" Target="../slideLayouts/slideLayout2.xml"/><Relationship Id="rId1" Type="http://schemas.openxmlformats.org/officeDocument/2006/relationships/tags" Target="../tags/tag700.xml"/></Relationships>
</file>

<file path=ppt/slides/_rels/slide665.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2.xml"/></Relationships>
</file>

<file path=ppt/slides/_rels/slide6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3.xml"/></Relationships>
</file>

<file path=ppt/slides/_rels/slide668.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slideLayout" Target="../slideLayouts/slideLayout2.xml"/><Relationship Id="rId1" Type="http://schemas.openxmlformats.org/officeDocument/2006/relationships/tags" Target="../tags/tag704.xml"/><Relationship Id="rId4" Type="http://schemas.openxmlformats.org/officeDocument/2006/relationships/image" Target="../media/image338.png"/></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2.xml"/><Relationship Id="rId1" Type="http://schemas.openxmlformats.org/officeDocument/2006/relationships/tags" Target="../tags/tag705.xml"/><Relationship Id="rId4" Type="http://schemas.openxmlformats.org/officeDocument/2006/relationships/image" Target="../media/image339.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706.xml"/></Relationships>
</file>

<file path=ppt/slides/_rels/slide671.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slideLayout" Target="../slideLayouts/slideLayout2.xml"/><Relationship Id="rId1" Type="http://schemas.openxmlformats.org/officeDocument/2006/relationships/tags" Target="../tags/tag707.xml"/><Relationship Id="rId4" Type="http://schemas.openxmlformats.org/officeDocument/2006/relationships/image" Target="../media/image341.png"/></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2.xml"/><Relationship Id="rId1" Type="http://schemas.openxmlformats.org/officeDocument/2006/relationships/tags" Target="../tags/tag708.xml"/><Relationship Id="rId4" Type="http://schemas.openxmlformats.org/officeDocument/2006/relationships/image" Target="../media/image342.png"/></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1.xml"/><Relationship Id="rId1" Type="http://schemas.openxmlformats.org/officeDocument/2006/relationships/tags" Target="../tags/tag709.xml"/></Relationships>
</file>

<file path=ppt/slides/_rels/slide674.xml.rels><?xml version="1.0" encoding="UTF-8" standalone="yes"?>
<Relationships xmlns="http://schemas.openxmlformats.org/package/2006/relationships"><Relationship Id="rId8" Type="http://schemas.openxmlformats.org/officeDocument/2006/relationships/image" Target="../media/image344.wmf"/><Relationship Id="rId3" Type="http://schemas.openxmlformats.org/officeDocument/2006/relationships/slideLayout" Target="../slideLayouts/slideLayout2.xml"/><Relationship Id="rId7" Type="http://schemas.openxmlformats.org/officeDocument/2006/relationships/oleObject" Target="../embeddings/oleObject159.bin"/><Relationship Id="rId2" Type="http://schemas.openxmlformats.org/officeDocument/2006/relationships/tags" Target="../tags/tag710.xml"/><Relationship Id="rId1" Type="http://schemas.openxmlformats.org/officeDocument/2006/relationships/vmlDrawing" Target="../drawings/vmlDrawing56.vml"/><Relationship Id="rId6" Type="http://schemas.openxmlformats.org/officeDocument/2006/relationships/image" Target="../media/image343.wmf"/><Relationship Id="rId5" Type="http://schemas.openxmlformats.org/officeDocument/2006/relationships/oleObject" Target="../embeddings/oleObject158.bin"/><Relationship Id="rId10" Type="http://schemas.openxmlformats.org/officeDocument/2006/relationships/image" Target="../media/image345.wmf"/><Relationship Id="rId4" Type="http://schemas.openxmlformats.org/officeDocument/2006/relationships/notesSlide" Target="../notesSlides/notesSlide641.xml"/><Relationship Id="rId9" Type="http://schemas.openxmlformats.org/officeDocument/2006/relationships/oleObject" Target="../embeddings/oleObject160.bin"/></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76.xml.rels><?xml version="1.0" encoding="UTF-8" standalone="yes"?>
<Relationships xmlns="http://schemas.openxmlformats.org/package/2006/relationships"><Relationship Id="rId8" Type="http://schemas.openxmlformats.org/officeDocument/2006/relationships/image" Target="../media/image347.wmf"/><Relationship Id="rId3" Type="http://schemas.openxmlformats.org/officeDocument/2006/relationships/slideLayout" Target="../slideLayouts/slideLayout2.xml"/><Relationship Id="rId7" Type="http://schemas.openxmlformats.org/officeDocument/2006/relationships/oleObject" Target="../embeddings/oleObject162.bin"/><Relationship Id="rId2" Type="http://schemas.openxmlformats.org/officeDocument/2006/relationships/tags" Target="../tags/tag712.xml"/><Relationship Id="rId1" Type="http://schemas.openxmlformats.org/officeDocument/2006/relationships/vmlDrawing" Target="../drawings/vmlDrawing57.vml"/><Relationship Id="rId6" Type="http://schemas.openxmlformats.org/officeDocument/2006/relationships/image" Target="../media/image346.wmf"/><Relationship Id="rId11" Type="http://schemas.openxmlformats.org/officeDocument/2006/relationships/oleObject" Target="../embeddings/oleObject164.bin"/><Relationship Id="rId5" Type="http://schemas.openxmlformats.org/officeDocument/2006/relationships/oleObject" Target="../embeddings/oleObject161.bin"/><Relationship Id="rId10" Type="http://schemas.openxmlformats.org/officeDocument/2006/relationships/image" Target="../media/image348.wmf"/><Relationship Id="rId4" Type="http://schemas.openxmlformats.org/officeDocument/2006/relationships/notesSlide" Target="../notesSlides/notesSlide643.xml"/><Relationship Id="rId9" Type="http://schemas.openxmlformats.org/officeDocument/2006/relationships/oleObject" Target="../embeddings/oleObject163.bin"/></Relationships>
</file>

<file path=ppt/slides/_rels/slide677.xml.rels><?xml version="1.0" encoding="UTF-8" standalone="yes"?>
<Relationships xmlns="http://schemas.openxmlformats.org/package/2006/relationships"><Relationship Id="rId8" Type="http://schemas.openxmlformats.org/officeDocument/2006/relationships/image" Target="../media/image350.wmf"/><Relationship Id="rId13" Type="http://schemas.openxmlformats.org/officeDocument/2006/relationships/oleObject" Target="../embeddings/oleObject169.bin"/><Relationship Id="rId3" Type="http://schemas.openxmlformats.org/officeDocument/2006/relationships/slideLayout" Target="../slideLayouts/slideLayout2.xml"/><Relationship Id="rId7" Type="http://schemas.openxmlformats.org/officeDocument/2006/relationships/oleObject" Target="../embeddings/oleObject166.bin"/><Relationship Id="rId12" Type="http://schemas.openxmlformats.org/officeDocument/2006/relationships/image" Target="../media/image351.wmf"/><Relationship Id="rId2" Type="http://schemas.openxmlformats.org/officeDocument/2006/relationships/tags" Target="../tags/tag713.xml"/><Relationship Id="rId16" Type="http://schemas.openxmlformats.org/officeDocument/2006/relationships/image" Target="../media/image353.wmf"/><Relationship Id="rId1" Type="http://schemas.openxmlformats.org/officeDocument/2006/relationships/vmlDrawing" Target="../drawings/vmlDrawing58.vml"/><Relationship Id="rId6" Type="http://schemas.openxmlformats.org/officeDocument/2006/relationships/image" Target="../media/image349.wmf"/><Relationship Id="rId11" Type="http://schemas.openxmlformats.org/officeDocument/2006/relationships/oleObject" Target="../embeddings/oleObject168.bin"/><Relationship Id="rId5" Type="http://schemas.openxmlformats.org/officeDocument/2006/relationships/oleObject" Target="../embeddings/oleObject165.bin"/><Relationship Id="rId15" Type="http://schemas.openxmlformats.org/officeDocument/2006/relationships/oleObject" Target="../embeddings/oleObject170.bin"/><Relationship Id="rId10" Type="http://schemas.openxmlformats.org/officeDocument/2006/relationships/image" Target="../media/image343.wmf"/><Relationship Id="rId4" Type="http://schemas.openxmlformats.org/officeDocument/2006/relationships/notesSlide" Target="../notesSlides/notesSlide644.xml"/><Relationship Id="rId9" Type="http://schemas.openxmlformats.org/officeDocument/2006/relationships/oleObject" Target="../embeddings/oleObject167.bin"/><Relationship Id="rId14" Type="http://schemas.openxmlformats.org/officeDocument/2006/relationships/image" Target="../media/image352.wmf"/></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45.xml"/><Relationship Id="rId2" Type="http://schemas.openxmlformats.org/officeDocument/2006/relationships/slideLayout" Target="../slideLayouts/slideLayout2.xml"/><Relationship Id="rId1" Type="http://schemas.openxmlformats.org/officeDocument/2006/relationships/tags" Target="../tags/tag714.xml"/></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715.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slideLayout" Target="../slideLayouts/slideLayout2.xml"/><Relationship Id="rId1" Type="http://schemas.openxmlformats.org/officeDocument/2006/relationships/tags" Target="../tags/tag716.xml"/><Relationship Id="rId4" Type="http://schemas.openxmlformats.org/officeDocument/2006/relationships/image" Target="../media/image355.png"/></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717.xml"/><Relationship Id="rId4" Type="http://schemas.openxmlformats.org/officeDocument/2006/relationships/image" Target="../media/image356.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2.xml"/><Relationship Id="rId1" Type="http://schemas.openxmlformats.org/officeDocument/2006/relationships/tags" Target="../tags/tag718.xml"/></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719.xml"/><Relationship Id="rId4" Type="http://schemas.openxmlformats.org/officeDocument/2006/relationships/image" Target="../media/image357.png"/></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1.xml"/><Relationship Id="rId1" Type="http://schemas.openxmlformats.org/officeDocument/2006/relationships/tags" Target="../tags/tag720.xml"/></Relationships>
</file>

<file path=ppt/slides/_rels/slide6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1.xml"/><Relationship Id="rId1" Type="http://schemas.openxmlformats.org/officeDocument/2006/relationships/vmlDrawing" Target="../drawings/vmlDrawing59.vml"/><Relationship Id="rId6" Type="http://schemas.openxmlformats.org/officeDocument/2006/relationships/image" Target="../media/image358.wmf"/><Relationship Id="rId5" Type="http://schemas.openxmlformats.org/officeDocument/2006/relationships/oleObject" Target="../embeddings/oleObject171.bin"/><Relationship Id="rId4" Type="http://schemas.openxmlformats.org/officeDocument/2006/relationships/notesSlide" Target="../notesSlides/notesSlide651.xml"/></Relationships>
</file>

<file path=ppt/slides/_rels/slide686.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687.xml.rels><?xml version="1.0" encoding="UTF-8" standalone="yes"?>
<Relationships xmlns="http://schemas.openxmlformats.org/package/2006/relationships"><Relationship Id="rId3" Type="http://schemas.openxmlformats.org/officeDocument/2006/relationships/notesSlide" Target="../notesSlides/notesSlide65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88.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24.xml"/></Relationships>
</file>

<file path=ppt/slides/_rels/slide689.xml.rels><?xml version="1.0" encoding="UTF-8" standalone="yes"?>
<Relationships xmlns="http://schemas.openxmlformats.org/package/2006/relationships"><Relationship Id="rId8" Type="http://schemas.openxmlformats.org/officeDocument/2006/relationships/oleObject" Target="../embeddings/oleObject173.bin"/><Relationship Id="rId13" Type="http://schemas.openxmlformats.org/officeDocument/2006/relationships/image" Target="../media/image362.wmf"/><Relationship Id="rId3" Type="http://schemas.openxmlformats.org/officeDocument/2006/relationships/slideLayout" Target="../slideLayouts/slideLayout2.xml"/><Relationship Id="rId7" Type="http://schemas.openxmlformats.org/officeDocument/2006/relationships/image" Target="../media/image359.wmf"/><Relationship Id="rId12" Type="http://schemas.openxmlformats.org/officeDocument/2006/relationships/oleObject" Target="../embeddings/oleObject175.bin"/><Relationship Id="rId17" Type="http://schemas.openxmlformats.org/officeDocument/2006/relationships/image" Target="../media/image364.wmf"/><Relationship Id="rId2" Type="http://schemas.openxmlformats.org/officeDocument/2006/relationships/tags" Target="../tags/tag725.xml"/><Relationship Id="rId16" Type="http://schemas.openxmlformats.org/officeDocument/2006/relationships/oleObject" Target="../embeddings/oleObject177.bin"/><Relationship Id="rId1" Type="http://schemas.openxmlformats.org/officeDocument/2006/relationships/vmlDrawing" Target="../drawings/vmlDrawing60.vml"/><Relationship Id="rId6" Type="http://schemas.openxmlformats.org/officeDocument/2006/relationships/oleObject" Target="../embeddings/oleObject172.bin"/><Relationship Id="rId11" Type="http://schemas.openxmlformats.org/officeDocument/2006/relationships/image" Target="../media/image361.wmf"/><Relationship Id="rId5" Type="http://schemas.openxmlformats.org/officeDocument/2006/relationships/image" Target="../media/image365.png"/><Relationship Id="rId15" Type="http://schemas.openxmlformats.org/officeDocument/2006/relationships/image" Target="../media/image363.wmf"/><Relationship Id="rId10" Type="http://schemas.openxmlformats.org/officeDocument/2006/relationships/oleObject" Target="../embeddings/oleObject174.bin"/><Relationship Id="rId4" Type="http://schemas.openxmlformats.org/officeDocument/2006/relationships/notesSlide" Target="../notesSlides/notesSlide655.xml"/><Relationship Id="rId9" Type="http://schemas.openxmlformats.org/officeDocument/2006/relationships/image" Target="../media/image360.wmf"/><Relationship Id="rId14" Type="http://schemas.openxmlformats.org/officeDocument/2006/relationships/oleObject" Target="../embeddings/oleObject176.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8" Type="http://schemas.openxmlformats.org/officeDocument/2006/relationships/image" Target="../media/image363.wmf"/><Relationship Id="rId3" Type="http://schemas.openxmlformats.org/officeDocument/2006/relationships/slideLayout" Target="../slideLayouts/slideLayout2.xml"/><Relationship Id="rId7" Type="http://schemas.openxmlformats.org/officeDocument/2006/relationships/oleObject" Target="../embeddings/oleObject179.bin"/><Relationship Id="rId2" Type="http://schemas.openxmlformats.org/officeDocument/2006/relationships/tags" Target="../tags/tag726.xml"/><Relationship Id="rId1" Type="http://schemas.openxmlformats.org/officeDocument/2006/relationships/vmlDrawing" Target="../drawings/vmlDrawing61.vml"/><Relationship Id="rId6" Type="http://schemas.openxmlformats.org/officeDocument/2006/relationships/image" Target="../media/image362.wmf"/><Relationship Id="rId5" Type="http://schemas.openxmlformats.org/officeDocument/2006/relationships/oleObject" Target="../embeddings/oleObject178.bin"/><Relationship Id="rId10" Type="http://schemas.openxmlformats.org/officeDocument/2006/relationships/image" Target="../media/image366.wmf"/><Relationship Id="rId4" Type="http://schemas.openxmlformats.org/officeDocument/2006/relationships/notesSlide" Target="../notesSlides/notesSlide656.xml"/><Relationship Id="rId9" Type="http://schemas.openxmlformats.org/officeDocument/2006/relationships/oleObject" Target="../embeddings/oleObject180.bin"/></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27.xml"/></Relationships>
</file>

<file path=ppt/slides/_rels/slide6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8.xml"/><Relationship Id="rId1" Type="http://schemas.openxmlformats.org/officeDocument/2006/relationships/vmlDrawing" Target="../drawings/vmlDrawing62.vml"/><Relationship Id="rId6" Type="http://schemas.openxmlformats.org/officeDocument/2006/relationships/image" Target="../media/image367.wmf"/><Relationship Id="rId5" Type="http://schemas.openxmlformats.org/officeDocument/2006/relationships/oleObject" Target="../embeddings/oleObject181.bin"/><Relationship Id="rId4" Type="http://schemas.openxmlformats.org/officeDocument/2006/relationships/notesSlide" Target="../notesSlides/notesSlide658.xml"/></Relationships>
</file>

<file path=ppt/slides/_rels/slide6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9.xml"/><Relationship Id="rId1" Type="http://schemas.openxmlformats.org/officeDocument/2006/relationships/vmlDrawing" Target="../drawings/vmlDrawing63.vml"/><Relationship Id="rId6" Type="http://schemas.openxmlformats.org/officeDocument/2006/relationships/image" Target="../media/image368.wmf"/><Relationship Id="rId5" Type="http://schemas.openxmlformats.org/officeDocument/2006/relationships/oleObject" Target="../embeddings/oleObject182.bin"/><Relationship Id="rId4" Type="http://schemas.openxmlformats.org/officeDocument/2006/relationships/notesSlide" Target="../notesSlides/notesSlide659.xml"/></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30.xml"/></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31.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32.xml"/></Relationships>
</file>

<file path=ppt/slides/_rels/slide697.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slideLayout" Target="../slideLayouts/slideLayout2.xml"/><Relationship Id="rId1" Type="http://schemas.openxmlformats.org/officeDocument/2006/relationships/tags" Target="../tags/tag733.xml"/><Relationship Id="rId4" Type="http://schemas.openxmlformats.org/officeDocument/2006/relationships/image" Target="../media/image370.png"/></Relationships>
</file>

<file path=ppt/slides/_rels/slide698.xml.rels><?xml version="1.0" encoding="UTF-8" standalone="yes"?>
<Relationships xmlns="http://schemas.openxmlformats.org/package/2006/relationships"><Relationship Id="rId8" Type="http://schemas.openxmlformats.org/officeDocument/2006/relationships/image" Target="../media/image375.png"/><Relationship Id="rId3" Type="http://schemas.openxmlformats.org/officeDocument/2006/relationships/notesSlide" Target="../notesSlides/notesSlide663.xml"/><Relationship Id="rId7" Type="http://schemas.openxmlformats.org/officeDocument/2006/relationships/image" Target="../media/image374.png"/><Relationship Id="rId2" Type="http://schemas.openxmlformats.org/officeDocument/2006/relationships/slideLayout" Target="../slideLayouts/slideLayout2.xml"/><Relationship Id="rId1" Type="http://schemas.openxmlformats.org/officeDocument/2006/relationships/tags" Target="../tags/tag734.xml"/><Relationship Id="rId6" Type="http://schemas.openxmlformats.org/officeDocument/2006/relationships/image" Target="../media/image373.png"/><Relationship Id="rId5" Type="http://schemas.openxmlformats.org/officeDocument/2006/relationships/image" Target="../media/image372.png"/><Relationship Id="rId4" Type="http://schemas.openxmlformats.org/officeDocument/2006/relationships/image" Target="../media/image371.png"/></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3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6.xml"/><Relationship Id="rId1" Type="http://schemas.openxmlformats.org/officeDocument/2006/relationships/vmlDrawing" Target="../drawings/vmlDrawing64.vml"/><Relationship Id="rId6" Type="http://schemas.openxmlformats.org/officeDocument/2006/relationships/image" Target="../media/image376.wmf"/><Relationship Id="rId5" Type="http://schemas.openxmlformats.org/officeDocument/2006/relationships/oleObject" Target="../embeddings/oleObject183.bin"/><Relationship Id="rId4" Type="http://schemas.openxmlformats.org/officeDocument/2006/relationships/notesSlide" Target="../notesSlides/notesSlide665.xml"/></Relationships>
</file>

<file path=ppt/slides/_rels/slide701.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slideLayout" Target="../slideLayouts/slideLayout2.xml"/><Relationship Id="rId1" Type="http://schemas.openxmlformats.org/officeDocument/2006/relationships/tags" Target="../tags/tag737.xml"/><Relationship Id="rId4" Type="http://schemas.openxmlformats.org/officeDocument/2006/relationships/image" Target="../media/image378.png"/></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38.xml"/><Relationship Id="rId4" Type="http://schemas.openxmlformats.org/officeDocument/2006/relationships/image" Target="../media/image379.png"/></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704.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slideLayout" Target="../slideLayouts/slideLayout2.xml"/><Relationship Id="rId1" Type="http://schemas.openxmlformats.org/officeDocument/2006/relationships/tags" Target="../tags/tag740.xml"/><Relationship Id="rId4" Type="http://schemas.openxmlformats.org/officeDocument/2006/relationships/image" Target="../media/image381.png"/></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2.xml"/><Relationship Id="rId1" Type="http://schemas.openxmlformats.org/officeDocument/2006/relationships/tags" Target="../tags/tag741.xml"/><Relationship Id="rId4" Type="http://schemas.openxmlformats.org/officeDocument/2006/relationships/image" Target="../media/image382.png"/></Relationships>
</file>

<file path=ppt/slides/_rels/slide706.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1.xml"/><Relationship Id="rId1" Type="http://schemas.openxmlformats.org/officeDocument/2006/relationships/tags" Target="../tags/tag742.xml"/></Relationships>
</file>

<file path=ppt/slides/_rels/slide707.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2.xml"/><Relationship Id="rId1" Type="http://schemas.openxmlformats.org/officeDocument/2006/relationships/tags" Target="../tags/tag743.xml"/></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1.xml"/><Relationship Id="rId1" Type="http://schemas.openxmlformats.org/officeDocument/2006/relationships/tags" Target="../tags/tag744.xml"/></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4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46.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674.xml"/><Relationship Id="rId2" Type="http://schemas.openxmlformats.org/officeDocument/2006/relationships/slideLayout" Target="../slideLayouts/slideLayout2.xml"/><Relationship Id="rId1" Type="http://schemas.openxmlformats.org/officeDocument/2006/relationships/tags" Target="../tags/tag747.xml"/></Relationships>
</file>

<file path=ppt/slides/_rels/slide712.xml.rels><?xml version="1.0" encoding="UTF-8" standalone="yes"?>
<Relationships xmlns="http://schemas.openxmlformats.org/package/2006/relationships"><Relationship Id="rId8" Type="http://schemas.openxmlformats.org/officeDocument/2006/relationships/image" Target="../media/image384.wmf"/><Relationship Id="rId3" Type="http://schemas.openxmlformats.org/officeDocument/2006/relationships/slideLayout" Target="../slideLayouts/slideLayout2.xml"/><Relationship Id="rId7" Type="http://schemas.openxmlformats.org/officeDocument/2006/relationships/oleObject" Target="../embeddings/oleObject185.bin"/><Relationship Id="rId2" Type="http://schemas.openxmlformats.org/officeDocument/2006/relationships/tags" Target="../tags/tag748.xml"/><Relationship Id="rId1" Type="http://schemas.openxmlformats.org/officeDocument/2006/relationships/vmlDrawing" Target="../drawings/vmlDrawing65.vml"/><Relationship Id="rId6" Type="http://schemas.openxmlformats.org/officeDocument/2006/relationships/image" Target="../media/image383.wmf"/><Relationship Id="rId5" Type="http://schemas.openxmlformats.org/officeDocument/2006/relationships/oleObject" Target="../embeddings/oleObject184.bin"/><Relationship Id="rId10" Type="http://schemas.openxmlformats.org/officeDocument/2006/relationships/image" Target="../media/image385.wmf"/><Relationship Id="rId4" Type="http://schemas.openxmlformats.org/officeDocument/2006/relationships/notesSlide" Target="../notesSlides/notesSlide675.xml"/><Relationship Id="rId9" Type="http://schemas.openxmlformats.org/officeDocument/2006/relationships/oleObject" Target="../embeddings/oleObject186.bin"/></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676.xml"/><Relationship Id="rId2" Type="http://schemas.openxmlformats.org/officeDocument/2006/relationships/slideLayout" Target="../slideLayouts/slideLayout2.xml"/><Relationship Id="rId1" Type="http://schemas.openxmlformats.org/officeDocument/2006/relationships/tags" Target="../tags/tag749.xml"/></Relationships>
</file>

<file path=ppt/slides/_rels/slide714.xml.rels><?xml version="1.0" encoding="UTF-8" standalone="yes"?>
<Relationships xmlns="http://schemas.openxmlformats.org/package/2006/relationships"><Relationship Id="rId8" Type="http://schemas.openxmlformats.org/officeDocument/2006/relationships/image" Target="../media/image387.wmf"/><Relationship Id="rId3" Type="http://schemas.openxmlformats.org/officeDocument/2006/relationships/slideLayout" Target="../slideLayouts/slideLayout2.xml"/><Relationship Id="rId7" Type="http://schemas.openxmlformats.org/officeDocument/2006/relationships/oleObject" Target="../embeddings/oleObject188.bin"/><Relationship Id="rId12" Type="http://schemas.openxmlformats.org/officeDocument/2006/relationships/image" Target="../media/image389.wmf"/><Relationship Id="rId2" Type="http://schemas.openxmlformats.org/officeDocument/2006/relationships/tags" Target="../tags/tag750.xml"/><Relationship Id="rId1" Type="http://schemas.openxmlformats.org/officeDocument/2006/relationships/vmlDrawing" Target="../drawings/vmlDrawing66.vml"/><Relationship Id="rId6" Type="http://schemas.openxmlformats.org/officeDocument/2006/relationships/image" Target="../media/image386.wmf"/><Relationship Id="rId11" Type="http://schemas.openxmlformats.org/officeDocument/2006/relationships/oleObject" Target="../embeddings/oleObject190.bin"/><Relationship Id="rId5" Type="http://schemas.openxmlformats.org/officeDocument/2006/relationships/oleObject" Target="../embeddings/oleObject187.bin"/><Relationship Id="rId10" Type="http://schemas.openxmlformats.org/officeDocument/2006/relationships/image" Target="../media/image388.wmf"/><Relationship Id="rId4" Type="http://schemas.openxmlformats.org/officeDocument/2006/relationships/notesSlide" Target="../notesSlides/notesSlide677.xml"/><Relationship Id="rId9" Type="http://schemas.openxmlformats.org/officeDocument/2006/relationships/oleObject" Target="../embeddings/oleObject189.bin"/></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51.xml"/><Relationship Id="rId4" Type="http://schemas.openxmlformats.org/officeDocument/2006/relationships/image" Target="../media/image390.png"/></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52.xml"/></Relationships>
</file>

<file path=ppt/slides/_rels/slide717.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slideLayout" Target="../slideLayouts/slideLayout2.xml"/><Relationship Id="rId1" Type="http://schemas.openxmlformats.org/officeDocument/2006/relationships/tags" Target="../tags/tag753.xml"/><Relationship Id="rId4" Type="http://schemas.openxmlformats.org/officeDocument/2006/relationships/image" Target="../media/image392.png"/></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54.xml"/><Relationship Id="rId4" Type="http://schemas.openxmlformats.org/officeDocument/2006/relationships/image" Target="../media/image393.png"/></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1.xml"/><Relationship Id="rId1" Type="http://schemas.openxmlformats.org/officeDocument/2006/relationships/tags" Target="../tags/tag75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2.xml"/><Relationship Id="rId1" Type="http://schemas.openxmlformats.org/officeDocument/2006/relationships/tags" Target="../tags/tag756.xml"/></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57.xml"/></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58.xml"/></Relationships>
</file>

<file path=ppt/slides/_rels/slide723.xml.rels><?xml version="1.0" encoding="UTF-8" standalone="yes"?>
<Relationships xmlns="http://schemas.openxmlformats.org/package/2006/relationships"><Relationship Id="rId8" Type="http://schemas.openxmlformats.org/officeDocument/2006/relationships/image" Target="../media/image395.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759.xml"/><Relationship Id="rId1" Type="http://schemas.openxmlformats.org/officeDocument/2006/relationships/vmlDrawing" Target="../drawings/vmlDrawing67.vml"/><Relationship Id="rId6" Type="http://schemas.openxmlformats.org/officeDocument/2006/relationships/image" Target="../media/image394.wmf"/><Relationship Id="rId5" Type="http://schemas.openxmlformats.org/officeDocument/2006/relationships/oleObject" Target="../embeddings/oleObject191.bin"/><Relationship Id="rId10" Type="http://schemas.openxmlformats.org/officeDocument/2006/relationships/image" Target="../media/image396.wmf"/><Relationship Id="rId4" Type="http://schemas.openxmlformats.org/officeDocument/2006/relationships/notesSlide" Target="../notesSlides/notesSlide685.xml"/><Relationship Id="rId9" Type="http://schemas.openxmlformats.org/officeDocument/2006/relationships/oleObject" Target="../embeddings/oleObject193.bin"/></Relationships>
</file>

<file path=ppt/slides/_rels/slide724.xml.rels><?xml version="1.0" encoding="UTF-8" standalone="yes"?>
<Relationships xmlns="http://schemas.openxmlformats.org/package/2006/relationships"><Relationship Id="rId8" Type="http://schemas.openxmlformats.org/officeDocument/2006/relationships/image" Target="../media/image398.wmf"/><Relationship Id="rId3" Type="http://schemas.openxmlformats.org/officeDocument/2006/relationships/slideLayout" Target="../slideLayouts/slideLayout2.xml"/><Relationship Id="rId7" Type="http://schemas.openxmlformats.org/officeDocument/2006/relationships/oleObject" Target="../embeddings/oleObject195.bin"/><Relationship Id="rId2" Type="http://schemas.openxmlformats.org/officeDocument/2006/relationships/tags" Target="../tags/tag760.xml"/><Relationship Id="rId1" Type="http://schemas.openxmlformats.org/officeDocument/2006/relationships/vmlDrawing" Target="../drawings/vmlDrawing68.vml"/><Relationship Id="rId6" Type="http://schemas.openxmlformats.org/officeDocument/2006/relationships/image" Target="../media/image397.wmf"/><Relationship Id="rId5" Type="http://schemas.openxmlformats.org/officeDocument/2006/relationships/oleObject" Target="../embeddings/oleObject194.bin"/><Relationship Id="rId4" Type="http://schemas.openxmlformats.org/officeDocument/2006/relationships/notesSlide" Target="../notesSlides/notesSlide686.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61.xml"/><Relationship Id="rId4" Type="http://schemas.openxmlformats.org/officeDocument/2006/relationships/image" Target="../media/image399.png"/></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62.xml"/></Relationships>
</file>

<file path=ppt/slides/_rels/slide727.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slideLayout" Target="../slideLayouts/slideLayout2.xml"/><Relationship Id="rId1" Type="http://schemas.openxmlformats.org/officeDocument/2006/relationships/tags" Target="../tags/tag763.xml"/><Relationship Id="rId4" Type="http://schemas.openxmlformats.org/officeDocument/2006/relationships/image" Target="../media/image401.png"/></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64.xml"/><Relationship Id="rId4" Type="http://schemas.openxmlformats.org/officeDocument/2006/relationships/image" Target="../media/image402.png"/></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1.xml"/><Relationship Id="rId1" Type="http://schemas.openxmlformats.org/officeDocument/2006/relationships/tags" Target="../tags/tag76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jpe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66.xml"/></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2.xml"/><Relationship Id="rId1" Type="http://schemas.openxmlformats.org/officeDocument/2006/relationships/tags" Target="../tags/tag767.xml"/></Relationships>
</file>

<file path=ppt/slides/_rels/slide732.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33.xml.rels><?xml version="1.0" encoding="UTF-8" standalone="yes"?>
<Relationships xmlns="http://schemas.openxmlformats.org/package/2006/relationships"><Relationship Id="rId8" Type="http://schemas.openxmlformats.org/officeDocument/2006/relationships/image" Target="../media/image404.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06.wmf"/><Relationship Id="rId2" Type="http://schemas.openxmlformats.org/officeDocument/2006/relationships/tags" Target="../tags/tag769.xml"/><Relationship Id="rId1" Type="http://schemas.openxmlformats.org/officeDocument/2006/relationships/vmlDrawing" Target="../drawings/vmlDrawing69.vml"/><Relationship Id="rId6" Type="http://schemas.openxmlformats.org/officeDocument/2006/relationships/image" Target="../media/image403.wmf"/><Relationship Id="rId11" Type="http://schemas.openxmlformats.org/officeDocument/2006/relationships/oleObject" Target="../embeddings/oleObject199.bin"/><Relationship Id="rId5" Type="http://schemas.openxmlformats.org/officeDocument/2006/relationships/oleObject" Target="../embeddings/oleObject196.bin"/><Relationship Id="rId10" Type="http://schemas.openxmlformats.org/officeDocument/2006/relationships/image" Target="../media/image405.wmf"/><Relationship Id="rId4" Type="http://schemas.openxmlformats.org/officeDocument/2006/relationships/notesSlide" Target="../notesSlides/notesSlide694.xml"/><Relationship Id="rId9" Type="http://schemas.openxmlformats.org/officeDocument/2006/relationships/oleObject" Target="../embeddings/oleObject198.bin"/></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695.xml"/><Relationship Id="rId2" Type="http://schemas.openxmlformats.org/officeDocument/2006/relationships/slideLayout" Target="../slideLayouts/slideLayout2.xml"/><Relationship Id="rId1" Type="http://schemas.openxmlformats.org/officeDocument/2006/relationships/tags" Target="../tags/tag770.xml"/><Relationship Id="rId4" Type="http://schemas.openxmlformats.org/officeDocument/2006/relationships/image" Target="../media/image399.png"/></Relationships>
</file>

<file path=ppt/slides/_rels/slide7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1.xml"/></Relationships>
</file>

<file path=ppt/slides/_rels/slide736.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slideLayout" Target="../slideLayouts/slideLayout2.xml"/><Relationship Id="rId1" Type="http://schemas.openxmlformats.org/officeDocument/2006/relationships/tags" Target="../tags/tag772.xml"/><Relationship Id="rId4" Type="http://schemas.openxmlformats.org/officeDocument/2006/relationships/image" Target="../media/image408.png"/></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696.xml"/><Relationship Id="rId2" Type="http://schemas.openxmlformats.org/officeDocument/2006/relationships/slideLayout" Target="../slideLayouts/slideLayout2.xml"/><Relationship Id="rId1" Type="http://schemas.openxmlformats.org/officeDocument/2006/relationships/tags" Target="../tags/tag773.xml"/><Relationship Id="rId4" Type="http://schemas.openxmlformats.org/officeDocument/2006/relationships/image" Target="../media/image409.png"/></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1.xml"/><Relationship Id="rId1" Type="http://schemas.openxmlformats.org/officeDocument/2006/relationships/tags" Target="../tags/tag774.xml"/></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7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76.xml"/></Relationships>
</file>

<file path=ppt/slides/_rels/slide741.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42.xml.rels><?xml version="1.0" encoding="UTF-8" standalone="yes"?>
<Relationships xmlns="http://schemas.openxmlformats.org/package/2006/relationships"><Relationship Id="rId8" Type="http://schemas.openxmlformats.org/officeDocument/2006/relationships/image" Target="../media/image411.wmf"/><Relationship Id="rId3" Type="http://schemas.openxmlformats.org/officeDocument/2006/relationships/slideLayout" Target="../slideLayouts/slideLayout2.xml"/><Relationship Id="rId7" Type="http://schemas.openxmlformats.org/officeDocument/2006/relationships/oleObject" Target="../embeddings/oleObject201.bin"/><Relationship Id="rId2" Type="http://schemas.openxmlformats.org/officeDocument/2006/relationships/tags" Target="../tags/tag778.xml"/><Relationship Id="rId1" Type="http://schemas.openxmlformats.org/officeDocument/2006/relationships/vmlDrawing" Target="../drawings/vmlDrawing70.vml"/><Relationship Id="rId6" Type="http://schemas.openxmlformats.org/officeDocument/2006/relationships/image" Target="../media/image410.wmf"/><Relationship Id="rId5" Type="http://schemas.openxmlformats.org/officeDocument/2006/relationships/oleObject" Target="../embeddings/oleObject200.bin"/><Relationship Id="rId10" Type="http://schemas.openxmlformats.org/officeDocument/2006/relationships/image" Target="../media/image412.wmf"/><Relationship Id="rId4" Type="http://schemas.openxmlformats.org/officeDocument/2006/relationships/notesSlide" Target="../notesSlides/notesSlide701.xml"/><Relationship Id="rId9" Type="http://schemas.openxmlformats.org/officeDocument/2006/relationships/oleObject" Target="../embeddings/oleObject202.bin"/></Relationships>
</file>

<file path=ppt/slides/_rels/slide7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9.xml"/><Relationship Id="rId1" Type="http://schemas.openxmlformats.org/officeDocument/2006/relationships/vmlDrawing" Target="../drawings/vmlDrawing71.vml"/><Relationship Id="rId6" Type="http://schemas.openxmlformats.org/officeDocument/2006/relationships/image" Target="../media/image413.wmf"/><Relationship Id="rId5" Type="http://schemas.openxmlformats.org/officeDocument/2006/relationships/oleObject" Target="../embeddings/oleObject203.bin"/><Relationship Id="rId4" Type="http://schemas.openxmlformats.org/officeDocument/2006/relationships/notesSlide" Target="../notesSlides/notesSlide702.xml"/></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2.xml"/><Relationship Id="rId1" Type="http://schemas.openxmlformats.org/officeDocument/2006/relationships/tags" Target="../tags/tag780.xml"/></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1.xml"/><Relationship Id="rId1" Type="http://schemas.openxmlformats.org/officeDocument/2006/relationships/tags" Target="../tags/tag781.xml"/></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06.xml"/><Relationship Id="rId2" Type="http://schemas.openxmlformats.org/officeDocument/2006/relationships/slideLayout" Target="../slideLayouts/slideLayout2.xml"/><Relationship Id="rId1" Type="http://schemas.openxmlformats.org/officeDocument/2006/relationships/tags" Target="../tags/tag783.xml"/></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84.xml"/></Relationships>
</file>

<file path=ppt/slides/_rels/slide7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5.xml"/><Relationship Id="rId1" Type="http://schemas.openxmlformats.org/officeDocument/2006/relationships/vmlDrawing" Target="../drawings/vmlDrawing72.vml"/><Relationship Id="rId6" Type="http://schemas.openxmlformats.org/officeDocument/2006/relationships/image" Target="../media/image414.wmf"/><Relationship Id="rId5" Type="http://schemas.openxmlformats.org/officeDocument/2006/relationships/oleObject" Target="../embeddings/oleObject204.bin"/><Relationship Id="rId4" Type="http://schemas.openxmlformats.org/officeDocument/2006/relationships/notesSlide" Target="../notesSlides/notesSlide70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jpeg"/></Relationships>
</file>

<file path=ppt/slides/_rels/slide75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415.png"/></Relationships>
</file>

<file path=ppt/slides/_rels/slide7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7.xml"/></Relationships>
</file>

<file path=ppt/slides/_rels/slide752.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slideLayout" Target="../slideLayouts/slideLayout2.xml"/><Relationship Id="rId1" Type="http://schemas.openxmlformats.org/officeDocument/2006/relationships/tags" Target="../tags/tag788.xml"/><Relationship Id="rId4" Type="http://schemas.openxmlformats.org/officeDocument/2006/relationships/image" Target="../media/image417.png"/></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89.xml"/><Relationship Id="rId4" Type="http://schemas.openxmlformats.org/officeDocument/2006/relationships/image" Target="../media/image418.png"/></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1.xml"/><Relationship Id="rId1" Type="http://schemas.openxmlformats.org/officeDocument/2006/relationships/tags" Target="../tags/tag790.xml"/></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2.xml"/><Relationship Id="rId1" Type="http://schemas.openxmlformats.org/officeDocument/2006/relationships/tags" Target="../tags/tag791.xml"/></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93.xml"/></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794.xml"/></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795.xml"/><Relationship Id="rId4" Type="http://schemas.openxmlformats.org/officeDocument/2006/relationships/image" Target="../media/image41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6.xml"/></Relationships>
</file>

<file path=ppt/slides/_rels/slide761.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slideLayout" Target="../slideLayouts/slideLayout2.xml"/><Relationship Id="rId1" Type="http://schemas.openxmlformats.org/officeDocument/2006/relationships/tags" Target="../tags/tag797.xml"/><Relationship Id="rId4" Type="http://schemas.openxmlformats.org/officeDocument/2006/relationships/image" Target="../media/image420.png"/></Relationships>
</file>

<file path=ppt/slides/_rels/slide762.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98.xml"/><Relationship Id="rId4" Type="http://schemas.openxmlformats.org/officeDocument/2006/relationships/image" Target="../media/image421.png"/></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1.xml"/><Relationship Id="rId1" Type="http://schemas.openxmlformats.org/officeDocument/2006/relationships/tags" Target="../tags/tag799.xml"/></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65.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66.xml.rels><?xml version="1.0" encoding="UTF-8" standalone="yes"?>
<Relationships xmlns="http://schemas.openxmlformats.org/package/2006/relationships"><Relationship Id="rId8" Type="http://schemas.openxmlformats.org/officeDocument/2006/relationships/image" Target="../media/image423.wmf"/><Relationship Id="rId3" Type="http://schemas.openxmlformats.org/officeDocument/2006/relationships/slideLayout" Target="../slideLayouts/slideLayout2.xml"/><Relationship Id="rId7" Type="http://schemas.openxmlformats.org/officeDocument/2006/relationships/oleObject" Target="../embeddings/oleObject206.bin"/><Relationship Id="rId12" Type="http://schemas.openxmlformats.org/officeDocument/2006/relationships/image" Target="../media/image425.wmf"/><Relationship Id="rId2" Type="http://schemas.openxmlformats.org/officeDocument/2006/relationships/tags" Target="../tags/tag802.xml"/><Relationship Id="rId1" Type="http://schemas.openxmlformats.org/officeDocument/2006/relationships/vmlDrawing" Target="../drawings/vmlDrawing73.vml"/><Relationship Id="rId6" Type="http://schemas.openxmlformats.org/officeDocument/2006/relationships/image" Target="../media/image422.wmf"/><Relationship Id="rId11" Type="http://schemas.openxmlformats.org/officeDocument/2006/relationships/oleObject" Target="../embeddings/oleObject208.bin"/><Relationship Id="rId5" Type="http://schemas.openxmlformats.org/officeDocument/2006/relationships/oleObject" Target="../embeddings/oleObject205.bin"/><Relationship Id="rId10" Type="http://schemas.openxmlformats.org/officeDocument/2006/relationships/image" Target="../media/image424.wmf"/><Relationship Id="rId4" Type="http://schemas.openxmlformats.org/officeDocument/2006/relationships/notesSlide" Target="../notesSlides/notesSlide721.xml"/><Relationship Id="rId9" Type="http://schemas.openxmlformats.org/officeDocument/2006/relationships/oleObject" Target="../embeddings/oleObject207.bin"/></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2.xml"/><Relationship Id="rId1" Type="http://schemas.openxmlformats.org/officeDocument/2006/relationships/tags" Target="../tags/tag803.xml"/><Relationship Id="rId4" Type="http://schemas.openxmlformats.org/officeDocument/2006/relationships/image" Target="../media/image426.png"/></Relationships>
</file>

<file path=ppt/slides/_rels/slide7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4.xml"/></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2.xml"/><Relationship Id="rId1" Type="http://schemas.openxmlformats.org/officeDocument/2006/relationships/tags" Target="../tags/tag805.xml"/><Relationship Id="rId4" Type="http://schemas.openxmlformats.org/officeDocument/2006/relationships/image" Target="../media/image42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806.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807.xml"/></Relationships>
</file>

<file path=ppt/slides/_rels/slide772.xml.rels><?xml version="1.0" encoding="UTF-8" standalone="yes"?>
<Relationships xmlns="http://schemas.openxmlformats.org/package/2006/relationships"><Relationship Id="rId8" Type="http://schemas.openxmlformats.org/officeDocument/2006/relationships/image" Target="../media/image429.wmf"/><Relationship Id="rId13" Type="http://schemas.openxmlformats.org/officeDocument/2006/relationships/oleObject" Target="../embeddings/oleObject213.bin"/><Relationship Id="rId18" Type="http://schemas.openxmlformats.org/officeDocument/2006/relationships/image" Target="../media/image434.wmf"/><Relationship Id="rId3" Type="http://schemas.openxmlformats.org/officeDocument/2006/relationships/slideLayout" Target="../slideLayouts/slideLayout2.xml"/><Relationship Id="rId7" Type="http://schemas.openxmlformats.org/officeDocument/2006/relationships/oleObject" Target="../embeddings/oleObject210.bin"/><Relationship Id="rId12" Type="http://schemas.openxmlformats.org/officeDocument/2006/relationships/image" Target="../media/image431.wmf"/><Relationship Id="rId17" Type="http://schemas.openxmlformats.org/officeDocument/2006/relationships/oleObject" Target="../embeddings/oleObject215.bin"/><Relationship Id="rId2" Type="http://schemas.openxmlformats.org/officeDocument/2006/relationships/tags" Target="../tags/tag808.xml"/><Relationship Id="rId16" Type="http://schemas.openxmlformats.org/officeDocument/2006/relationships/image" Target="../media/image433.wmf"/><Relationship Id="rId20" Type="http://schemas.openxmlformats.org/officeDocument/2006/relationships/image" Target="../media/image435.wmf"/><Relationship Id="rId1" Type="http://schemas.openxmlformats.org/officeDocument/2006/relationships/vmlDrawing" Target="../drawings/vmlDrawing74.vml"/><Relationship Id="rId6" Type="http://schemas.openxmlformats.org/officeDocument/2006/relationships/image" Target="../media/image428.wmf"/><Relationship Id="rId11" Type="http://schemas.openxmlformats.org/officeDocument/2006/relationships/oleObject" Target="../embeddings/oleObject212.bin"/><Relationship Id="rId5" Type="http://schemas.openxmlformats.org/officeDocument/2006/relationships/oleObject" Target="../embeddings/oleObject209.bin"/><Relationship Id="rId15" Type="http://schemas.openxmlformats.org/officeDocument/2006/relationships/oleObject" Target="../embeddings/oleObject214.bin"/><Relationship Id="rId10" Type="http://schemas.openxmlformats.org/officeDocument/2006/relationships/image" Target="../media/image430.wmf"/><Relationship Id="rId19" Type="http://schemas.openxmlformats.org/officeDocument/2006/relationships/oleObject" Target="../embeddings/oleObject216.bin"/><Relationship Id="rId4" Type="http://schemas.openxmlformats.org/officeDocument/2006/relationships/notesSlide" Target="../notesSlides/notesSlide726.xml"/><Relationship Id="rId9" Type="http://schemas.openxmlformats.org/officeDocument/2006/relationships/oleObject" Target="../embeddings/oleObject211.bin"/><Relationship Id="rId14" Type="http://schemas.openxmlformats.org/officeDocument/2006/relationships/image" Target="../media/image432.wmf"/></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809.xml"/><Relationship Id="rId4" Type="http://schemas.openxmlformats.org/officeDocument/2006/relationships/image" Target="../media/image436.png"/></Relationships>
</file>

<file path=ppt/slides/_rels/slide7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0.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811.xml"/><Relationship Id="rId4" Type="http://schemas.openxmlformats.org/officeDocument/2006/relationships/image" Target="../media/image437.png"/></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1.xml"/><Relationship Id="rId1" Type="http://schemas.openxmlformats.org/officeDocument/2006/relationships/tags" Target="../tags/tag812.xml"/></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813.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814.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81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8" Type="http://schemas.openxmlformats.org/officeDocument/2006/relationships/image" Target="../media/image439.wmf"/><Relationship Id="rId3" Type="http://schemas.openxmlformats.org/officeDocument/2006/relationships/slideLayout" Target="../slideLayouts/slideLayout2.xml"/><Relationship Id="rId7" Type="http://schemas.openxmlformats.org/officeDocument/2006/relationships/oleObject" Target="../embeddings/oleObject218.bin"/><Relationship Id="rId2" Type="http://schemas.openxmlformats.org/officeDocument/2006/relationships/tags" Target="../tags/tag816.xml"/><Relationship Id="rId1" Type="http://schemas.openxmlformats.org/officeDocument/2006/relationships/vmlDrawing" Target="../drawings/vmlDrawing75.vml"/><Relationship Id="rId6" Type="http://schemas.openxmlformats.org/officeDocument/2006/relationships/image" Target="../media/image438.wmf"/><Relationship Id="rId5" Type="http://schemas.openxmlformats.org/officeDocument/2006/relationships/oleObject" Target="../embeddings/oleObject217.bin"/><Relationship Id="rId10" Type="http://schemas.openxmlformats.org/officeDocument/2006/relationships/image" Target="../media/image440.wmf"/><Relationship Id="rId4" Type="http://schemas.openxmlformats.org/officeDocument/2006/relationships/notesSlide" Target="../notesSlides/notesSlide733.xml"/><Relationship Id="rId9" Type="http://schemas.openxmlformats.org/officeDocument/2006/relationships/oleObject" Target="../embeddings/oleObject219.bin"/></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817.xml"/></Relationships>
</file>

<file path=ppt/slides/_rels/slide7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8.xml"/></Relationships>
</file>

<file path=ppt/slides/_rels/slide783.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slideLayout" Target="../slideLayouts/slideLayout2.xml"/><Relationship Id="rId1" Type="http://schemas.openxmlformats.org/officeDocument/2006/relationships/tags" Target="../tags/tag819.xml"/><Relationship Id="rId4" Type="http://schemas.openxmlformats.org/officeDocument/2006/relationships/image" Target="../media/image442.png"/></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820.xml"/><Relationship Id="rId4" Type="http://schemas.openxmlformats.org/officeDocument/2006/relationships/image" Target="../media/image443.png"/></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821.xml"/></Relationships>
</file>

<file path=ppt/slides/_rels/slide7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2.xml"/></Relationships>
</file>

<file path=ppt/slides/_rels/slide787.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slideLayout" Target="../slideLayouts/slideLayout2.xml"/><Relationship Id="rId1" Type="http://schemas.openxmlformats.org/officeDocument/2006/relationships/tags" Target="../tags/tag823.xml"/><Relationship Id="rId4" Type="http://schemas.openxmlformats.org/officeDocument/2006/relationships/image" Target="../media/image445.png"/></Relationships>
</file>

<file path=ppt/slides/_rels/slide788.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2.xml"/><Relationship Id="rId1" Type="http://schemas.openxmlformats.org/officeDocument/2006/relationships/tags" Target="../tags/tag824.xml"/><Relationship Id="rId4" Type="http://schemas.openxmlformats.org/officeDocument/2006/relationships/image" Target="../media/image446.png"/></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1.xml"/><Relationship Id="rId1" Type="http://schemas.openxmlformats.org/officeDocument/2006/relationships/tags" Target="../tags/tag82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6.xml"/><Relationship Id="rId1" Type="http://schemas.openxmlformats.org/officeDocument/2006/relationships/vmlDrawing" Target="../drawings/vmlDrawing76.vml"/><Relationship Id="rId6" Type="http://schemas.openxmlformats.org/officeDocument/2006/relationships/image" Target="../media/image447.wmf"/><Relationship Id="rId5" Type="http://schemas.openxmlformats.org/officeDocument/2006/relationships/oleObject" Target="../embeddings/oleObject220.bin"/><Relationship Id="rId4" Type="http://schemas.openxmlformats.org/officeDocument/2006/relationships/notesSlide" Target="../notesSlides/notesSlide739.xml"/></Relationships>
</file>

<file path=ppt/slides/_rels/slide7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7.xml"/><Relationship Id="rId1" Type="http://schemas.openxmlformats.org/officeDocument/2006/relationships/vmlDrawing" Target="../drawings/vmlDrawing77.vml"/><Relationship Id="rId6" Type="http://schemas.openxmlformats.org/officeDocument/2006/relationships/image" Target="../media/image321.wmf"/><Relationship Id="rId5" Type="http://schemas.openxmlformats.org/officeDocument/2006/relationships/oleObject" Target="../embeddings/oleObject221.bin"/><Relationship Id="rId4" Type="http://schemas.openxmlformats.org/officeDocument/2006/relationships/notesSlide" Target="../notesSlides/notesSlide740.xml"/></Relationships>
</file>

<file path=ppt/slides/_rels/slide792.xml.rels><?xml version="1.0" encoding="UTF-8" standalone="yes"?>
<Relationships xmlns="http://schemas.openxmlformats.org/package/2006/relationships"><Relationship Id="rId8" Type="http://schemas.openxmlformats.org/officeDocument/2006/relationships/image" Target="../media/image449.wmf"/><Relationship Id="rId3" Type="http://schemas.openxmlformats.org/officeDocument/2006/relationships/slideLayout" Target="../slideLayouts/slideLayout2.xml"/><Relationship Id="rId7" Type="http://schemas.openxmlformats.org/officeDocument/2006/relationships/oleObject" Target="../embeddings/oleObject223.bin"/><Relationship Id="rId2" Type="http://schemas.openxmlformats.org/officeDocument/2006/relationships/tags" Target="../tags/tag828.xml"/><Relationship Id="rId1" Type="http://schemas.openxmlformats.org/officeDocument/2006/relationships/vmlDrawing" Target="../drawings/vmlDrawing78.vml"/><Relationship Id="rId6" Type="http://schemas.openxmlformats.org/officeDocument/2006/relationships/image" Target="../media/image448.wmf"/><Relationship Id="rId5" Type="http://schemas.openxmlformats.org/officeDocument/2006/relationships/oleObject" Target="../embeddings/oleObject222.bin"/><Relationship Id="rId10" Type="http://schemas.openxmlformats.org/officeDocument/2006/relationships/image" Target="../media/image450.wmf"/><Relationship Id="rId4" Type="http://schemas.openxmlformats.org/officeDocument/2006/relationships/notesSlide" Target="../notesSlides/notesSlide741.xml"/><Relationship Id="rId9" Type="http://schemas.openxmlformats.org/officeDocument/2006/relationships/oleObject" Target="../embeddings/oleObject224.bin"/></Relationships>
</file>

<file path=ppt/slides/_rels/slide793.xml.rels><?xml version="1.0" encoding="UTF-8" standalone="yes"?>
<Relationships xmlns="http://schemas.openxmlformats.org/package/2006/relationships"><Relationship Id="rId8" Type="http://schemas.openxmlformats.org/officeDocument/2006/relationships/image" Target="../media/image452.wmf"/><Relationship Id="rId3" Type="http://schemas.openxmlformats.org/officeDocument/2006/relationships/slideLayout" Target="../slideLayouts/slideLayout2.xml"/><Relationship Id="rId7" Type="http://schemas.openxmlformats.org/officeDocument/2006/relationships/oleObject" Target="../embeddings/oleObject226.bin"/><Relationship Id="rId2" Type="http://schemas.openxmlformats.org/officeDocument/2006/relationships/tags" Target="../tags/tag829.xml"/><Relationship Id="rId1" Type="http://schemas.openxmlformats.org/officeDocument/2006/relationships/vmlDrawing" Target="../drawings/vmlDrawing79.vml"/><Relationship Id="rId6" Type="http://schemas.openxmlformats.org/officeDocument/2006/relationships/image" Target="../media/image451.wmf"/><Relationship Id="rId5" Type="http://schemas.openxmlformats.org/officeDocument/2006/relationships/oleObject" Target="../embeddings/oleObject225.bin"/><Relationship Id="rId4" Type="http://schemas.openxmlformats.org/officeDocument/2006/relationships/notesSlide" Target="../notesSlides/notesSlide742.xml"/></Relationships>
</file>

<file path=ppt/slides/_rels/slide794.xml.rels><?xml version="1.0" encoding="UTF-8" standalone="yes"?>
<Relationships xmlns="http://schemas.openxmlformats.org/package/2006/relationships"><Relationship Id="rId8" Type="http://schemas.openxmlformats.org/officeDocument/2006/relationships/image" Target="../media/image454.wmf"/><Relationship Id="rId3" Type="http://schemas.openxmlformats.org/officeDocument/2006/relationships/slideLayout" Target="../slideLayouts/slideLayout2.xml"/><Relationship Id="rId7" Type="http://schemas.openxmlformats.org/officeDocument/2006/relationships/oleObject" Target="../embeddings/oleObject228.bin"/><Relationship Id="rId2" Type="http://schemas.openxmlformats.org/officeDocument/2006/relationships/tags" Target="../tags/tag830.xml"/><Relationship Id="rId1" Type="http://schemas.openxmlformats.org/officeDocument/2006/relationships/vmlDrawing" Target="../drawings/vmlDrawing80.vml"/><Relationship Id="rId6" Type="http://schemas.openxmlformats.org/officeDocument/2006/relationships/image" Target="../media/image453.wmf"/><Relationship Id="rId5" Type="http://schemas.openxmlformats.org/officeDocument/2006/relationships/oleObject" Target="../embeddings/oleObject227.bin"/><Relationship Id="rId4" Type="http://schemas.openxmlformats.org/officeDocument/2006/relationships/notesSlide" Target="../notesSlides/notesSlide743.xml"/></Relationships>
</file>

<file path=ppt/slides/_rels/slide795.xml.rels><?xml version="1.0" encoding="UTF-8" standalone="yes"?>
<Relationships xmlns="http://schemas.openxmlformats.org/package/2006/relationships"><Relationship Id="rId8" Type="http://schemas.openxmlformats.org/officeDocument/2006/relationships/image" Target="../media/image456.wmf"/><Relationship Id="rId13" Type="http://schemas.openxmlformats.org/officeDocument/2006/relationships/oleObject" Target="../embeddings/oleObject233.bin"/><Relationship Id="rId3" Type="http://schemas.openxmlformats.org/officeDocument/2006/relationships/slideLayout" Target="../slideLayouts/slideLayout2.xml"/><Relationship Id="rId7" Type="http://schemas.openxmlformats.org/officeDocument/2006/relationships/oleObject" Target="../embeddings/oleObject230.bin"/><Relationship Id="rId12" Type="http://schemas.openxmlformats.org/officeDocument/2006/relationships/image" Target="../media/image458.wmf"/><Relationship Id="rId2" Type="http://schemas.openxmlformats.org/officeDocument/2006/relationships/tags" Target="../tags/tag831.xml"/><Relationship Id="rId1" Type="http://schemas.openxmlformats.org/officeDocument/2006/relationships/vmlDrawing" Target="../drawings/vmlDrawing81.vml"/><Relationship Id="rId6" Type="http://schemas.openxmlformats.org/officeDocument/2006/relationships/image" Target="../media/image455.wmf"/><Relationship Id="rId11" Type="http://schemas.openxmlformats.org/officeDocument/2006/relationships/oleObject" Target="../embeddings/oleObject232.bin"/><Relationship Id="rId5" Type="http://schemas.openxmlformats.org/officeDocument/2006/relationships/oleObject" Target="../embeddings/oleObject229.bin"/><Relationship Id="rId10" Type="http://schemas.openxmlformats.org/officeDocument/2006/relationships/image" Target="../media/image457.wmf"/><Relationship Id="rId4" Type="http://schemas.openxmlformats.org/officeDocument/2006/relationships/notesSlide" Target="../notesSlides/notesSlide744.xml"/><Relationship Id="rId9" Type="http://schemas.openxmlformats.org/officeDocument/2006/relationships/oleObject" Target="../embeddings/oleObject231.bin"/><Relationship Id="rId14" Type="http://schemas.openxmlformats.org/officeDocument/2006/relationships/image" Target="../media/image459.wmf"/></Relationships>
</file>

<file path=ppt/slides/_rels/slide796.xml.rels><?xml version="1.0" encoding="UTF-8" standalone="yes"?>
<Relationships xmlns="http://schemas.openxmlformats.org/package/2006/relationships"><Relationship Id="rId8" Type="http://schemas.openxmlformats.org/officeDocument/2006/relationships/image" Target="../media/image461.wmf"/><Relationship Id="rId3" Type="http://schemas.openxmlformats.org/officeDocument/2006/relationships/slideLayout" Target="../slideLayouts/slideLayout2.xml"/><Relationship Id="rId7" Type="http://schemas.openxmlformats.org/officeDocument/2006/relationships/oleObject" Target="../embeddings/oleObject235.bin"/><Relationship Id="rId2" Type="http://schemas.openxmlformats.org/officeDocument/2006/relationships/tags" Target="../tags/tag832.xml"/><Relationship Id="rId1" Type="http://schemas.openxmlformats.org/officeDocument/2006/relationships/vmlDrawing" Target="../drawings/vmlDrawing82.vml"/><Relationship Id="rId6" Type="http://schemas.openxmlformats.org/officeDocument/2006/relationships/image" Target="../media/image460.wmf"/><Relationship Id="rId5" Type="http://schemas.openxmlformats.org/officeDocument/2006/relationships/oleObject" Target="../embeddings/oleObject234.bin"/><Relationship Id="rId4" Type="http://schemas.openxmlformats.org/officeDocument/2006/relationships/notesSlide" Target="../notesSlides/notesSlide745.xml"/></Relationships>
</file>

<file path=ppt/slides/_rels/slide7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3.xml"/></Relationships>
</file>

<file path=ppt/slides/_rels/slide798.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slideLayout" Target="../slideLayouts/slideLayout2.xml"/><Relationship Id="rId1" Type="http://schemas.openxmlformats.org/officeDocument/2006/relationships/tags" Target="../tags/tag834.xml"/><Relationship Id="rId4" Type="http://schemas.openxmlformats.org/officeDocument/2006/relationships/image" Target="../media/image332.png"/></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835.xml"/><Relationship Id="rId4" Type="http://schemas.openxmlformats.org/officeDocument/2006/relationships/image" Target="../media/image46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801.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slideLayout" Target="../slideLayouts/slideLayout2.xml"/><Relationship Id="rId1" Type="http://schemas.openxmlformats.org/officeDocument/2006/relationships/tags" Target="../tags/tag837.xml"/><Relationship Id="rId4" Type="http://schemas.openxmlformats.org/officeDocument/2006/relationships/image" Target="../media/image464.png"/></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838.xml"/><Relationship Id="rId4" Type="http://schemas.openxmlformats.org/officeDocument/2006/relationships/image" Target="../media/image465.png"/></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2.xml"/><Relationship Id="rId1" Type="http://schemas.openxmlformats.org/officeDocument/2006/relationships/tags" Target="../tags/tag839.xml"/></Relationships>
</file>

<file path=ppt/slides/_rels/slide804.xml.rels><?xml version="1.0" encoding="UTF-8" standalone="yes"?>
<Relationships xmlns="http://schemas.openxmlformats.org/package/2006/relationships"><Relationship Id="rId3" Type="http://schemas.openxmlformats.org/officeDocument/2006/relationships/image" Target="../media/image466.png"/><Relationship Id="rId2" Type="http://schemas.openxmlformats.org/officeDocument/2006/relationships/slideLayout" Target="../slideLayouts/slideLayout2.xml"/><Relationship Id="rId1" Type="http://schemas.openxmlformats.org/officeDocument/2006/relationships/tags" Target="../tags/tag840.xml"/><Relationship Id="rId4" Type="http://schemas.openxmlformats.org/officeDocument/2006/relationships/image" Target="../media/image467.png"/></Relationships>
</file>

<file path=ppt/slides/_rels/slide805.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41.xml"/><Relationship Id="rId4" Type="http://schemas.openxmlformats.org/officeDocument/2006/relationships/image" Target="../media/image468.png"/></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2.xml"/><Relationship Id="rId1" Type="http://schemas.openxmlformats.org/officeDocument/2006/relationships/tags" Target="../tags/tag842.xml"/><Relationship Id="rId4" Type="http://schemas.openxmlformats.org/officeDocument/2006/relationships/image" Target="../media/image469.png"/></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1.xml"/><Relationship Id="rId1" Type="http://schemas.openxmlformats.org/officeDocument/2006/relationships/tags" Target="../tags/tag843.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44.xml"/></Relationships>
</file>

<file path=ppt/slides/_rels/slide809.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1.xml"/><Relationship Id="rId1" Type="http://schemas.openxmlformats.org/officeDocument/2006/relationships/tags" Target="../tags/tag84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46.xml"/></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1.xml"/><Relationship Id="rId1" Type="http://schemas.openxmlformats.org/officeDocument/2006/relationships/tags" Target="../tags/tag847.xml"/></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48.xml"/></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2.xml"/><Relationship Id="rId1" Type="http://schemas.openxmlformats.org/officeDocument/2006/relationships/tags" Target="../tags/tag849.xml"/></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50.xml"/><Relationship Id="rId4" Type="http://schemas.openxmlformats.org/officeDocument/2006/relationships/image" Target="../media/image470.png"/></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760.xml"/><Relationship Id="rId2" Type="http://schemas.openxmlformats.org/officeDocument/2006/relationships/slideLayout" Target="../slideLayouts/slideLayout2.xml"/><Relationship Id="rId1" Type="http://schemas.openxmlformats.org/officeDocument/2006/relationships/tags" Target="../tags/tag851.xml"/><Relationship Id="rId4" Type="http://schemas.openxmlformats.org/officeDocument/2006/relationships/image" Target="../media/image471.png"/></Relationships>
</file>

<file path=ppt/slides/_rels/slide816.xml.rels><?xml version="1.0" encoding="UTF-8" standalone="yes"?>
<Relationships xmlns="http://schemas.openxmlformats.org/package/2006/relationships"><Relationship Id="rId3" Type="http://schemas.openxmlformats.org/officeDocument/2006/relationships/notesSlide" Target="../notesSlides/notesSlide761.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762.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54.xml"/></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765.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7.xml"/><Relationship Id="rId1" Type="http://schemas.openxmlformats.org/officeDocument/2006/relationships/vmlDrawing" Target="../drawings/vmlDrawing83.vml"/><Relationship Id="rId6" Type="http://schemas.openxmlformats.org/officeDocument/2006/relationships/image" Target="../media/image472.wmf"/><Relationship Id="rId5" Type="http://schemas.openxmlformats.org/officeDocument/2006/relationships/oleObject" Target="../embeddings/oleObject236.bin"/><Relationship Id="rId4" Type="http://schemas.openxmlformats.org/officeDocument/2006/relationships/notesSlide" Target="../notesSlides/notesSlide766.xml"/></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58.xml"/></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59.xml"/><Relationship Id="rId4" Type="http://schemas.openxmlformats.org/officeDocument/2006/relationships/image" Target="../media/image473.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60.xml"/></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61.xml"/><Relationship Id="rId5" Type="http://schemas.openxmlformats.org/officeDocument/2006/relationships/image" Target="../media/image475.png"/><Relationship Id="rId4" Type="http://schemas.openxmlformats.org/officeDocument/2006/relationships/image" Target="../media/image474.png"/></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1.xml"/><Relationship Id="rId1" Type="http://schemas.openxmlformats.org/officeDocument/2006/relationships/tags" Target="../tags/tag862.xml"/></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63.xml"/></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2.xml"/><Relationship Id="rId1" Type="http://schemas.openxmlformats.org/officeDocument/2006/relationships/tags" Target="../tags/tag864.xml"/><Relationship Id="rId5" Type="http://schemas.openxmlformats.org/officeDocument/2006/relationships/image" Target="../media/image477.png"/><Relationship Id="rId4" Type="http://schemas.openxmlformats.org/officeDocument/2006/relationships/image" Target="../media/image476.emf"/></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65.xml"/><Relationship Id="rId5" Type="http://schemas.openxmlformats.org/officeDocument/2006/relationships/image" Target="../media/image479.png"/><Relationship Id="rId4" Type="http://schemas.openxmlformats.org/officeDocument/2006/relationships/image" Target="../media/image478.emf"/></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2.xml"/><Relationship Id="rId1" Type="http://schemas.openxmlformats.org/officeDocument/2006/relationships/tags" Target="../tags/tag866.xml"/><Relationship Id="rId5" Type="http://schemas.openxmlformats.org/officeDocument/2006/relationships/image" Target="../media/image481.png"/><Relationship Id="rId4" Type="http://schemas.openxmlformats.org/officeDocument/2006/relationships/image" Target="../media/image480.emf"/></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776.xml"/><Relationship Id="rId7" Type="http://schemas.openxmlformats.org/officeDocument/2006/relationships/image" Target="../media/image485.png"/><Relationship Id="rId2" Type="http://schemas.openxmlformats.org/officeDocument/2006/relationships/slideLayout" Target="../slideLayouts/slideLayout2.xml"/><Relationship Id="rId1" Type="http://schemas.openxmlformats.org/officeDocument/2006/relationships/tags" Target="../tags/tag867.xml"/><Relationship Id="rId6" Type="http://schemas.openxmlformats.org/officeDocument/2006/relationships/image" Target="../media/image484.emf"/><Relationship Id="rId5" Type="http://schemas.openxmlformats.org/officeDocument/2006/relationships/image" Target="../media/image483.png"/><Relationship Id="rId4" Type="http://schemas.openxmlformats.org/officeDocument/2006/relationships/image" Target="../media/image482.emf"/></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68.xml"/><Relationship Id="rId5" Type="http://schemas.openxmlformats.org/officeDocument/2006/relationships/image" Target="../media/image487.png"/><Relationship Id="rId4" Type="http://schemas.openxmlformats.org/officeDocument/2006/relationships/image" Target="../media/image486.emf"/></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69.xml"/><Relationship Id="rId5" Type="http://schemas.openxmlformats.org/officeDocument/2006/relationships/image" Target="../media/image489.png"/><Relationship Id="rId4" Type="http://schemas.openxmlformats.org/officeDocument/2006/relationships/image" Target="../media/image488.emf"/></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70.xml"/></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71.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1.xml"/><Relationship Id="rId1" Type="http://schemas.openxmlformats.org/officeDocument/2006/relationships/tags" Target="../tags/tag872.xml"/></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73.xml"/></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74.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7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8" Type="http://schemas.openxmlformats.org/officeDocument/2006/relationships/image" Target="../media/image491.wmf"/><Relationship Id="rId3" Type="http://schemas.openxmlformats.org/officeDocument/2006/relationships/slideLayout" Target="../slideLayouts/slideLayout2.xml"/><Relationship Id="rId7" Type="http://schemas.openxmlformats.org/officeDocument/2006/relationships/oleObject" Target="../embeddings/oleObject238.bin"/><Relationship Id="rId2" Type="http://schemas.openxmlformats.org/officeDocument/2006/relationships/tags" Target="../tags/tag876.xml"/><Relationship Id="rId1" Type="http://schemas.openxmlformats.org/officeDocument/2006/relationships/vmlDrawing" Target="../drawings/vmlDrawing84.vml"/><Relationship Id="rId6" Type="http://schemas.openxmlformats.org/officeDocument/2006/relationships/image" Target="../media/image490.wmf"/><Relationship Id="rId5" Type="http://schemas.openxmlformats.org/officeDocument/2006/relationships/oleObject" Target="../embeddings/oleObject237.bin"/><Relationship Id="rId4" Type="http://schemas.openxmlformats.org/officeDocument/2006/relationships/notesSlide" Target="../notesSlides/notesSlide785.xml"/></Relationships>
</file>

<file path=ppt/slides/_rels/slide841.xml.rels><?xml version="1.0" encoding="UTF-8" standalone="yes"?>
<Relationships xmlns="http://schemas.openxmlformats.org/package/2006/relationships"><Relationship Id="rId8" Type="http://schemas.openxmlformats.org/officeDocument/2006/relationships/image" Target="../media/image493.wmf"/><Relationship Id="rId3" Type="http://schemas.openxmlformats.org/officeDocument/2006/relationships/slideLayout" Target="../slideLayouts/slideLayout2.xml"/><Relationship Id="rId7" Type="http://schemas.openxmlformats.org/officeDocument/2006/relationships/oleObject" Target="../embeddings/oleObject240.bin"/><Relationship Id="rId12" Type="http://schemas.openxmlformats.org/officeDocument/2006/relationships/image" Target="../media/image495.wmf"/><Relationship Id="rId2" Type="http://schemas.openxmlformats.org/officeDocument/2006/relationships/tags" Target="../tags/tag877.xml"/><Relationship Id="rId1" Type="http://schemas.openxmlformats.org/officeDocument/2006/relationships/vmlDrawing" Target="../drawings/vmlDrawing85.vml"/><Relationship Id="rId6" Type="http://schemas.openxmlformats.org/officeDocument/2006/relationships/image" Target="../media/image492.wmf"/><Relationship Id="rId11" Type="http://schemas.openxmlformats.org/officeDocument/2006/relationships/oleObject" Target="../embeddings/oleObject242.bin"/><Relationship Id="rId5" Type="http://schemas.openxmlformats.org/officeDocument/2006/relationships/oleObject" Target="../embeddings/oleObject239.bin"/><Relationship Id="rId10" Type="http://schemas.openxmlformats.org/officeDocument/2006/relationships/image" Target="../media/image494.wmf"/><Relationship Id="rId4" Type="http://schemas.openxmlformats.org/officeDocument/2006/relationships/notesSlide" Target="../notesSlides/notesSlide786.xml"/><Relationship Id="rId9" Type="http://schemas.openxmlformats.org/officeDocument/2006/relationships/oleObject" Target="../embeddings/oleObject241.bin"/></Relationships>
</file>

<file path=ppt/slides/_rels/slide842.xml.rels><?xml version="1.0" encoding="UTF-8" standalone="yes"?>
<Relationships xmlns="http://schemas.openxmlformats.org/package/2006/relationships"><Relationship Id="rId8" Type="http://schemas.openxmlformats.org/officeDocument/2006/relationships/image" Target="../media/image496.wmf"/><Relationship Id="rId3" Type="http://schemas.openxmlformats.org/officeDocument/2006/relationships/slideLayout" Target="../slideLayouts/slideLayout2.xml"/><Relationship Id="rId7" Type="http://schemas.openxmlformats.org/officeDocument/2006/relationships/oleObject" Target="../embeddings/oleObject243.bin"/><Relationship Id="rId12" Type="http://schemas.openxmlformats.org/officeDocument/2006/relationships/image" Target="../media/image498.wmf"/><Relationship Id="rId2" Type="http://schemas.openxmlformats.org/officeDocument/2006/relationships/tags" Target="../tags/tag878.xml"/><Relationship Id="rId1" Type="http://schemas.openxmlformats.org/officeDocument/2006/relationships/vmlDrawing" Target="../drawings/vmlDrawing86.vml"/><Relationship Id="rId6" Type="http://schemas.openxmlformats.org/officeDocument/2006/relationships/image" Target="../media/image500.png"/><Relationship Id="rId11" Type="http://schemas.openxmlformats.org/officeDocument/2006/relationships/oleObject" Target="../embeddings/oleObject245.bin"/><Relationship Id="rId5" Type="http://schemas.openxmlformats.org/officeDocument/2006/relationships/image" Target="../media/image499.emf"/><Relationship Id="rId10" Type="http://schemas.openxmlformats.org/officeDocument/2006/relationships/image" Target="../media/image497.wmf"/><Relationship Id="rId4" Type="http://schemas.openxmlformats.org/officeDocument/2006/relationships/notesSlide" Target="../notesSlides/notesSlide787.xml"/><Relationship Id="rId9" Type="http://schemas.openxmlformats.org/officeDocument/2006/relationships/oleObject" Target="../embeddings/oleObject244.bin"/></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79.xml"/></Relationships>
</file>

<file path=ppt/slides/_rels/slide8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0.xml"/><Relationship Id="rId1" Type="http://schemas.openxmlformats.org/officeDocument/2006/relationships/vmlDrawing" Target="../drawings/vmlDrawing87.vml"/><Relationship Id="rId6" Type="http://schemas.openxmlformats.org/officeDocument/2006/relationships/image" Target="../media/image501.wmf"/><Relationship Id="rId5" Type="http://schemas.openxmlformats.org/officeDocument/2006/relationships/oleObject" Target="../embeddings/oleObject246.bin"/><Relationship Id="rId4" Type="http://schemas.openxmlformats.org/officeDocument/2006/relationships/notesSlide" Target="../notesSlides/notesSlide789.xml"/></Relationships>
</file>

<file path=ppt/slides/_rels/slide8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1.xml"/><Relationship Id="rId1" Type="http://schemas.openxmlformats.org/officeDocument/2006/relationships/vmlDrawing" Target="../drawings/vmlDrawing88.vml"/><Relationship Id="rId6" Type="http://schemas.openxmlformats.org/officeDocument/2006/relationships/image" Target="../media/image502.wmf"/><Relationship Id="rId5" Type="http://schemas.openxmlformats.org/officeDocument/2006/relationships/oleObject" Target="../embeddings/oleObject247.bin"/><Relationship Id="rId4" Type="http://schemas.openxmlformats.org/officeDocument/2006/relationships/notesSlide" Target="../notesSlides/notesSlide790.xml"/></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82.xml"/></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83.xml"/></Relationships>
</file>

<file path=ppt/slides/_rels/slide848.xml.rels><?xml version="1.0" encoding="UTF-8" standalone="yes"?>
<Relationships xmlns="http://schemas.openxmlformats.org/package/2006/relationships"><Relationship Id="rId3" Type="http://schemas.openxmlformats.org/officeDocument/2006/relationships/image" Target="../media/image503.png"/><Relationship Id="rId2" Type="http://schemas.openxmlformats.org/officeDocument/2006/relationships/slideLayout" Target="../slideLayouts/slideLayout2.xml"/><Relationship Id="rId1" Type="http://schemas.openxmlformats.org/officeDocument/2006/relationships/tags" Target="../tags/tag884.xml"/><Relationship Id="rId4" Type="http://schemas.openxmlformats.org/officeDocument/2006/relationships/image" Target="../media/image504.png"/></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85.xml"/><Relationship Id="rId4" Type="http://schemas.openxmlformats.org/officeDocument/2006/relationships/image" Target="../media/image505.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86.xml"/></Relationships>
</file>

<file path=ppt/slides/_rels/slide851.xml.rels><?xml version="1.0" encoding="UTF-8" standalone="yes"?>
<Relationships xmlns="http://schemas.openxmlformats.org/package/2006/relationships"><Relationship Id="rId3" Type="http://schemas.openxmlformats.org/officeDocument/2006/relationships/image" Target="../media/image506.png"/><Relationship Id="rId2" Type="http://schemas.openxmlformats.org/officeDocument/2006/relationships/slideLayout" Target="../slideLayouts/slideLayout2.xml"/><Relationship Id="rId1" Type="http://schemas.openxmlformats.org/officeDocument/2006/relationships/tags" Target="../tags/tag887.xml"/><Relationship Id="rId4" Type="http://schemas.openxmlformats.org/officeDocument/2006/relationships/image" Target="../media/image507.png"/></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2.xml"/><Relationship Id="rId1" Type="http://schemas.openxmlformats.org/officeDocument/2006/relationships/tags" Target="../tags/tag888.xml"/><Relationship Id="rId4" Type="http://schemas.openxmlformats.org/officeDocument/2006/relationships/image" Target="../media/image508.png"/></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889.xml"/><Relationship Id="rId4" Type="http://schemas.openxmlformats.org/officeDocument/2006/relationships/image" Target="../media/image508.png"/></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90.xml"/><Relationship Id="rId4" Type="http://schemas.openxmlformats.org/officeDocument/2006/relationships/image" Target="../media/image509.png"/></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91.xml"/><Relationship Id="rId4" Type="http://schemas.openxmlformats.org/officeDocument/2006/relationships/image" Target="../media/image510.png"/></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1.xml"/><Relationship Id="rId1" Type="http://schemas.openxmlformats.org/officeDocument/2006/relationships/tags" Target="../tags/tag892.xml"/></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799.xml"/><Relationship Id="rId2" Type="http://schemas.openxmlformats.org/officeDocument/2006/relationships/slideLayout" Target="../slideLayouts/slideLayout2.xml"/><Relationship Id="rId1" Type="http://schemas.openxmlformats.org/officeDocument/2006/relationships/tags" Target="../tags/tag893.xml"/><Relationship Id="rId4" Type="http://schemas.openxmlformats.org/officeDocument/2006/relationships/image" Target="../media/image511.png"/></Relationships>
</file>

<file path=ppt/slides/_rels/slide858.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894.xml"/></Relationships>
</file>

<file path=ppt/slides/_rels/slide859.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slideLayout" Target="../slideLayouts/slideLayout2.xml"/><Relationship Id="rId1" Type="http://schemas.openxmlformats.org/officeDocument/2006/relationships/tags" Target="../tags/tag89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6.xml"/></Relationships>
</file>

<file path=ppt/slides/_rels/slide861.xml.rels><?xml version="1.0" encoding="UTF-8" standalone="yes"?>
<Relationships xmlns="http://schemas.openxmlformats.org/package/2006/relationships"><Relationship Id="rId3" Type="http://schemas.openxmlformats.org/officeDocument/2006/relationships/image" Target="../media/image513.png"/><Relationship Id="rId2" Type="http://schemas.openxmlformats.org/officeDocument/2006/relationships/slideLayout" Target="../slideLayouts/slideLayout2.xml"/><Relationship Id="rId1" Type="http://schemas.openxmlformats.org/officeDocument/2006/relationships/tags" Target="../tags/tag897.xml"/><Relationship Id="rId4" Type="http://schemas.openxmlformats.org/officeDocument/2006/relationships/image" Target="../media/image514.png"/></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98.xml"/><Relationship Id="rId4" Type="http://schemas.openxmlformats.org/officeDocument/2006/relationships/image" Target="../media/image515.png"/></Relationships>
</file>

<file path=ppt/slides/_rels/slide8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9.xml"/></Relationships>
</file>

<file path=ppt/slides/_rels/slide864.xml.rels><?xml version="1.0" encoding="UTF-8" standalone="yes"?>
<Relationships xmlns="http://schemas.openxmlformats.org/package/2006/relationships"><Relationship Id="rId3" Type="http://schemas.openxmlformats.org/officeDocument/2006/relationships/image" Target="../media/image516.png"/><Relationship Id="rId2" Type="http://schemas.openxmlformats.org/officeDocument/2006/relationships/slideLayout" Target="../slideLayouts/slideLayout2.xml"/><Relationship Id="rId1" Type="http://schemas.openxmlformats.org/officeDocument/2006/relationships/tags" Target="../tags/tag900.xml"/><Relationship Id="rId4" Type="http://schemas.openxmlformats.org/officeDocument/2006/relationships/image" Target="../media/image517.png"/></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901.xml"/><Relationship Id="rId4" Type="http://schemas.openxmlformats.org/officeDocument/2006/relationships/image" Target="../media/image518.png"/></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902.xml"/><Relationship Id="rId4" Type="http://schemas.openxmlformats.org/officeDocument/2006/relationships/image" Target="../media/image519.png"/></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1.xml"/><Relationship Id="rId1" Type="http://schemas.openxmlformats.org/officeDocument/2006/relationships/tags" Target="../tags/tag903.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904.xml"/></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1.xml"/><Relationship Id="rId1" Type="http://schemas.openxmlformats.org/officeDocument/2006/relationships/tags" Target="../tags/tag90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8" Type="http://schemas.openxmlformats.org/officeDocument/2006/relationships/image" Target="../media/image521.wmf"/><Relationship Id="rId3" Type="http://schemas.openxmlformats.org/officeDocument/2006/relationships/slideLayout" Target="../slideLayouts/slideLayout2.xml"/><Relationship Id="rId7" Type="http://schemas.openxmlformats.org/officeDocument/2006/relationships/oleObject" Target="../embeddings/oleObject249.bin"/><Relationship Id="rId2" Type="http://schemas.openxmlformats.org/officeDocument/2006/relationships/tags" Target="../tags/tag906.xml"/><Relationship Id="rId1" Type="http://schemas.openxmlformats.org/officeDocument/2006/relationships/vmlDrawing" Target="../drawings/vmlDrawing89.vml"/><Relationship Id="rId6" Type="http://schemas.openxmlformats.org/officeDocument/2006/relationships/image" Target="../media/image520.wmf"/><Relationship Id="rId5" Type="http://schemas.openxmlformats.org/officeDocument/2006/relationships/oleObject" Target="../embeddings/oleObject248.bin"/><Relationship Id="rId4" Type="http://schemas.openxmlformats.org/officeDocument/2006/relationships/notesSlide" Target="../notesSlides/notesSlide807.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08.xml"/><Relationship Id="rId2" Type="http://schemas.openxmlformats.org/officeDocument/2006/relationships/slideLayout" Target="../slideLayouts/slideLayout2.xml"/><Relationship Id="rId1" Type="http://schemas.openxmlformats.org/officeDocument/2006/relationships/tags" Target="../tags/tag907.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09.xml"/><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10.xml"/><Relationship Id="rId2" Type="http://schemas.openxmlformats.org/officeDocument/2006/relationships/slideLayout" Target="../slideLayouts/slideLayout2.xml"/><Relationship Id="rId1" Type="http://schemas.openxmlformats.org/officeDocument/2006/relationships/tags" Target="../tags/tag909.xml"/></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910.xml"/><Relationship Id="rId5" Type="http://schemas.openxmlformats.org/officeDocument/2006/relationships/image" Target="../media/image523.png"/><Relationship Id="rId4" Type="http://schemas.openxmlformats.org/officeDocument/2006/relationships/image" Target="../media/image522.png"/></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911.xml"/><Relationship Id="rId6" Type="http://schemas.openxmlformats.org/officeDocument/2006/relationships/image" Target="../media/image526.png"/><Relationship Id="rId5" Type="http://schemas.openxmlformats.org/officeDocument/2006/relationships/image" Target="../media/image525.png"/><Relationship Id="rId4" Type="http://schemas.openxmlformats.org/officeDocument/2006/relationships/image" Target="../media/image524.png"/></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2.xml"/><Relationship Id="rId1" Type="http://schemas.openxmlformats.org/officeDocument/2006/relationships/tags" Target="../tags/tag912.xml"/><Relationship Id="rId6" Type="http://schemas.openxmlformats.org/officeDocument/2006/relationships/image" Target="../media/image529.png"/><Relationship Id="rId5" Type="http://schemas.openxmlformats.org/officeDocument/2006/relationships/image" Target="../media/image528.png"/><Relationship Id="rId4" Type="http://schemas.openxmlformats.org/officeDocument/2006/relationships/image" Target="../media/image527.png"/></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2.xml"/><Relationship Id="rId1" Type="http://schemas.openxmlformats.org/officeDocument/2006/relationships/tags" Target="../tags/tag913.xml"/><Relationship Id="rId5" Type="http://schemas.openxmlformats.org/officeDocument/2006/relationships/image" Target="../media/image531.png"/><Relationship Id="rId4" Type="http://schemas.openxmlformats.org/officeDocument/2006/relationships/image" Target="../media/image530.png"/></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1.xml"/><Relationship Id="rId1" Type="http://schemas.openxmlformats.org/officeDocument/2006/relationships/tags" Target="../tags/tag914.xml"/></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91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6.xml"/><Relationship Id="rId1" Type="http://schemas.openxmlformats.org/officeDocument/2006/relationships/vmlDrawing" Target="../drawings/vmlDrawing90.vml"/><Relationship Id="rId6" Type="http://schemas.openxmlformats.org/officeDocument/2006/relationships/image" Target="../media/image532.wmf"/><Relationship Id="rId5" Type="http://schemas.openxmlformats.org/officeDocument/2006/relationships/oleObject" Target="../embeddings/oleObject250.bin"/><Relationship Id="rId4" Type="http://schemas.openxmlformats.org/officeDocument/2006/relationships/notesSlide" Target="../notesSlides/notesSlide817.xml"/></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917.xml"/></Relationships>
</file>

<file path=ppt/slides/_rels/slide8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8.xml"/></Relationships>
</file>

<file path=ppt/slides/_rels/slide883.xml.rels><?xml version="1.0" encoding="UTF-8" standalone="yes"?>
<Relationships xmlns="http://schemas.openxmlformats.org/package/2006/relationships"><Relationship Id="rId3" Type="http://schemas.openxmlformats.org/officeDocument/2006/relationships/image" Target="../media/image533.png"/><Relationship Id="rId2" Type="http://schemas.openxmlformats.org/officeDocument/2006/relationships/slideLayout" Target="../slideLayouts/slideLayout2.xml"/><Relationship Id="rId1" Type="http://schemas.openxmlformats.org/officeDocument/2006/relationships/tags" Target="../tags/tag919.xml"/><Relationship Id="rId4" Type="http://schemas.openxmlformats.org/officeDocument/2006/relationships/image" Target="../media/image534.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2.xml"/><Relationship Id="rId1" Type="http://schemas.openxmlformats.org/officeDocument/2006/relationships/tags" Target="../tags/tag920.xml"/><Relationship Id="rId4" Type="http://schemas.openxmlformats.org/officeDocument/2006/relationships/image" Target="../media/image535.png"/></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2.xml"/><Relationship Id="rId1" Type="http://schemas.openxmlformats.org/officeDocument/2006/relationships/tags" Target="../tags/tag921.xml"/><Relationship Id="rId4" Type="http://schemas.openxmlformats.org/officeDocument/2006/relationships/image" Target="../media/image536.png"/></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922.xml"/></Relationships>
</file>

<file path=ppt/slides/_rels/slide887.xml.rels><?xml version="1.0" encoding="UTF-8" standalone="yes"?>
<Relationships xmlns="http://schemas.openxmlformats.org/package/2006/relationships"><Relationship Id="rId8" Type="http://schemas.openxmlformats.org/officeDocument/2006/relationships/image" Target="../media/image538.wmf"/><Relationship Id="rId3" Type="http://schemas.openxmlformats.org/officeDocument/2006/relationships/slideLayout" Target="../slideLayouts/slideLayout2.xml"/><Relationship Id="rId7" Type="http://schemas.openxmlformats.org/officeDocument/2006/relationships/oleObject" Target="../embeddings/oleObject252.bin"/><Relationship Id="rId2" Type="http://schemas.openxmlformats.org/officeDocument/2006/relationships/tags" Target="../tags/tag923.xml"/><Relationship Id="rId1" Type="http://schemas.openxmlformats.org/officeDocument/2006/relationships/vmlDrawing" Target="../drawings/vmlDrawing91.vml"/><Relationship Id="rId6" Type="http://schemas.openxmlformats.org/officeDocument/2006/relationships/image" Target="../media/image537.wmf"/><Relationship Id="rId5" Type="http://schemas.openxmlformats.org/officeDocument/2006/relationships/oleObject" Target="../embeddings/oleObject251.bin"/><Relationship Id="rId10" Type="http://schemas.openxmlformats.org/officeDocument/2006/relationships/image" Target="../media/image539.wmf"/><Relationship Id="rId4" Type="http://schemas.openxmlformats.org/officeDocument/2006/relationships/notesSlide" Target="../notesSlides/notesSlide822.xml"/><Relationship Id="rId9" Type="http://schemas.openxmlformats.org/officeDocument/2006/relationships/oleObject" Target="../embeddings/oleObject253.bin"/></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924.xml"/></Relationships>
</file>

<file path=ppt/slides/_rels/slide889.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2.xml"/><Relationship Id="rId1" Type="http://schemas.openxmlformats.org/officeDocument/2006/relationships/tags" Target="../tags/tag925.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926.xml"/></Relationships>
</file>

<file path=ppt/slides/_rels/slide891.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slideLayout" Target="../slideLayouts/slideLayout2.xml"/><Relationship Id="rId1" Type="http://schemas.openxmlformats.org/officeDocument/2006/relationships/tags" Target="../tags/tag927.xml"/></Relationships>
</file>

<file path=ppt/slides/_rels/slide892.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slideLayout" Target="../slideLayouts/slideLayout2.xml"/><Relationship Id="rId1" Type="http://schemas.openxmlformats.org/officeDocument/2006/relationships/tags" Target="../tags/tag928.xml"/></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929.xml"/></Relationships>
</file>

<file path=ppt/slides/_rels/slide894.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slideLayout" Target="../slideLayouts/slideLayout2.xml"/><Relationship Id="rId1" Type="http://schemas.openxmlformats.org/officeDocument/2006/relationships/tags" Target="../tags/tag930.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931.xml"/><Relationship Id="rId4" Type="http://schemas.openxmlformats.org/officeDocument/2006/relationships/image" Target="../media/image542.png"/></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932.xml"/></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933.xml"/><Relationship Id="rId5" Type="http://schemas.openxmlformats.org/officeDocument/2006/relationships/image" Target="../media/image509.png"/><Relationship Id="rId4" Type="http://schemas.openxmlformats.org/officeDocument/2006/relationships/image" Target="../media/image510.png"/></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1.xml"/><Relationship Id="rId1" Type="http://schemas.openxmlformats.org/officeDocument/2006/relationships/tags" Target="../tags/tag934.xml"/></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93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936.xml"/></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937.xml"/></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938.xml"/></Relationships>
</file>

<file path=ppt/slides/_rels/slide903.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slideLayout" Target="../slideLayouts/slideLayout2.xml"/><Relationship Id="rId1" Type="http://schemas.openxmlformats.org/officeDocument/2006/relationships/tags" Target="../tags/tag939.xml"/><Relationship Id="rId4" Type="http://schemas.openxmlformats.org/officeDocument/2006/relationships/image" Target="../media/image544.png"/></Relationships>
</file>

<file path=ppt/slides/_rels/slide904.xml.rels><?xml version="1.0" encoding="UTF-8" standalone="yes"?>
<Relationships xmlns="http://schemas.openxmlformats.org/package/2006/relationships"><Relationship Id="rId3" Type="http://schemas.openxmlformats.org/officeDocument/2006/relationships/image" Target="../media/image545.png"/><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905.xml.rels><?xml version="1.0" encoding="UTF-8" standalone="yes"?>
<Relationships xmlns="http://schemas.openxmlformats.org/package/2006/relationships"><Relationship Id="rId3" Type="http://schemas.openxmlformats.org/officeDocument/2006/relationships/image" Target="../media/image545.png"/><Relationship Id="rId2" Type="http://schemas.openxmlformats.org/officeDocument/2006/relationships/slideLayout" Target="../slideLayouts/slideLayout2.xml"/><Relationship Id="rId1" Type="http://schemas.openxmlformats.org/officeDocument/2006/relationships/tags" Target="../tags/tag941.xml"/></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1.xml"/><Relationship Id="rId1" Type="http://schemas.openxmlformats.org/officeDocument/2006/relationships/tags" Target="../tags/tag942.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943.xml"/><Relationship Id="rId4" Type="http://schemas.openxmlformats.org/officeDocument/2006/relationships/image" Target="../media/image511.png"/></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2.xml"/><Relationship Id="rId1" Type="http://schemas.openxmlformats.org/officeDocument/2006/relationships/tags" Target="../tags/tag944.xml"/></Relationships>
</file>

<file path=ppt/slides/_rels/slide909.xml.rels><?xml version="1.0" encoding="UTF-8" standalone="yes"?>
<Relationships xmlns="http://schemas.openxmlformats.org/package/2006/relationships"><Relationship Id="rId3" Type="http://schemas.openxmlformats.org/officeDocument/2006/relationships/image" Target="../media/image546.png"/><Relationship Id="rId2" Type="http://schemas.openxmlformats.org/officeDocument/2006/relationships/slideLayout" Target="../slideLayouts/slideLayout2.xml"/><Relationship Id="rId1" Type="http://schemas.openxmlformats.org/officeDocument/2006/relationships/tags" Target="../tags/tag94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911.xml.rels><?xml version="1.0" encoding="UTF-8" standalone="yes"?>
<Relationships xmlns="http://schemas.openxmlformats.org/package/2006/relationships"><Relationship Id="rId3" Type="http://schemas.openxmlformats.org/officeDocument/2006/relationships/image" Target="../media/image547.png"/><Relationship Id="rId2" Type="http://schemas.openxmlformats.org/officeDocument/2006/relationships/slideLayout" Target="../slideLayouts/slideLayout2.xml"/><Relationship Id="rId1" Type="http://schemas.openxmlformats.org/officeDocument/2006/relationships/tags" Target="../tags/tag947.xml"/><Relationship Id="rId4" Type="http://schemas.openxmlformats.org/officeDocument/2006/relationships/image" Target="../media/image548.png"/></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948.xml"/><Relationship Id="rId4" Type="http://schemas.openxmlformats.org/officeDocument/2006/relationships/image" Target="../media/image549.png"/></Relationships>
</file>

<file path=ppt/slides/_rels/slide9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9.xml"/></Relationships>
</file>

<file path=ppt/slides/_rels/slide914.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slideLayout" Target="../slideLayouts/slideLayout2.xml"/><Relationship Id="rId1" Type="http://schemas.openxmlformats.org/officeDocument/2006/relationships/tags" Target="../tags/tag950.xml"/><Relationship Id="rId4" Type="http://schemas.openxmlformats.org/officeDocument/2006/relationships/image" Target="../media/image551.png"/></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2.xml"/><Relationship Id="rId1" Type="http://schemas.openxmlformats.org/officeDocument/2006/relationships/tags" Target="../tags/tag951.xml"/><Relationship Id="rId4" Type="http://schemas.openxmlformats.org/officeDocument/2006/relationships/image" Target="../media/image552.png"/></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840.xml"/><Relationship Id="rId2" Type="http://schemas.openxmlformats.org/officeDocument/2006/relationships/slideLayout" Target="../slideLayouts/slideLayout2.xml"/><Relationship Id="rId1" Type="http://schemas.openxmlformats.org/officeDocument/2006/relationships/tags" Target="../tags/tag952.xml"/><Relationship Id="rId4" Type="http://schemas.openxmlformats.org/officeDocument/2006/relationships/image" Target="../media/image553.png"/></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19.xml.rels><?xml version="1.0" encoding="UTF-8" standalone="yes"?>
<Relationships xmlns="http://schemas.openxmlformats.org/package/2006/relationships"><Relationship Id="rId8" Type="http://schemas.openxmlformats.org/officeDocument/2006/relationships/image" Target="../media/image555.wmf"/><Relationship Id="rId3" Type="http://schemas.openxmlformats.org/officeDocument/2006/relationships/slideLayout" Target="../slideLayouts/slideLayout2.xml"/><Relationship Id="rId7" Type="http://schemas.openxmlformats.org/officeDocument/2006/relationships/oleObject" Target="../embeddings/oleObject255.bin"/><Relationship Id="rId12" Type="http://schemas.openxmlformats.org/officeDocument/2006/relationships/image" Target="../media/image557.wmf"/><Relationship Id="rId2" Type="http://schemas.openxmlformats.org/officeDocument/2006/relationships/tags" Target="../tags/tag955.xml"/><Relationship Id="rId1" Type="http://schemas.openxmlformats.org/officeDocument/2006/relationships/vmlDrawing" Target="../drawings/vmlDrawing92.vml"/><Relationship Id="rId6" Type="http://schemas.openxmlformats.org/officeDocument/2006/relationships/image" Target="../media/image554.wmf"/><Relationship Id="rId11" Type="http://schemas.openxmlformats.org/officeDocument/2006/relationships/oleObject" Target="../embeddings/oleObject257.bin"/><Relationship Id="rId5" Type="http://schemas.openxmlformats.org/officeDocument/2006/relationships/oleObject" Target="../embeddings/oleObject254.bin"/><Relationship Id="rId10" Type="http://schemas.openxmlformats.org/officeDocument/2006/relationships/image" Target="../media/image556.wmf"/><Relationship Id="rId4" Type="http://schemas.openxmlformats.org/officeDocument/2006/relationships/notesSlide" Target="../notesSlides/notesSlide843.xml"/><Relationship Id="rId9" Type="http://schemas.openxmlformats.org/officeDocument/2006/relationships/oleObject" Target="../embeddings/oleObject256.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22.xml.rels><?xml version="1.0" encoding="UTF-8" standalone="yes"?>
<Relationships xmlns="http://schemas.openxmlformats.org/package/2006/relationships"><Relationship Id="rId3" Type="http://schemas.openxmlformats.org/officeDocument/2006/relationships/image" Target="../media/image558.png"/><Relationship Id="rId2" Type="http://schemas.openxmlformats.org/officeDocument/2006/relationships/slideLayout" Target="../slideLayouts/slideLayout2.xml"/><Relationship Id="rId1" Type="http://schemas.openxmlformats.org/officeDocument/2006/relationships/tags" Target="../tags/tag958.xml"/><Relationship Id="rId4" Type="http://schemas.openxmlformats.org/officeDocument/2006/relationships/image" Target="../media/image559.png"/></Relationships>
</file>

<file path=ppt/slides/_rels/slide923.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slideLayout" Target="../slideLayouts/slideLayout2.xml"/><Relationship Id="rId1" Type="http://schemas.openxmlformats.org/officeDocument/2006/relationships/tags" Target="../tags/tag959.xml"/></Relationships>
</file>

<file path=ppt/slides/_rels/slide9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0.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961.xml"/><Relationship Id="rId5" Type="http://schemas.openxmlformats.org/officeDocument/2006/relationships/image" Target="../media/image562.png"/><Relationship Id="rId4" Type="http://schemas.openxmlformats.org/officeDocument/2006/relationships/image" Target="../media/image561.png"/></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962.xml"/><Relationship Id="rId4" Type="http://schemas.openxmlformats.org/officeDocument/2006/relationships/image" Target="../media/image563.png"/></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963.xml"/><Relationship Id="rId4" Type="http://schemas.openxmlformats.org/officeDocument/2006/relationships/image" Target="../media/image564.png"/></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1.xml"/><Relationship Id="rId1" Type="http://schemas.openxmlformats.org/officeDocument/2006/relationships/tags" Target="../tags/tag964.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1.xml"/><Relationship Id="rId1" Type="http://schemas.openxmlformats.org/officeDocument/2006/relationships/tags" Target="../tags/tag967.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9.xml"/><Relationship Id="rId1" Type="http://schemas.openxmlformats.org/officeDocument/2006/relationships/vmlDrawing" Target="../drawings/vmlDrawing93.vml"/><Relationship Id="rId6" Type="http://schemas.openxmlformats.org/officeDocument/2006/relationships/image" Target="../media/image565.wmf"/><Relationship Id="rId5" Type="http://schemas.openxmlformats.org/officeDocument/2006/relationships/oleObject" Target="../embeddings/oleObject258.bin"/><Relationship Id="rId4" Type="http://schemas.openxmlformats.org/officeDocument/2006/relationships/notesSlide" Target="../notesSlides/notesSlide853.xml"/></Relationships>
</file>

<file path=ppt/slides/_rels/slide934.xml.rels><?xml version="1.0" encoding="UTF-8" standalone="yes"?>
<Relationships xmlns="http://schemas.openxmlformats.org/package/2006/relationships"><Relationship Id="rId8" Type="http://schemas.openxmlformats.org/officeDocument/2006/relationships/image" Target="../media/image566.wmf"/><Relationship Id="rId3" Type="http://schemas.openxmlformats.org/officeDocument/2006/relationships/slideLayout" Target="../slideLayouts/slideLayout2.xml"/><Relationship Id="rId7" Type="http://schemas.openxmlformats.org/officeDocument/2006/relationships/oleObject" Target="../embeddings/oleObject260.bin"/><Relationship Id="rId2" Type="http://schemas.openxmlformats.org/officeDocument/2006/relationships/tags" Target="../tags/tag970.xml"/><Relationship Id="rId1" Type="http://schemas.openxmlformats.org/officeDocument/2006/relationships/vmlDrawing" Target="../drawings/vmlDrawing94.vml"/><Relationship Id="rId6" Type="http://schemas.openxmlformats.org/officeDocument/2006/relationships/image" Target="../media/image565.wmf"/><Relationship Id="rId5" Type="http://schemas.openxmlformats.org/officeDocument/2006/relationships/oleObject" Target="../embeddings/oleObject259.bin"/><Relationship Id="rId4" Type="http://schemas.openxmlformats.org/officeDocument/2006/relationships/notesSlide" Target="../notesSlides/notesSlide854.xml"/></Relationships>
</file>

<file path=ppt/slides/_rels/slide9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1.xml"/><Relationship Id="rId1" Type="http://schemas.openxmlformats.org/officeDocument/2006/relationships/vmlDrawing" Target="../drawings/vmlDrawing95.vml"/><Relationship Id="rId6" Type="http://schemas.openxmlformats.org/officeDocument/2006/relationships/image" Target="../media/image567.wmf"/><Relationship Id="rId5" Type="http://schemas.openxmlformats.org/officeDocument/2006/relationships/oleObject" Target="../embeddings/oleObject261.bin"/><Relationship Id="rId4" Type="http://schemas.openxmlformats.org/officeDocument/2006/relationships/notesSlide" Target="../notesSlides/notesSlide855.xml"/></Relationships>
</file>

<file path=ppt/slides/_rels/slide9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68.wmf"/><Relationship Id="rId2" Type="http://schemas.openxmlformats.org/officeDocument/2006/relationships/tags" Target="../tags/tag972.xml"/><Relationship Id="rId1" Type="http://schemas.openxmlformats.org/officeDocument/2006/relationships/vmlDrawing" Target="../drawings/vmlDrawing96.vml"/><Relationship Id="rId6" Type="http://schemas.openxmlformats.org/officeDocument/2006/relationships/oleObject" Target="../embeddings/oleObject262.bin"/><Relationship Id="rId5" Type="http://schemas.openxmlformats.org/officeDocument/2006/relationships/image" Target="../media/image569.png"/><Relationship Id="rId4" Type="http://schemas.openxmlformats.org/officeDocument/2006/relationships/notesSlide" Target="../notesSlides/notesSlide856.xml"/></Relationships>
</file>

<file path=ppt/slides/_rels/slide9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3.xml"/><Relationship Id="rId1" Type="http://schemas.openxmlformats.org/officeDocument/2006/relationships/vmlDrawing" Target="../drawings/vmlDrawing97.vml"/><Relationship Id="rId6" Type="http://schemas.openxmlformats.org/officeDocument/2006/relationships/image" Target="../media/image570.wmf"/><Relationship Id="rId5" Type="http://schemas.openxmlformats.org/officeDocument/2006/relationships/oleObject" Target="../embeddings/oleObject263.bin"/><Relationship Id="rId4" Type="http://schemas.openxmlformats.org/officeDocument/2006/relationships/notesSlide" Target="../notesSlides/notesSlide857.xml"/></Relationships>
</file>

<file path=ppt/slides/_rels/slide938.xml.rels><?xml version="1.0" encoding="UTF-8" standalone="yes"?>
<Relationships xmlns="http://schemas.openxmlformats.org/package/2006/relationships"><Relationship Id="rId8" Type="http://schemas.openxmlformats.org/officeDocument/2006/relationships/image" Target="../media/image572.wmf"/><Relationship Id="rId3" Type="http://schemas.openxmlformats.org/officeDocument/2006/relationships/slideLayout" Target="../slideLayouts/slideLayout2.xml"/><Relationship Id="rId7" Type="http://schemas.openxmlformats.org/officeDocument/2006/relationships/oleObject" Target="../embeddings/oleObject265.bin"/><Relationship Id="rId2" Type="http://schemas.openxmlformats.org/officeDocument/2006/relationships/tags" Target="../tags/tag974.xml"/><Relationship Id="rId1" Type="http://schemas.openxmlformats.org/officeDocument/2006/relationships/vmlDrawing" Target="../drawings/vmlDrawing98.vml"/><Relationship Id="rId6" Type="http://schemas.openxmlformats.org/officeDocument/2006/relationships/image" Target="../media/image571.wmf"/><Relationship Id="rId5" Type="http://schemas.openxmlformats.org/officeDocument/2006/relationships/oleObject" Target="../embeddings/oleObject264.bin"/><Relationship Id="rId10" Type="http://schemas.openxmlformats.org/officeDocument/2006/relationships/image" Target="../media/image573.wmf"/><Relationship Id="rId4" Type="http://schemas.openxmlformats.org/officeDocument/2006/relationships/notesSlide" Target="../notesSlides/notesSlide858.xml"/><Relationship Id="rId9" Type="http://schemas.openxmlformats.org/officeDocument/2006/relationships/oleObject" Target="../embeddings/oleObject266.bin"/></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7.xml"/></Relationships>
</file>

<file path=ppt/slides/_rels/slide942.xml.rels><?xml version="1.0" encoding="UTF-8" standalone="yes"?>
<Relationships xmlns="http://schemas.openxmlformats.org/package/2006/relationships"><Relationship Id="rId3" Type="http://schemas.openxmlformats.org/officeDocument/2006/relationships/image" Target="../media/image574.png"/><Relationship Id="rId2" Type="http://schemas.openxmlformats.org/officeDocument/2006/relationships/slideLayout" Target="../slideLayouts/slideLayout2.xml"/><Relationship Id="rId1" Type="http://schemas.openxmlformats.org/officeDocument/2006/relationships/tags" Target="../tags/tag978.xml"/><Relationship Id="rId4" Type="http://schemas.openxmlformats.org/officeDocument/2006/relationships/image" Target="../media/image575.png"/></Relationships>
</file>

<file path=ppt/slides/_rels/slide9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9.xml"/></Relationships>
</file>

<file path=ppt/slides/_rels/slide944.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80.xml"/><Relationship Id="rId4" Type="http://schemas.openxmlformats.org/officeDocument/2006/relationships/image" Target="../media/image576.png"/></Relationships>
</file>

<file path=ppt/slides/_rels/slide945.xml.rels><?xml version="1.0" encoding="UTF-8" standalone="yes"?>
<Relationships xmlns="http://schemas.openxmlformats.org/package/2006/relationships"><Relationship Id="rId3" Type="http://schemas.openxmlformats.org/officeDocument/2006/relationships/image" Target="../media/image577.png"/><Relationship Id="rId2" Type="http://schemas.openxmlformats.org/officeDocument/2006/relationships/slideLayout" Target="../slideLayouts/slideLayout2.xml"/><Relationship Id="rId1" Type="http://schemas.openxmlformats.org/officeDocument/2006/relationships/tags" Target="../tags/tag981.xml"/><Relationship Id="rId4" Type="http://schemas.openxmlformats.org/officeDocument/2006/relationships/image" Target="../media/image578.png"/></Relationships>
</file>

<file path=ppt/slides/_rels/slide946.xml.rels><?xml version="1.0" encoding="UTF-8" standalone="yes"?>
<Relationships xmlns="http://schemas.openxmlformats.org/package/2006/relationships"><Relationship Id="rId3" Type="http://schemas.openxmlformats.org/officeDocument/2006/relationships/image" Target="../media/image579.png"/><Relationship Id="rId2" Type="http://schemas.openxmlformats.org/officeDocument/2006/relationships/slideLayout" Target="../slideLayouts/slideLayout2.xml"/><Relationship Id="rId1" Type="http://schemas.openxmlformats.org/officeDocument/2006/relationships/tags" Target="../tags/tag982.xml"/><Relationship Id="rId4" Type="http://schemas.openxmlformats.org/officeDocument/2006/relationships/image" Target="../media/image580.png"/></Relationships>
</file>

<file path=ppt/slides/_rels/slide947.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slideLayout" Target="../slideLayouts/slideLayout2.xml"/><Relationship Id="rId1" Type="http://schemas.openxmlformats.org/officeDocument/2006/relationships/tags" Target="../tags/tag983.xml"/><Relationship Id="rId4" Type="http://schemas.openxmlformats.org/officeDocument/2006/relationships/image" Target="../media/image582.png"/></Relationships>
</file>

<file path=ppt/slides/_rels/slide948.xml.rels><?xml version="1.0" encoding="UTF-8" standalone="yes"?>
<Relationships xmlns="http://schemas.openxmlformats.org/package/2006/relationships"><Relationship Id="rId3" Type="http://schemas.openxmlformats.org/officeDocument/2006/relationships/image" Target="../media/image583.png"/><Relationship Id="rId2" Type="http://schemas.openxmlformats.org/officeDocument/2006/relationships/slideLayout" Target="../slideLayouts/slideLayout2.xml"/><Relationship Id="rId1" Type="http://schemas.openxmlformats.org/officeDocument/2006/relationships/tags" Target="../tags/tag984.xml"/><Relationship Id="rId4" Type="http://schemas.openxmlformats.org/officeDocument/2006/relationships/image" Target="../media/image584.png"/></Relationships>
</file>

<file path=ppt/slides/_rels/slide949.xml.rels><?xml version="1.0" encoding="UTF-8" standalone="yes"?>
<Relationships xmlns="http://schemas.openxmlformats.org/package/2006/relationships"><Relationship Id="rId3" Type="http://schemas.openxmlformats.org/officeDocument/2006/relationships/image" Target="../media/image585.png"/><Relationship Id="rId2" Type="http://schemas.openxmlformats.org/officeDocument/2006/relationships/slideLayout" Target="../slideLayouts/slideLayout2.xml"/><Relationship Id="rId1" Type="http://schemas.openxmlformats.org/officeDocument/2006/relationships/tags" Target="../tags/tag985.xml"/><Relationship Id="rId4" Type="http://schemas.openxmlformats.org/officeDocument/2006/relationships/image" Target="../media/image586.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image" Target="../media/image587.png"/><Relationship Id="rId2" Type="http://schemas.openxmlformats.org/officeDocument/2006/relationships/slideLayout" Target="../slideLayouts/slideLayout2.xml"/><Relationship Id="rId1" Type="http://schemas.openxmlformats.org/officeDocument/2006/relationships/tags" Target="../tags/tag986.xml"/><Relationship Id="rId4" Type="http://schemas.openxmlformats.org/officeDocument/2006/relationships/image" Target="../media/image588.png"/></Relationships>
</file>

<file path=ppt/slides/_rels/slide951.xml.rels><?xml version="1.0" encoding="UTF-8" standalone="yes"?>
<Relationships xmlns="http://schemas.openxmlformats.org/package/2006/relationships"><Relationship Id="rId3" Type="http://schemas.openxmlformats.org/officeDocument/2006/relationships/image" Target="../media/image589.png"/><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52.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slideLayout" Target="../slideLayouts/slideLayout2.xml"/><Relationship Id="rId1" Type="http://schemas.openxmlformats.org/officeDocument/2006/relationships/tags" Target="../tags/tag988.xml"/></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89.xml"/><Relationship Id="rId5" Type="http://schemas.openxmlformats.org/officeDocument/2006/relationships/image" Target="../media/image592.png"/><Relationship Id="rId4" Type="http://schemas.openxmlformats.org/officeDocument/2006/relationships/image" Target="../media/image591.png"/></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1.xml"/><Relationship Id="rId1" Type="http://schemas.openxmlformats.org/officeDocument/2006/relationships/tags" Target="../tags/tag990.xml"/></Relationships>
</file>

<file path=ppt/slides/_rels/slide955.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56.xml.rels><?xml version="1.0" encoding="UTF-8" standalone="yes"?>
<Relationships xmlns="http://schemas.openxmlformats.org/package/2006/relationships"><Relationship Id="rId3" Type="http://schemas.openxmlformats.org/officeDocument/2006/relationships/notesSlide" Target="../notesSlides/notesSlide864.xml"/><Relationship Id="rId2" Type="http://schemas.openxmlformats.org/officeDocument/2006/relationships/slideLayout" Target="../slideLayouts/slideLayout1.xml"/><Relationship Id="rId1" Type="http://schemas.openxmlformats.org/officeDocument/2006/relationships/tags" Target="../tags/tag992.xml"/></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2.xml"/><Relationship Id="rId1" Type="http://schemas.openxmlformats.org/officeDocument/2006/relationships/tags" Target="../tags/tag993.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2.xml"/><Relationship Id="rId1" Type="http://schemas.openxmlformats.org/officeDocument/2006/relationships/tags" Target="../tags/tag995.xml"/><Relationship Id="rId6" Type="http://schemas.openxmlformats.org/officeDocument/2006/relationships/image" Target="../media/image595.png"/><Relationship Id="rId5" Type="http://schemas.openxmlformats.org/officeDocument/2006/relationships/image" Target="../media/image594.png"/><Relationship Id="rId4" Type="http://schemas.openxmlformats.org/officeDocument/2006/relationships/image" Target="../media/image593.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2.xml"/><Relationship Id="rId1" Type="http://schemas.openxmlformats.org/officeDocument/2006/relationships/tags" Target="../tags/tag996.xml"/><Relationship Id="rId4" Type="http://schemas.openxmlformats.org/officeDocument/2006/relationships/image" Target="../media/image596.png"/></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97.xml"/></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98.xml"/></Relationships>
</file>

<file path=ppt/slides/_rels/slide963.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99.xml"/></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1000.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1001.xml"/></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1.xml"/><Relationship Id="rId1" Type="http://schemas.openxmlformats.org/officeDocument/2006/relationships/tags" Target="../tags/tag1002.xml"/></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2.xml"/><Relationship Id="rId1" Type="http://schemas.openxmlformats.org/officeDocument/2006/relationships/tags" Target="../tags/tag1003.xml"/></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2.xml"/><Relationship Id="rId1" Type="http://schemas.openxmlformats.org/officeDocument/2006/relationships/tags" Target="../tags/tag1004.xml"/></Relationships>
</file>

<file path=ppt/slides/_rels/slide969.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1005.xml"/><Relationship Id="rId5" Type="http://schemas.openxmlformats.org/officeDocument/2006/relationships/image" Target="../media/image598.png"/><Relationship Id="rId4" Type="http://schemas.openxmlformats.org/officeDocument/2006/relationships/image" Target="../media/image597.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1006.xml"/><Relationship Id="rId4" Type="http://schemas.openxmlformats.org/officeDocument/2006/relationships/image" Target="../media/image599.png"/></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2.xml"/><Relationship Id="rId1" Type="http://schemas.openxmlformats.org/officeDocument/2006/relationships/tags" Target="../tags/tag1007.xml"/><Relationship Id="rId4" Type="http://schemas.openxmlformats.org/officeDocument/2006/relationships/image" Target="../media/image600.png"/></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601.png"/></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1009.xml"/><Relationship Id="rId4" Type="http://schemas.openxmlformats.org/officeDocument/2006/relationships/image" Target="../media/image9.png"/></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1010.xml"/><Relationship Id="rId5" Type="http://schemas.openxmlformats.org/officeDocument/2006/relationships/image" Target="../media/image603.png"/><Relationship Id="rId4" Type="http://schemas.openxmlformats.org/officeDocument/2006/relationships/image" Target="../media/image602.png"/></Relationships>
</file>

<file path=ppt/slides/_rels/slide975.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1011.xml"/></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1012.xml"/><Relationship Id="rId4" Type="http://schemas.openxmlformats.org/officeDocument/2006/relationships/image" Target="../media/image604.png"/></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1013.xml"/></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2.xml"/><Relationship Id="rId1" Type="http://schemas.openxmlformats.org/officeDocument/2006/relationships/tags" Target="../tags/tag1014.xml"/><Relationship Id="rId4" Type="http://schemas.openxmlformats.org/officeDocument/2006/relationships/image" Target="../media/image605.jpe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1015.xml"/><Relationship Id="rId4" Type="http://schemas.openxmlformats.org/officeDocument/2006/relationships/image" Target="../media/image606.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888.xml"/><Relationship Id="rId2" Type="http://schemas.openxmlformats.org/officeDocument/2006/relationships/slideLayout" Target="../slideLayouts/slideLayout2.xml"/><Relationship Id="rId1" Type="http://schemas.openxmlformats.org/officeDocument/2006/relationships/tags" Target="../tags/tag1016.xml"/></Relationships>
</file>

<file path=ppt/slides/_rels/slide981.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1.xml"/><Relationship Id="rId1" Type="http://schemas.openxmlformats.org/officeDocument/2006/relationships/tags" Target="../tags/tag1017.xml"/></Relationships>
</file>

<file path=ppt/slides/_rels/slide982.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1018.xml"/></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1.xml"/><Relationship Id="rId1" Type="http://schemas.openxmlformats.org/officeDocument/2006/relationships/tags" Target="../tags/tag1019.xml"/></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1020.xml"/></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1.xml"/><Relationship Id="rId1" Type="http://schemas.openxmlformats.org/officeDocument/2006/relationships/tags" Target="../tags/tag1021.xml"/></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2.xml"/><Relationship Id="rId1" Type="http://schemas.openxmlformats.org/officeDocument/2006/relationships/tags" Target="../tags/tag1022.xml"/></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1024.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1026.xml"/><Relationship Id="rId4" Type="http://schemas.openxmlformats.org/officeDocument/2006/relationships/image" Target="../media/image607.png"/></Relationships>
</file>

<file path=ppt/slides/_rels/slide991.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2.xml"/><Relationship Id="rId1" Type="http://schemas.openxmlformats.org/officeDocument/2006/relationships/tags" Target="../tags/tag1027.xml"/></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1028.xml"/><Relationship Id="rId5" Type="http://schemas.openxmlformats.org/officeDocument/2006/relationships/image" Target="../media/image609.png"/><Relationship Id="rId4" Type="http://schemas.openxmlformats.org/officeDocument/2006/relationships/image" Target="../media/image608.png"/></Relationships>
</file>

<file path=ppt/slides/_rels/slide993.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1030.xml"/><Relationship Id="rId5" Type="http://schemas.openxmlformats.org/officeDocument/2006/relationships/image" Target="../media/image611.png"/><Relationship Id="rId4" Type="http://schemas.openxmlformats.org/officeDocument/2006/relationships/image" Target="../media/image610.png"/></Relationships>
</file>

<file path=ppt/slides/_rels/slide995.xml.rels><?xml version="1.0" encoding="UTF-8" standalone="yes"?>
<Relationships xmlns="http://schemas.openxmlformats.org/package/2006/relationships"><Relationship Id="rId8" Type="http://schemas.openxmlformats.org/officeDocument/2006/relationships/image" Target="../media/image613.wmf"/><Relationship Id="rId3" Type="http://schemas.openxmlformats.org/officeDocument/2006/relationships/slideLayout" Target="../slideLayouts/slideLayout2.xml"/><Relationship Id="rId7" Type="http://schemas.openxmlformats.org/officeDocument/2006/relationships/oleObject" Target="../embeddings/oleObject268.bin"/><Relationship Id="rId2" Type="http://schemas.openxmlformats.org/officeDocument/2006/relationships/tags" Target="../tags/tag1031.xml"/><Relationship Id="rId1" Type="http://schemas.openxmlformats.org/officeDocument/2006/relationships/vmlDrawing" Target="../drawings/vmlDrawing99.vml"/><Relationship Id="rId6" Type="http://schemas.openxmlformats.org/officeDocument/2006/relationships/image" Target="../media/image612.wmf"/><Relationship Id="rId5" Type="http://schemas.openxmlformats.org/officeDocument/2006/relationships/oleObject" Target="../embeddings/oleObject267.bin"/><Relationship Id="rId4" Type="http://schemas.openxmlformats.org/officeDocument/2006/relationships/notesSlide" Target="../notesSlides/notesSlide903.xml"/></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1032.xml"/></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1033.xml"/></Relationships>
</file>

<file path=ppt/slides/_rels/slide99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4.wmf"/><Relationship Id="rId2" Type="http://schemas.openxmlformats.org/officeDocument/2006/relationships/tags" Target="../tags/tag1034.xml"/><Relationship Id="rId1" Type="http://schemas.openxmlformats.org/officeDocument/2006/relationships/vmlDrawing" Target="../drawings/vmlDrawing100.vml"/><Relationship Id="rId6" Type="http://schemas.openxmlformats.org/officeDocument/2006/relationships/oleObject" Target="../embeddings/oleObject269.bin"/><Relationship Id="rId5" Type="http://schemas.openxmlformats.org/officeDocument/2006/relationships/image" Target="../media/image615.png"/><Relationship Id="rId4" Type="http://schemas.openxmlformats.org/officeDocument/2006/relationships/notesSlide" Target="../notesSlides/notesSlide906.xml"/></Relationships>
</file>

<file path=ppt/slides/_rels/slide999.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10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a:t>
            </a:fld>
            <a:endParaRPr lang="en-US" dirty="0"/>
          </a:p>
        </p:txBody>
      </p:sp>
      <p:sp>
        <p:nvSpPr>
          <p:cNvPr id="8" name="Footer Placeholder 7"/>
          <p:cNvSpPr>
            <a:spLocks noGrp="1"/>
          </p:cNvSpPr>
          <p:nvPr>
            <p:ph type="ftr" sz="quarter" idx="3"/>
          </p:nvPr>
        </p:nvSpPr>
        <p:spPr/>
        <p:txBody>
          <a:bodyPr/>
          <a:lstStyle/>
          <a:p>
            <a:r>
              <a:rPr lang="en-US" dirty="0"/>
              <a:t>© </a:t>
            </a:r>
            <a:r>
              <a:rPr lang="en-US" dirty="0">
                <a:latin typeface="+mj-lt"/>
              </a:rPr>
              <a:t>Lean Sigma Corporation</a:t>
            </a:r>
          </a:p>
        </p:txBody>
      </p:sp>
      <p:sp>
        <p:nvSpPr>
          <p:cNvPr id="7" name="Date Placeholder 6"/>
          <p:cNvSpPr>
            <a:spLocks noGrp="1"/>
          </p:cNvSpPr>
          <p:nvPr>
            <p:ph type="dt" sz="half" idx="2"/>
          </p:nvPr>
        </p:nvSpPr>
        <p:spPr/>
        <p:txBody>
          <a:bodyPr/>
          <a:lstStyle/>
          <a:p>
            <a:r>
              <a:rPr lang="en-US" dirty="0"/>
              <a:t>Lean Six Sigma Training - SXL</a:t>
            </a:r>
          </a:p>
        </p:txBody>
      </p:sp>
      <p:sp>
        <p:nvSpPr>
          <p:cNvPr id="4" name="TextBox 3"/>
          <p:cNvSpPr txBox="1"/>
          <p:nvPr/>
        </p:nvSpPr>
        <p:spPr>
          <a:xfrm>
            <a:off x="3657600" y="4362762"/>
            <a:ext cx="4876800" cy="723275"/>
          </a:xfrm>
          <a:prstGeom prst="rect">
            <a:avLst/>
          </a:prstGeom>
          <a:noFill/>
        </p:spPr>
        <p:txBody>
          <a:bodyPr wrap="square" rtlCol="0">
            <a:spAutoFit/>
          </a:bodyPr>
          <a:lstStyle/>
          <a:p>
            <a:pPr algn="r"/>
            <a:r>
              <a:rPr lang="en-US" sz="2000" dirty="0"/>
              <a:t>Lean Six Sigma Black Belt Training </a:t>
            </a:r>
          </a:p>
          <a:p>
            <a:pPr algn="r">
              <a:spcBef>
                <a:spcPts val="600"/>
              </a:spcBef>
            </a:pPr>
            <a:r>
              <a:rPr lang="en-US" sz="1600" dirty="0"/>
              <a:t>Featuring Examples from SigmaXL v.8</a:t>
            </a:r>
          </a:p>
        </p:txBody>
      </p:sp>
      <p:pic>
        <p:nvPicPr>
          <p:cNvPr id="10" name="Picture 9">
            <a:extLst>
              <a:ext uri="{FF2B5EF4-FFF2-40B4-BE49-F238E27FC236}">
                <a16:creationId xmlns:a16="http://schemas.microsoft.com/office/drawing/2014/main" id="{24B05711-EEAD-4F85-97CD-AFAF0965F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1981200"/>
            <a:ext cx="4572000" cy="2331707"/>
          </a:xfrm>
          <a:prstGeom prst="rect">
            <a:avLst/>
          </a:prstGeom>
        </p:spPr>
      </p:pic>
    </p:spTree>
    <p:custDataLst>
      <p:tags r:id="rId1"/>
    </p:custDataLst>
    <p:extLst>
      <p:ext uri="{BB962C8B-B14F-4D97-AF65-F5344CB8AC3E}">
        <p14:creationId xmlns:p14="http://schemas.microsoft.com/office/powerpoint/2010/main" val="1386820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endParaRPr lang="en-US" dirty="0"/>
          </a:p>
          <a:p>
            <a:r>
              <a:rPr lang="en-US" dirty="0"/>
              <a:t>How does this translate into things you might easily relate to?</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22098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1400" dirty="0"/>
              <a:t>(What’s &amp; How’s)</a:t>
            </a:r>
            <a:endParaRPr lang="en-US" dirty="0"/>
          </a:p>
        </p:txBody>
      </p:sp>
      <p:sp>
        <p:nvSpPr>
          <p:cNvPr id="13319" name="Content Placeholder 2"/>
          <p:cNvSpPr>
            <a:spLocks noGrp="1"/>
          </p:cNvSpPr>
          <p:nvPr>
            <p:ph idx="1"/>
          </p:nvPr>
        </p:nvSpPr>
        <p:spPr/>
        <p:txBody>
          <a:bodyPr>
            <a:normAutofit/>
          </a:bodyPr>
          <a:lstStyle/>
          <a:p>
            <a:r>
              <a:rPr lang="en-US" dirty="0"/>
              <a:t>This is the center portion of the house. Each cell represents how each technical specification relates to each customer requirement.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2425" y="346971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k</a:t>
            </a:r>
            <a:r>
              <a:rPr lang="en-US" dirty="0"/>
              <a:t> Full Factorial DOE</a:t>
            </a:r>
          </a:p>
        </p:txBody>
      </p:sp>
      <p:sp>
        <p:nvSpPr>
          <p:cNvPr id="3" name="Content Placeholder 2"/>
          <p:cNvSpPr>
            <a:spLocks noGrp="1"/>
          </p:cNvSpPr>
          <p:nvPr>
            <p:ph idx="1"/>
          </p:nvPr>
        </p:nvSpPr>
        <p:spPr/>
        <p:txBody>
          <a:bodyPr>
            <a:normAutofit/>
          </a:bodyPr>
          <a:lstStyle/>
          <a:p>
            <a:r>
              <a:rPr lang="en-US" b="1" dirty="0"/>
              <a:t>Full factorial DOE </a:t>
            </a:r>
            <a:r>
              <a:rPr lang="en-US" dirty="0"/>
              <a:t>is used to discover the cause-and-effect relationship between the response and both individual factors and the interaction of factors.</a:t>
            </a:r>
          </a:p>
          <a:p>
            <a:endParaRPr lang="en-US" dirty="0"/>
          </a:p>
          <a:p>
            <a:r>
              <a:rPr lang="en-US" dirty="0"/>
              <a:t>Generate an equation to describe the relationship between Y and the important Xs:</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1000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00644384"/>
              </p:ext>
            </p:extLst>
          </p:nvPr>
        </p:nvGraphicFramePr>
        <p:xfrm>
          <a:off x="2359818" y="3730804"/>
          <a:ext cx="6811963" cy="577850"/>
        </p:xfrm>
        <a:graphic>
          <a:graphicData uri="http://schemas.openxmlformats.org/presentationml/2006/ole">
            <mc:AlternateContent xmlns:mc="http://schemas.openxmlformats.org/markup-compatibility/2006">
              <mc:Choice xmlns:v="urn:schemas-microsoft-com:vml" Requires="v">
                <p:oleObj spid="_x0000_s103426" name="Equation" r:id="rId5" imgW="2844800" imgH="241300" progId="Equation.3">
                  <p:embed/>
                </p:oleObj>
              </mc:Choice>
              <mc:Fallback>
                <p:oleObj name="Equation" r:id="rId5" imgW="2844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9818" y="3730804"/>
                        <a:ext cx="6811963"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422399" y="4724400"/>
            <a:ext cx="9017001" cy="1200329"/>
          </a:xfrm>
          <a:prstGeom prst="rect">
            <a:avLst/>
          </a:prstGeom>
          <a:noFill/>
        </p:spPr>
        <p:txBody>
          <a:bodyPr wrap="square" rtlCol="0">
            <a:spAutoFit/>
          </a:bodyPr>
          <a:lstStyle/>
          <a:p>
            <a:r>
              <a:rPr lang="en-US" dirty="0">
                <a:latin typeface="+mj-lt"/>
              </a:rPr>
              <a:t>where</a:t>
            </a:r>
          </a:p>
          <a:p>
            <a:r>
              <a:rPr lang="en-US" i="1" dirty="0">
                <a:latin typeface="+mj-lt"/>
              </a:rPr>
              <a:t>Y</a:t>
            </a:r>
            <a:r>
              <a:rPr lang="en-US" dirty="0">
                <a:latin typeface="+mj-lt"/>
              </a:rPr>
              <a:t> is the response and </a:t>
            </a:r>
            <a:r>
              <a:rPr lang="en-US" i="1" dirty="0">
                <a:latin typeface="+mj-lt"/>
              </a:rPr>
              <a:t>X</a:t>
            </a:r>
            <a:r>
              <a:rPr lang="en-US" i="1" baseline="-25000" dirty="0">
                <a:latin typeface="+mj-lt"/>
              </a:rPr>
              <a:t>1</a:t>
            </a:r>
            <a:r>
              <a:rPr lang="en-US" i="1" dirty="0">
                <a:latin typeface="+mj-lt"/>
              </a:rPr>
              <a:t>, X</a:t>
            </a:r>
            <a:r>
              <a:rPr lang="en-US" i="1" baseline="-25000" dirty="0">
                <a:latin typeface="+mj-lt"/>
              </a:rPr>
              <a:t>2</a:t>
            </a:r>
            <a:r>
              <a:rPr lang="en-US" i="1" dirty="0">
                <a:latin typeface="+mj-lt"/>
              </a:rPr>
              <a:t>, …, X</a:t>
            </a:r>
            <a:r>
              <a:rPr lang="en-US" i="1" baseline="-25000" dirty="0">
                <a:latin typeface="+mj-lt"/>
              </a:rPr>
              <a:t>k</a:t>
            </a:r>
            <a:r>
              <a:rPr lang="en-US" i="1" dirty="0">
                <a:latin typeface="+mj-lt"/>
              </a:rPr>
              <a:t> </a:t>
            </a:r>
            <a:r>
              <a:rPr lang="en-US" dirty="0">
                <a:latin typeface="+mj-lt"/>
              </a:rPr>
              <a:t>are the factors.</a:t>
            </a:r>
          </a:p>
          <a:p>
            <a:r>
              <a:rPr lang="en-US" i="1" dirty="0">
                <a:latin typeface="+mj-lt"/>
              </a:rPr>
              <a:t>α</a:t>
            </a:r>
            <a:r>
              <a:rPr lang="en-US" i="1" baseline="-25000" dirty="0">
                <a:latin typeface="+mj-lt"/>
              </a:rPr>
              <a:t>0</a:t>
            </a:r>
            <a:r>
              <a:rPr lang="en-US" dirty="0">
                <a:latin typeface="+mj-lt"/>
              </a:rPr>
              <a:t> is the intercept and </a:t>
            </a:r>
            <a:r>
              <a:rPr lang="en-US" i="1" dirty="0">
                <a:latin typeface="+mj-lt"/>
              </a:rPr>
              <a:t>α</a:t>
            </a:r>
            <a:r>
              <a:rPr lang="en-US" i="1" baseline="-25000" dirty="0">
                <a:latin typeface="+mj-lt"/>
              </a:rPr>
              <a:t>1</a:t>
            </a:r>
            <a:r>
              <a:rPr lang="en-US" i="1" dirty="0">
                <a:latin typeface="+mj-lt"/>
              </a:rPr>
              <a:t>, α</a:t>
            </a:r>
            <a:r>
              <a:rPr lang="en-US" i="1" baseline="-25000" dirty="0">
                <a:latin typeface="+mj-lt"/>
              </a:rPr>
              <a:t>2</a:t>
            </a:r>
            <a:r>
              <a:rPr lang="en-US" i="1" dirty="0">
                <a:latin typeface="+mj-lt"/>
              </a:rPr>
              <a:t>, …, α</a:t>
            </a:r>
            <a:r>
              <a:rPr lang="en-US" i="1" baseline="-25000" dirty="0">
                <a:latin typeface="+mj-lt"/>
              </a:rPr>
              <a:t>p</a:t>
            </a:r>
            <a:r>
              <a:rPr lang="en-US" i="1" dirty="0">
                <a:latin typeface="+mj-lt"/>
              </a:rPr>
              <a:t> </a:t>
            </a:r>
            <a:r>
              <a:rPr lang="en-US" dirty="0">
                <a:latin typeface="+mj-lt"/>
              </a:rPr>
              <a:t>are the coefficients of the factors and interactions.</a:t>
            </a:r>
          </a:p>
          <a:p>
            <a:r>
              <a:rPr lang="en-US" i="1" dirty="0">
                <a:latin typeface="+mj-lt"/>
              </a:rPr>
              <a:t>ε</a:t>
            </a:r>
            <a:r>
              <a:rPr lang="en-US" dirty="0">
                <a:latin typeface="+mj-lt"/>
              </a:rPr>
              <a:t> is the error of the model.</a:t>
            </a:r>
          </a:p>
        </p:txBody>
      </p:sp>
    </p:spTree>
    <p:custDataLst>
      <p:tags r:id="rId2"/>
    </p:custDataLst>
    <p:extLst>
      <p:ext uri="{BB962C8B-B14F-4D97-AF65-F5344CB8AC3E}">
        <p14:creationId xmlns:p14="http://schemas.microsoft.com/office/powerpoint/2010/main" val="2299147826"/>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Two-Factor Full Factorial</a:t>
            </a:r>
          </a:p>
        </p:txBody>
      </p:sp>
      <p:sp>
        <p:nvSpPr>
          <p:cNvPr id="7" name="Content Placeholder 6"/>
          <p:cNvSpPr>
            <a:spLocks noGrp="1"/>
          </p:cNvSpPr>
          <p:nvPr>
            <p:ph idx="1"/>
          </p:nvPr>
        </p:nvSpPr>
        <p:spPr/>
        <p:txBody>
          <a:bodyPr/>
          <a:lstStyle/>
          <a:p>
            <a:r>
              <a:rPr lang="en-US" dirty="0">
                <a:solidFill>
                  <a:srgbClr val="182835"/>
                </a:solidFill>
              </a:rPr>
              <a:t>Below is a design pattern of a two-level </a:t>
            </a:r>
            <a:r>
              <a:rPr lang="en-US" b="1" dirty="0">
                <a:solidFill>
                  <a:srgbClr val="182835"/>
                </a:solidFill>
              </a:rPr>
              <a:t>two-factor</a:t>
            </a:r>
            <a:r>
              <a:rPr lang="en-US" dirty="0">
                <a:solidFill>
                  <a:srgbClr val="182835"/>
                </a:solidFill>
              </a:rPr>
              <a:t>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1001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0354" name="Picture 2"/>
          <p:cNvPicPr>
            <a:picLocks noChangeAspect="1" noChangeArrowheads="1"/>
          </p:cNvPicPr>
          <p:nvPr/>
        </p:nvPicPr>
        <p:blipFill>
          <a:blip r:embed="rId4" cstate="print"/>
          <a:srcRect/>
          <a:stretch>
            <a:fillRect/>
          </a:stretch>
        </p:blipFill>
        <p:spPr bwMode="auto">
          <a:xfrm>
            <a:off x="3352801" y="2362200"/>
            <a:ext cx="4839645"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161045035"/>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Three-Factor Full Factorial</a:t>
            </a:r>
          </a:p>
        </p:txBody>
      </p:sp>
      <p:sp>
        <p:nvSpPr>
          <p:cNvPr id="7" name="Content Placeholder 6"/>
          <p:cNvSpPr>
            <a:spLocks noGrp="1"/>
          </p:cNvSpPr>
          <p:nvPr>
            <p:ph idx="1"/>
          </p:nvPr>
        </p:nvSpPr>
        <p:spPr/>
        <p:txBody>
          <a:bodyPr/>
          <a:lstStyle/>
          <a:p>
            <a:r>
              <a:rPr lang="en-US" dirty="0">
                <a:solidFill>
                  <a:srgbClr val="182835"/>
                </a:solidFill>
              </a:rPr>
              <a:t>Below is a design pattern of a two-level </a:t>
            </a:r>
            <a:r>
              <a:rPr lang="en-US" b="1" dirty="0">
                <a:solidFill>
                  <a:srgbClr val="182835"/>
                </a:solidFill>
              </a:rPr>
              <a:t>three-factor</a:t>
            </a:r>
            <a:r>
              <a:rPr lang="en-US" dirty="0">
                <a:solidFill>
                  <a:srgbClr val="182835"/>
                </a:solidFill>
              </a:rPr>
              <a:t>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1002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1378" name="Picture 2"/>
          <p:cNvPicPr>
            <a:picLocks noChangeAspect="1" noChangeArrowheads="1"/>
          </p:cNvPicPr>
          <p:nvPr/>
        </p:nvPicPr>
        <p:blipFill>
          <a:blip r:embed="rId4" cstate="print"/>
          <a:srcRect/>
          <a:stretch>
            <a:fillRect/>
          </a:stretch>
        </p:blipFill>
        <p:spPr bwMode="auto">
          <a:xfrm>
            <a:off x="3276601" y="2362201"/>
            <a:ext cx="5126251" cy="31318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547769736"/>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Four-Factor Full Factorial</a:t>
            </a:r>
          </a:p>
        </p:txBody>
      </p:sp>
      <p:sp>
        <p:nvSpPr>
          <p:cNvPr id="6" name="Content Placeholder 5"/>
          <p:cNvSpPr>
            <a:spLocks noGrp="1"/>
          </p:cNvSpPr>
          <p:nvPr>
            <p:ph idx="1"/>
          </p:nvPr>
        </p:nvSpPr>
        <p:spPr/>
        <p:txBody>
          <a:bodyPr/>
          <a:lstStyle/>
          <a:p>
            <a:r>
              <a:rPr lang="en-US" dirty="0">
                <a:solidFill>
                  <a:srgbClr val="182835"/>
                </a:solidFill>
              </a:rPr>
              <a:t>Below is a design pattern of a two-level </a:t>
            </a:r>
            <a:r>
              <a:rPr lang="en-US" b="1" dirty="0">
                <a:solidFill>
                  <a:srgbClr val="182835"/>
                </a:solidFill>
              </a:rPr>
              <a:t>four-factor</a:t>
            </a:r>
            <a:r>
              <a:rPr lang="en-US" dirty="0">
                <a:solidFill>
                  <a:srgbClr val="182835"/>
                </a:solidFill>
              </a:rPr>
              <a:t>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1003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2402" name="Picture 2"/>
          <p:cNvPicPr>
            <a:picLocks noChangeAspect="1" noChangeArrowheads="1"/>
          </p:cNvPicPr>
          <p:nvPr/>
        </p:nvPicPr>
        <p:blipFill>
          <a:blip r:embed="rId4" cstate="print"/>
          <a:srcRect/>
          <a:stretch>
            <a:fillRect/>
          </a:stretch>
        </p:blipFill>
        <p:spPr bwMode="auto">
          <a:xfrm>
            <a:off x="3352800" y="2133600"/>
            <a:ext cx="4800600" cy="44097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2909530"/>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Five-Factor Full Factorial</a:t>
            </a:r>
          </a:p>
        </p:txBody>
      </p:sp>
      <p:sp>
        <p:nvSpPr>
          <p:cNvPr id="6" name="Content Placeholder 5"/>
          <p:cNvSpPr>
            <a:spLocks noGrp="1"/>
          </p:cNvSpPr>
          <p:nvPr>
            <p:ph idx="1"/>
          </p:nvPr>
        </p:nvSpPr>
        <p:spPr>
          <a:xfrm>
            <a:off x="5486400" y="1143000"/>
            <a:ext cx="5664200" cy="5486400"/>
          </a:xfrm>
        </p:spPr>
        <p:txBody>
          <a:bodyPr/>
          <a:lstStyle/>
          <a:p>
            <a:r>
              <a:rPr lang="en-US" dirty="0"/>
              <a:t>At left is a design pattern of a two-level five-factor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1004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3426" name="Picture 2"/>
          <p:cNvPicPr>
            <a:picLocks noChangeAspect="1" noChangeArrowheads="1"/>
          </p:cNvPicPr>
          <p:nvPr/>
        </p:nvPicPr>
        <p:blipFill>
          <a:blip r:embed="rId4" cstate="print"/>
          <a:srcRect/>
          <a:stretch>
            <a:fillRect/>
          </a:stretch>
        </p:blipFill>
        <p:spPr bwMode="auto">
          <a:xfrm>
            <a:off x="1828800" y="1165343"/>
            <a:ext cx="3657600" cy="544904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010968547"/>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 to Run Experiments</a:t>
            </a:r>
          </a:p>
        </p:txBody>
      </p:sp>
      <p:sp>
        <p:nvSpPr>
          <p:cNvPr id="3" name="Content Placeholder 2"/>
          <p:cNvSpPr>
            <a:spLocks noGrp="1"/>
          </p:cNvSpPr>
          <p:nvPr>
            <p:ph idx="1"/>
          </p:nvPr>
        </p:nvSpPr>
        <p:spPr/>
        <p:txBody>
          <a:bodyPr>
            <a:normAutofit/>
          </a:bodyPr>
          <a:lstStyle/>
          <a:p>
            <a:r>
              <a:rPr lang="en-US" dirty="0"/>
              <a:t>The four design patterns shown earlier are listed in the standard order.</a:t>
            </a:r>
          </a:p>
          <a:p>
            <a:endParaRPr lang="en-US" dirty="0"/>
          </a:p>
          <a:p>
            <a:r>
              <a:rPr lang="en-US" i="1" dirty="0"/>
              <a:t>Standard order</a:t>
            </a:r>
            <a:r>
              <a:rPr lang="en-US" dirty="0"/>
              <a:t> is used to design the combinations/treatments before experiments start.</a:t>
            </a:r>
          </a:p>
          <a:p>
            <a:endParaRPr lang="en-US" dirty="0"/>
          </a:p>
          <a:p>
            <a:r>
              <a:rPr lang="en-US" dirty="0"/>
              <a:t>When actually running the experiments, </a:t>
            </a:r>
            <a:r>
              <a:rPr lang="en-US" i="1" dirty="0"/>
              <a:t>randomizing</a:t>
            </a:r>
            <a:r>
              <a:rPr lang="en-US" dirty="0"/>
              <a:t> the standard order is recommended to minimize the noise.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3951056"/>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Replication in Experiments</a:t>
            </a:r>
          </a:p>
        </p:txBody>
      </p:sp>
      <p:sp>
        <p:nvSpPr>
          <p:cNvPr id="3" name="Content Placeholder 2"/>
          <p:cNvSpPr>
            <a:spLocks noGrp="1"/>
          </p:cNvSpPr>
          <p:nvPr>
            <p:ph idx="1"/>
          </p:nvPr>
        </p:nvSpPr>
        <p:spPr/>
        <p:txBody>
          <a:bodyPr>
            <a:normAutofit/>
          </a:bodyPr>
          <a:lstStyle/>
          <a:p>
            <a:r>
              <a:rPr lang="en-US" dirty="0"/>
              <a:t>Each treatment can be tested multiple times in an experiment in order to increase the degrees of freedom and improve the capability of analysis. We call this method </a:t>
            </a:r>
            <a:r>
              <a:rPr lang="en-US" b="1" dirty="0"/>
              <a:t>replication</a:t>
            </a:r>
            <a:r>
              <a:rPr lang="en-US" dirty="0"/>
              <a:t>.</a:t>
            </a:r>
          </a:p>
          <a:p>
            <a:endParaRPr lang="en-US" dirty="0"/>
          </a:p>
          <a:p>
            <a:r>
              <a:rPr lang="en-US" b="1" dirty="0"/>
              <a:t>Replicates</a:t>
            </a:r>
            <a:r>
              <a:rPr lang="en-US" dirty="0"/>
              <a:t> are the number of repetitions of running an individual treatment.</a:t>
            </a:r>
          </a:p>
          <a:p>
            <a:endParaRPr lang="en-US" dirty="0"/>
          </a:p>
          <a:p>
            <a:r>
              <a:rPr lang="en-US" dirty="0"/>
              <a:t>The order to run the treatments in an experiment should be randomized to minimize the noise.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01322517"/>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sz="2200" i="1" dirty="0"/>
              <a:t>Case study: </a:t>
            </a:r>
            <a:r>
              <a:rPr lang="en-US" sz="2200" dirty="0"/>
              <a:t>we are running a 2</a:t>
            </a:r>
            <a:r>
              <a:rPr lang="en-US" sz="2200" baseline="30000" dirty="0"/>
              <a:t>2</a:t>
            </a:r>
            <a:r>
              <a:rPr lang="en-US" sz="2200" dirty="0"/>
              <a:t> full factorial DOE to discover the cause-and-effect relationship between the cake tastiness and two factors: temperature of the oven and time length of baking.</a:t>
            </a:r>
          </a:p>
          <a:p>
            <a:r>
              <a:rPr lang="en-US" sz="2200" dirty="0"/>
              <a:t>Each factor has two levels and there are four treatments in total.</a:t>
            </a:r>
          </a:p>
          <a:p>
            <a:r>
              <a:rPr lang="en-US" sz="2200" dirty="0"/>
              <a:t>We decide to run each treatment twice so that we have enough degrees of freedom to measure the impact of two factors and the interaction between two factors. Therefore, there are eight observations in response eventually.</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1007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3"/>
          <p:cNvPicPr>
            <a:picLocks noChangeAspect="1" noChangeArrowheads="1"/>
          </p:cNvPicPr>
          <p:nvPr/>
        </p:nvPicPr>
        <p:blipFill>
          <a:blip r:embed="rId4" cstate="print"/>
          <a:srcRect/>
          <a:stretch>
            <a:fillRect/>
          </a:stretch>
        </p:blipFill>
        <p:spPr bwMode="auto">
          <a:xfrm>
            <a:off x="2667001" y="4648201"/>
            <a:ext cx="6243533"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299889063"/>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After running the four treatments twice in a random order, we obtain the following results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4450" name="Picture 2"/>
          <p:cNvPicPr>
            <a:picLocks noChangeAspect="1" noChangeArrowheads="1"/>
          </p:cNvPicPr>
          <p:nvPr/>
        </p:nvPicPr>
        <p:blipFill>
          <a:blip r:embed="rId4" cstate="print"/>
          <a:srcRect/>
          <a:stretch>
            <a:fillRect/>
          </a:stretch>
        </p:blipFill>
        <p:spPr bwMode="auto">
          <a:xfrm>
            <a:off x="3124201" y="2438400"/>
            <a:ext cx="5231641" cy="304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756747"/>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The experiment results are consolidated into the following table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5474" name="Picture 2"/>
          <p:cNvPicPr>
            <a:picLocks noChangeAspect="1" noChangeArrowheads="1"/>
          </p:cNvPicPr>
          <p:nvPr/>
        </p:nvPicPr>
        <p:blipFill>
          <a:blip r:embed="rId4" cstate="print"/>
          <a:srcRect/>
          <a:stretch>
            <a:fillRect/>
          </a:stretch>
        </p:blipFill>
        <p:spPr bwMode="auto">
          <a:xfrm>
            <a:off x="2057400" y="2362200"/>
            <a:ext cx="7446818" cy="1905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859337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14342" name="Content Placeholder 2"/>
          <p:cNvSpPr>
            <a:spLocks noGrp="1"/>
          </p:cNvSpPr>
          <p:nvPr>
            <p:ph idx="1"/>
          </p:nvPr>
        </p:nvSpPr>
        <p:spPr/>
        <p:txBody>
          <a:bodyPr>
            <a:normAutofit/>
          </a:bodyPr>
          <a:lstStyle/>
          <a:p>
            <a:r>
              <a:rPr lang="en-US" dirty="0"/>
              <a:t>This is the right portion of the house. Each cell represents </a:t>
            </a:r>
            <a:r>
              <a:rPr lang="en-IN" dirty="0"/>
              <a:t>customer requirements based on relative importance to customers and perceptions of competitive performance</a:t>
            </a:r>
            <a:r>
              <a:rPr lang="en-US" dirty="0"/>
              <a: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1127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2420471"/>
            <a:ext cx="5267730" cy="405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6375400" y="2420599"/>
            <a:ext cx="492530" cy="40278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Main effect of factor A (temperature of the oven):</a:t>
            </a:r>
          </a:p>
          <a:p>
            <a:endParaRPr lang="en-US" dirty="0"/>
          </a:p>
          <a:p>
            <a:endParaRPr lang="en-US" dirty="0"/>
          </a:p>
          <a:p>
            <a:endParaRPr lang="en-US" dirty="0"/>
          </a:p>
        </p:txBody>
      </p:sp>
      <p:sp>
        <p:nvSpPr>
          <p:cNvPr id="18" name="Slide Number Placeholder 17"/>
          <p:cNvSpPr>
            <a:spLocks noGrp="1"/>
          </p:cNvSpPr>
          <p:nvPr>
            <p:ph type="sldNum" sz="quarter" idx="4"/>
          </p:nvPr>
        </p:nvSpPr>
        <p:spPr/>
        <p:txBody>
          <a:bodyPr/>
          <a:lstStyle/>
          <a:p>
            <a:fld id="{5A6A12F4-C341-4E64-9C18-B0BA3358FAF5}" type="slidenum">
              <a:rPr lang="en-US" smtClean="0"/>
              <a:pPr/>
              <a:t>1010</a:t>
            </a:fld>
            <a:endParaRPr lang="en-US" dirty="0"/>
          </a:p>
        </p:txBody>
      </p:sp>
      <p:sp>
        <p:nvSpPr>
          <p:cNvPr id="16" name="Footer Placeholder 1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20" name="Group 19"/>
          <p:cNvGrpSpPr/>
          <p:nvPr/>
        </p:nvGrpSpPr>
        <p:grpSpPr>
          <a:xfrm>
            <a:off x="1981202" y="2667000"/>
            <a:ext cx="3962399" cy="3836432"/>
            <a:chOff x="381001" y="2667000"/>
            <a:chExt cx="39623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latin typeface="+mj-lt"/>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latin typeface="+mj-lt"/>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657600" y="60960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4148768569"/>
              </p:ext>
            </p:extLst>
          </p:nvPr>
        </p:nvGraphicFramePr>
        <p:xfrm>
          <a:off x="5524500" y="1738075"/>
          <a:ext cx="4114800" cy="828675"/>
        </p:xfrm>
        <a:graphic>
          <a:graphicData uri="http://schemas.openxmlformats.org/presentationml/2006/ole">
            <mc:AlternateContent xmlns:mc="http://schemas.openxmlformats.org/markup-compatibility/2006">
              <mc:Choice xmlns:v="urn:schemas-microsoft-com:vml" Requires="v">
                <p:oleObj spid="_x0000_s104450"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500" y="1738075"/>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3758845325"/>
              </p:ext>
            </p:extLst>
          </p:nvPr>
        </p:nvGraphicFramePr>
        <p:xfrm>
          <a:off x="6715126" y="2895600"/>
          <a:ext cx="2940050" cy="1230313"/>
        </p:xfrm>
        <a:graphic>
          <a:graphicData uri="http://schemas.openxmlformats.org/presentationml/2006/ole">
            <mc:AlternateContent xmlns:mc="http://schemas.openxmlformats.org/markup-compatibility/2006">
              <mc:Choice xmlns:v="urn:schemas-microsoft-com:vml" Requires="v">
                <p:oleObj spid="_x0000_s104451"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26" y="2895600"/>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6695888" y="4326412"/>
            <a:ext cx="3733800" cy="1200329"/>
          </a:xfrm>
          <a:prstGeom prst="rect">
            <a:avLst/>
          </a:prstGeom>
          <a:noFill/>
        </p:spPr>
        <p:txBody>
          <a:bodyPr wrap="square" rtlCol="0">
            <a:spAutoFit/>
          </a:bodyPr>
          <a:lstStyle/>
          <a:p>
            <a:r>
              <a:rPr lang="en-US" dirty="0">
                <a:latin typeface="+mj-lt"/>
              </a:rPr>
              <a:t>where</a:t>
            </a:r>
          </a:p>
          <a:p>
            <a:r>
              <a:rPr lang="en-US" i="1" dirty="0">
                <a:latin typeface="+mj-lt"/>
              </a:rPr>
              <a:t>k</a:t>
            </a:r>
            <a:r>
              <a:rPr lang="en-US" dirty="0">
                <a:latin typeface="+mj-lt"/>
              </a:rPr>
              <a:t> is the number of factors,</a:t>
            </a:r>
          </a:p>
          <a:p>
            <a:r>
              <a:rPr lang="en-US" i="1" dirty="0">
                <a:latin typeface="+mj-lt"/>
              </a:rPr>
              <a:t>r</a:t>
            </a:r>
            <a:r>
              <a:rPr lang="en-US" dirty="0">
                <a:latin typeface="+mj-lt"/>
              </a:rPr>
              <a:t> is the number of times individual treatments are being run.</a:t>
            </a:r>
          </a:p>
        </p:txBody>
      </p:sp>
      <p:sp>
        <p:nvSpPr>
          <p:cNvPr id="21" name="Oval 20"/>
          <p:cNvSpPr/>
          <p:nvPr/>
        </p:nvSpPr>
        <p:spPr>
          <a:xfrm>
            <a:off x="1981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29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3802378135"/>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Main effect of factor B (time length of baking):</a:t>
            </a:r>
          </a:p>
          <a:p>
            <a:endParaRPr lang="en-US" dirty="0"/>
          </a:p>
          <a:p>
            <a:endParaRPr lang="en-US" dirty="0"/>
          </a:p>
          <a:p>
            <a:endParaRPr lang="en-US" dirty="0"/>
          </a:p>
        </p:txBody>
      </p:sp>
      <p:sp>
        <p:nvSpPr>
          <p:cNvPr id="19" name="Slide Number Placeholder 18"/>
          <p:cNvSpPr>
            <a:spLocks noGrp="1"/>
          </p:cNvSpPr>
          <p:nvPr>
            <p:ph type="sldNum" sz="quarter" idx="4"/>
          </p:nvPr>
        </p:nvSpPr>
        <p:spPr/>
        <p:txBody>
          <a:bodyPr/>
          <a:lstStyle/>
          <a:p>
            <a:fld id="{5A6A12F4-C341-4E64-9C18-B0BA3358FAF5}" type="slidenum">
              <a:rPr lang="en-US" smtClean="0"/>
              <a:pPr/>
              <a:t>1011</a:t>
            </a:fld>
            <a:endParaRPr lang="en-US" dirty="0"/>
          </a:p>
        </p:txBody>
      </p:sp>
      <p:sp>
        <p:nvSpPr>
          <p:cNvPr id="18" name="Footer Placeholder 1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9"/>
          <p:cNvGrpSpPr/>
          <p:nvPr/>
        </p:nvGrpSpPr>
        <p:grpSpPr>
          <a:xfrm>
            <a:off x="1905002" y="2667000"/>
            <a:ext cx="4190999" cy="3836432"/>
            <a:chOff x="381001" y="2667000"/>
            <a:chExt cx="41909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8382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3952247381"/>
              </p:ext>
            </p:extLst>
          </p:nvPr>
        </p:nvGraphicFramePr>
        <p:xfrm>
          <a:off x="5491966" y="1589092"/>
          <a:ext cx="4114800" cy="828675"/>
        </p:xfrm>
        <a:graphic>
          <a:graphicData uri="http://schemas.openxmlformats.org/presentationml/2006/ole">
            <mc:AlternateContent xmlns:mc="http://schemas.openxmlformats.org/markup-compatibility/2006">
              <mc:Choice xmlns:v="urn:schemas-microsoft-com:vml" Requires="v">
                <p:oleObj spid="_x0000_s105474"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1966" y="1589092"/>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1532722555"/>
              </p:ext>
            </p:extLst>
          </p:nvPr>
        </p:nvGraphicFramePr>
        <p:xfrm>
          <a:off x="6737350" y="2655888"/>
          <a:ext cx="2940050" cy="1230313"/>
        </p:xfrm>
        <a:graphic>
          <a:graphicData uri="http://schemas.openxmlformats.org/presentationml/2006/ole">
            <mc:AlternateContent xmlns:mc="http://schemas.openxmlformats.org/markup-compatibility/2006">
              <mc:Choice xmlns:v="urn:schemas-microsoft-com:vml" Requires="v">
                <p:oleObj spid="_x0000_s105475"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7350" y="26558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5400000">
            <a:off x="3467100" y="9525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rot="5400000">
            <a:off x="3467100" y="41529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6701491" y="4198760"/>
            <a:ext cx="45212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Tree>
    <p:custDataLst>
      <p:tags r:id="rId2"/>
    </p:custDataLst>
    <p:extLst>
      <p:ext uri="{BB962C8B-B14F-4D97-AF65-F5344CB8AC3E}">
        <p14:creationId xmlns:p14="http://schemas.microsoft.com/office/powerpoint/2010/main" val="3041288469"/>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Interaction (i.e., A*B) effect</a:t>
            </a:r>
          </a:p>
          <a:p>
            <a:endParaRPr lang="en-US" dirty="0"/>
          </a:p>
          <a:p>
            <a:endParaRPr lang="en-US" dirty="0"/>
          </a:p>
          <a:p>
            <a:endParaRPr lang="en-US" dirty="0"/>
          </a:p>
        </p:txBody>
      </p:sp>
      <p:sp>
        <p:nvSpPr>
          <p:cNvPr id="19" name="Slide Number Placeholder 18"/>
          <p:cNvSpPr>
            <a:spLocks noGrp="1"/>
          </p:cNvSpPr>
          <p:nvPr>
            <p:ph type="sldNum" sz="quarter" idx="4"/>
          </p:nvPr>
        </p:nvSpPr>
        <p:spPr/>
        <p:txBody>
          <a:bodyPr/>
          <a:lstStyle/>
          <a:p>
            <a:fld id="{5A6A12F4-C341-4E64-9C18-B0BA3358FAF5}" type="slidenum">
              <a:rPr lang="en-US" smtClean="0"/>
              <a:pPr/>
              <a:t>1012</a:t>
            </a:fld>
            <a:endParaRPr lang="en-US" dirty="0"/>
          </a:p>
        </p:txBody>
      </p:sp>
      <p:sp>
        <p:nvSpPr>
          <p:cNvPr id="18" name="Footer Placeholder 1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9"/>
          <p:cNvGrpSpPr/>
          <p:nvPr/>
        </p:nvGrpSpPr>
        <p:grpSpPr>
          <a:xfrm>
            <a:off x="1905001" y="2667000"/>
            <a:ext cx="4038599" cy="3836432"/>
            <a:chOff x="381001" y="2667000"/>
            <a:chExt cx="40385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4131098569"/>
              </p:ext>
            </p:extLst>
          </p:nvPr>
        </p:nvGraphicFramePr>
        <p:xfrm>
          <a:off x="5163671" y="1490663"/>
          <a:ext cx="4729162" cy="828675"/>
        </p:xfrm>
        <a:graphic>
          <a:graphicData uri="http://schemas.openxmlformats.org/presentationml/2006/ole">
            <mc:AlternateContent xmlns:mc="http://schemas.openxmlformats.org/markup-compatibility/2006">
              <mc:Choice xmlns:v="urn:schemas-microsoft-com:vml" Requires="v">
                <p:oleObj spid="_x0000_s106498" name="Equation" r:id="rId5" imgW="2247900" imgH="393700" progId="Equation.3">
                  <p:embed/>
                </p:oleObj>
              </mc:Choice>
              <mc:Fallback>
                <p:oleObj name="Equation" r:id="rId5" imgW="22479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3671" y="1490663"/>
                        <a:ext cx="4729162"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525923362"/>
              </p:ext>
            </p:extLst>
          </p:nvPr>
        </p:nvGraphicFramePr>
        <p:xfrm>
          <a:off x="7011987" y="2503488"/>
          <a:ext cx="2940050" cy="1230313"/>
        </p:xfrm>
        <a:graphic>
          <a:graphicData uri="http://schemas.openxmlformats.org/presentationml/2006/ole">
            <mc:AlternateContent xmlns:mc="http://schemas.openxmlformats.org/markup-compatibility/2006">
              <mc:Choice xmlns:v="urn:schemas-microsoft-com:vml" Requires="v">
                <p:oleObj spid="_x0000_s106499"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1987" y="25034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8110742">
            <a:off x="3485219" y="1584905"/>
            <a:ext cx="990600" cy="5653021"/>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rot="8110742">
            <a:off x="3485587" y="1584905"/>
            <a:ext cx="990600" cy="5653021"/>
          </a:xfrm>
          <a:prstGeom prst="ellipse">
            <a:avLst/>
          </a:prstGeom>
          <a:noFill/>
          <a:ln>
            <a:solidFill>
              <a:srgbClr val="0070C0"/>
            </a:solidFill>
            <a:prstDash val="sysDash"/>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999713" y="3981271"/>
            <a:ext cx="3703637" cy="1200329"/>
          </a:xfrm>
          <a:prstGeom prst="rect">
            <a:avLst/>
          </a:prstGeom>
          <a:noFill/>
        </p:spPr>
        <p:txBody>
          <a:bodyPr wrap="square" rtlCol="0">
            <a:spAutoFit/>
          </a:bodyPr>
          <a:lstStyle/>
          <a:p>
            <a:r>
              <a:rPr lang="en-US" dirty="0">
                <a:latin typeface="+mj-lt"/>
              </a:rPr>
              <a:t>where</a:t>
            </a:r>
          </a:p>
          <a:p>
            <a:r>
              <a:rPr lang="en-US" i="1" dirty="0">
                <a:latin typeface="+mj-lt"/>
              </a:rPr>
              <a:t>k</a:t>
            </a:r>
            <a:r>
              <a:rPr lang="en-US" dirty="0">
                <a:latin typeface="+mj-lt"/>
              </a:rPr>
              <a:t> is the number of factors,</a:t>
            </a:r>
          </a:p>
          <a:p>
            <a:r>
              <a:rPr lang="en-US" i="1" dirty="0">
                <a:latin typeface="+mj-lt"/>
              </a:rPr>
              <a:t>r</a:t>
            </a:r>
            <a:r>
              <a:rPr lang="en-US" dirty="0">
                <a:latin typeface="+mj-lt"/>
              </a:rPr>
              <a:t> is the number of times individual treatments are being run.</a:t>
            </a:r>
          </a:p>
        </p:txBody>
      </p:sp>
    </p:spTree>
    <p:custDataLst>
      <p:tags r:id="rId2"/>
    </p:custDataLst>
    <p:extLst>
      <p:ext uri="{BB962C8B-B14F-4D97-AF65-F5344CB8AC3E}">
        <p14:creationId xmlns:p14="http://schemas.microsoft.com/office/powerpoint/2010/main" val="430183681"/>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Sum of squares of factors and interaction</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1013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5247803"/>
              </p:ext>
            </p:extLst>
          </p:nvPr>
        </p:nvGraphicFramePr>
        <p:xfrm>
          <a:off x="2400301" y="1752600"/>
          <a:ext cx="5972175" cy="758825"/>
        </p:xfrm>
        <a:graphic>
          <a:graphicData uri="http://schemas.openxmlformats.org/presentationml/2006/ole">
            <mc:AlternateContent xmlns:mc="http://schemas.openxmlformats.org/markup-compatibility/2006">
              <mc:Choice xmlns:v="urn:schemas-microsoft-com:vml" Requires="v">
                <p:oleObj spid="_x0000_s107522" name="Equation" r:id="rId5" imgW="3302000" imgH="419100" progId="Equation.3">
                  <p:embed/>
                </p:oleObj>
              </mc:Choice>
              <mc:Fallback>
                <p:oleObj name="Equation" r:id="rId5" imgW="33020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301" y="1752600"/>
                        <a:ext cx="5972175"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1" name="Object 3"/>
          <p:cNvGraphicFramePr>
            <a:graphicFrameLocks noChangeAspect="1"/>
          </p:cNvGraphicFramePr>
          <p:nvPr>
            <p:extLst>
              <p:ext uri="{D42A27DB-BD31-4B8C-83A1-F6EECF244321}">
                <p14:modId xmlns:p14="http://schemas.microsoft.com/office/powerpoint/2010/main" val="3039345103"/>
              </p:ext>
            </p:extLst>
          </p:nvPr>
        </p:nvGraphicFramePr>
        <p:xfrm>
          <a:off x="2400300" y="2822576"/>
          <a:ext cx="5834062" cy="758825"/>
        </p:xfrm>
        <a:graphic>
          <a:graphicData uri="http://schemas.openxmlformats.org/presentationml/2006/ole">
            <mc:AlternateContent xmlns:mc="http://schemas.openxmlformats.org/markup-compatibility/2006">
              <mc:Choice xmlns:v="urn:schemas-microsoft-com:vml" Requires="v">
                <p:oleObj spid="_x0000_s107523" name="Equation" r:id="rId7" imgW="3225800" imgH="419100" progId="Equation.3">
                  <p:embed/>
                </p:oleObj>
              </mc:Choice>
              <mc:Fallback>
                <p:oleObj name="Equation" r:id="rId7" imgW="3225800" imgH="419100" progId="Equation.3">
                  <p:embed/>
                  <p:pic>
                    <p:nvPicPr>
                      <p:cNvPr id="1095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2822576"/>
                        <a:ext cx="5834062"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2" name="Object 4"/>
          <p:cNvGraphicFramePr>
            <a:graphicFrameLocks noChangeAspect="1"/>
          </p:cNvGraphicFramePr>
          <p:nvPr>
            <p:extLst>
              <p:ext uri="{D42A27DB-BD31-4B8C-83A1-F6EECF244321}">
                <p14:modId xmlns:p14="http://schemas.microsoft.com/office/powerpoint/2010/main" val="2864563290"/>
              </p:ext>
            </p:extLst>
          </p:nvPr>
        </p:nvGraphicFramePr>
        <p:xfrm>
          <a:off x="2400300" y="3889375"/>
          <a:ext cx="6591300" cy="758825"/>
        </p:xfrm>
        <a:graphic>
          <a:graphicData uri="http://schemas.openxmlformats.org/presentationml/2006/ole">
            <mc:AlternateContent xmlns:mc="http://schemas.openxmlformats.org/markup-compatibility/2006">
              <mc:Choice xmlns:v="urn:schemas-microsoft-com:vml" Requires="v">
                <p:oleObj spid="_x0000_s107524" name="Equation" r:id="rId9" imgW="3644900" imgH="419100" progId="Equation.3">
                  <p:embed/>
                </p:oleObj>
              </mc:Choice>
              <mc:Fallback>
                <p:oleObj name="Equation" r:id="rId9" imgW="3644900" imgH="419100" progId="Equation.3">
                  <p:embed/>
                  <p:pic>
                    <p:nvPicPr>
                      <p:cNvPr id="1095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3889375"/>
                        <a:ext cx="6591300"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451100" y="4878703"/>
            <a:ext cx="6629400" cy="923330"/>
          </a:xfrm>
          <a:prstGeom prst="rect">
            <a:avLst/>
          </a:prstGeom>
          <a:noFill/>
        </p:spPr>
        <p:txBody>
          <a:bodyPr wrap="square" rtlCol="0">
            <a:spAutoFit/>
          </a:bodyPr>
          <a:lstStyle/>
          <a:p>
            <a:r>
              <a:rPr lang="en-US" dirty="0">
                <a:latin typeface="+mj-lt"/>
              </a:rPr>
              <a:t>where</a:t>
            </a:r>
          </a:p>
          <a:p>
            <a:r>
              <a:rPr lang="en-US" i="1" dirty="0">
                <a:latin typeface="+mj-lt"/>
              </a:rPr>
              <a:t>k</a:t>
            </a:r>
            <a:r>
              <a:rPr lang="en-US" dirty="0">
                <a:latin typeface="+mj-lt"/>
              </a:rPr>
              <a:t> is the number of factors,</a:t>
            </a:r>
          </a:p>
          <a:p>
            <a:r>
              <a:rPr lang="en-US" i="1" dirty="0">
                <a:latin typeface="+mj-lt"/>
              </a:rPr>
              <a:t>r</a:t>
            </a:r>
            <a:r>
              <a:rPr lang="en-US" dirty="0">
                <a:latin typeface="+mj-lt"/>
              </a:rPr>
              <a:t> is the number of times individual treatments are being run.</a:t>
            </a:r>
          </a:p>
        </p:txBody>
      </p:sp>
    </p:spTree>
    <p:custDataLst>
      <p:tags r:id="rId2"/>
    </p:custDataLst>
    <p:extLst>
      <p:ext uri="{BB962C8B-B14F-4D97-AF65-F5344CB8AC3E}">
        <p14:creationId xmlns:p14="http://schemas.microsoft.com/office/powerpoint/2010/main" val="3120142957"/>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b="1" dirty="0"/>
              <a:t>Degrees of freedom </a:t>
            </a:r>
            <a:r>
              <a:rPr lang="en-US" dirty="0"/>
              <a:t>of factors and interaction</a:t>
            </a:r>
          </a:p>
          <a:p>
            <a:endParaRPr lang="en-US" dirty="0"/>
          </a:p>
          <a:p>
            <a:endParaRPr lang="en-US" dirty="0"/>
          </a:p>
          <a:p>
            <a:endParaRPr lang="en-US" dirty="0"/>
          </a:p>
          <a:p>
            <a:endParaRPr lang="en-US" dirty="0"/>
          </a:p>
          <a:p>
            <a:endParaRPr lang="en-US" dirty="0"/>
          </a:p>
          <a:p>
            <a:endParaRPr lang="en-US" dirty="0"/>
          </a:p>
          <a:p>
            <a:endParaRPr lang="en-US" dirty="0"/>
          </a:p>
          <a:p>
            <a:pPr indent="-342900"/>
            <a:r>
              <a:rPr lang="en-US" dirty="0"/>
              <a:t>Four degrees of freedom are required in the model because there are three independent variables (a, b, ab interaction) in the equation and one degree of freedom is required for the error:</a:t>
            </a:r>
          </a:p>
          <a:p>
            <a:pPr marL="411480" lvl="1" indent="0" algn="ctr">
              <a:buNone/>
            </a:pPr>
            <a:r>
              <a:rPr lang="en-US" i="1" dirty="0"/>
              <a:t>Y = </a:t>
            </a:r>
            <a:r>
              <a:rPr lang="el-GR" i="1" dirty="0"/>
              <a:t>α</a:t>
            </a:r>
            <a:r>
              <a:rPr lang="en-US" i="1" baseline="-25000" dirty="0"/>
              <a:t>0</a:t>
            </a:r>
            <a:r>
              <a:rPr lang="en-US" i="1" dirty="0"/>
              <a:t> + </a:t>
            </a:r>
            <a:r>
              <a:rPr lang="el-GR" i="1" dirty="0"/>
              <a:t>α</a:t>
            </a:r>
            <a:r>
              <a:rPr lang="en-US" i="1" baseline="-25000" dirty="0"/>
              <a:t>1</a:t>
            </a:r>
            <a:r>
              <a:rPr lang="en-US" i="1" dirty="0"/>
              <a:t> * A + </a:t>
            </a:r>
            <a:r>
              <a:rPr lang="el-GR" i="1" dirty="0"/>
              <a:t>α</a:t>
            </a:r>
            <a:r>
              <a:rPr lang="en-US" i="1" baseline="-25000" dirty="0"/>
              <a:t>2</a:t>
            </a:r>
            <a:r>
              <a:rPr lang="en-US" i="1" dirty="0"/>
              <a:t> * B + </a:t>
            </a:r>
            <a:r>
              <a:rPr lang="el-GR" i="1" dirty="0"/>
              <a:t>α</a:t>
            </a:r>
            <a:r>
              <a:rPr lang="en-US" i="1" baseline="-25000" dirty="0"/>
              <a:t>3</a:t>
            </a:r>
            <a:r>
              <a:rPr lang="en-US" i="1" dirty="0"/>
              <a:t> * A * B + Error</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1014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35178481"/>
              </p:ext>
            </p:extLst>
          </p:nvPr>
        </p:nvGraphicFramePr>
        <p:xfrm>
          <a:off x="2362201" y="1674285"/>
          <a:ext cx="894236" cy="422278"/>
        </p:xfrm>
        <a:graphic>
          <a:graphicData uri="http://schemas.openxmlformats.org/presentationml/2006/ole">
            <mc:AlternateContent xmlns:mc="http://schemas.openxmlformats.org/markup-compatibility/2006">
              <mc:Choice xmlns:v="urn:schemas-microsoft-com:vml" Requires="v">
                <p:oleObj spid="_x0000_s108546" name="Equation" r:id="rId5" imgW="457002" imgH="215806" progId="Equation.3">
                  <p:embed/>
                </p:oleObj>
              </mc:Choice>
              <mc:Fallback>
                <p:oleObj name="Equation" r:id="rId5" imgW="457002" imgH="21580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674285"/>
                        <a:ext cx="894236" cy="422278"/>
                      </a:xfrm>
                      <a:prstGeom prst="rect">
                        <a:avLst/>
                      </a:prstGeom>
                      <a:noFill/>
                      <a:extLst/>
                    </p:spPr>
                  </p:pic>
                </p:oleObj>
              </mc:Fallback>
            </mc:AlternateContent>
          </a:graphicData>
        </a:graphic>
      </p:graphicFrame>
      <p:graphicFrame>
        <p:nvGraphicFramePr>
          <p:cNvPr id="110595" name="Object 3"/>
          <p:cNvGraphicFramePr>
            <a:graphicFrameLocks noChangeAspect="1"/>
          </p:cNvGraphicFramePr>
          <p:nvPr>
            <p:extLst>
              <p:ext uri="{D42A27DB-BD31-4B8C-83A1-F6EECF244321}">
                <p14:modId xmlns:p14="http://schemas.microsoft.com/office/powerpoint/2010/main" val="544599140"/>
              </p:ext>
            </p:extLst>
          </p:nvPr>
        </p:nvGraphicFramePr>
        <p:xfrm>
          <a:off x="2362201" y="2438401"/>
          <a:ext cx="894236" cy="421913"/>
        </p:xfrm>
        <a:graphic>
          <a:graphicData uri="http://schemas.openxmlformats.org/presentationml/2006/ole">
            <mc:AlternateContent xmlns:mc="http://schemas.openxmlformats.org/markup-compatibility/2006">
              <mc:Choice xmlns:v="urn:schemas-microsoft-com:vml" Requires="v">
                <p:oleObj spid="_x0000_s108547" name="Equation" r:id="rId7" imgW="457002" imgH="215806" progId="Equation.3">
                  <p:embed/>
                </p:oleObj>
              </mc:Choice>
              <mc:Fallback>
                <p:oleObj name="Equation" r:id="rId7" imgW="457002" imgH="215806" progId="Equation.3">
                  <p:embed/>
                  <p:pic>
                    <p:nvPicPr>
                      <p:cNvPr id="1105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2438401"/>
                        <a:ext cx="894236" cy="421913"/>
                      </a:xfrm>
                      <a:prstGeom prst="rect">
                        <a:avLst/>
                      </a:prstGeom>
                      <a:noFill/>
                      <a:extLst/>
                    </p:spPr>
                  </p:pic>
                </p:oleObj>
              </mc:Fallback>
            </mc:AlternateContent>
          </a:graphicData>
        </a:graphic>
      </p:graphicFrame>
      <p:graphicFrame>
        <p:nvGraphicFramePr>
          <p:cNvPr id="110596" name="Object 4"/>
          <p:cNvGraphicFramePr>
            <a:graphicFrameLocks noChangeAspect="1"/>
          </p:cNvGraphicFramePr>
          <p:nvPr>
            <p:extLst>
              <p:ext uri="{D42A27DB-BD31-4B8C-83A1-F6EECF244321}">
                <p14:modId xmlns:p14="http://schemas.microsoft.com/office/powerpoint/2010/main" val="3396911883"/>
              </p:ext>
            </p:extLst>
          </p:nvPr>
        </p:nvGraphicFramePr>
        <p:xfrm>
          <a:off x="2362201" y="3200401"/>
          <a:ext cx="1539708" cy="446022"/>
        </p:xfrm>
        <a:graphic>
          <a:graphicData uri="http://schemas.openxmlformats.org/presentationml/2006/ole">
            <mc:AlternateContent xmlns:mc="http://schemas.openxmlformats.org/markup-compatibility/2006">
              <mc:Choice xmlns:v="urn:schemas-microsoft-com:vml" Requires="v">
                <p:oleObj spid="_x0000_s108548" name="Equation" r:id="rId9" imgW="787400" imgH="228600" progId="Equation.3">
                  <p:embed/>
                </p:oleObj>
              </mc:Choice>
              <mc:Fallback>
                <p:oleObj name="Equation" r:id="rId9" imgW="787400" imgH="228600" progId="Equation.3">
                  <p:embed/>
                  <p:pic>
                    <p:nvPicPr>
                      <p:cNvPr id="110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3200401"/>
                        <a:ext cx="1539708" cy="446022"/>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7820051"/>
              </p:ext>
            </p:extLst>
          </p:nvPr>
        </p:nvGraphicFramePr>
        <p:xfrm>
          <a:off x="2362200" y="3962400"/>
          <a:ext cx="1143000" cy="447118"/>
        </p:xfrm>
        <a:graphic>
          <a:graphicData uri="http://schemas.openxmlformats.org/presentationml/2006/ole">
            <mc:AlternateContent xmlns:mc="http://schemas.openxmlformats.org/markup-compatibility/2006">
              <mc:Choice xmlns:v="urn:schemas-microsoft-com:vml" Requires="v">
                <p:oleObj spid="_x0000_s108549" name="Equation" r:id="rId11" imgW="583947" imgH="228501" progId="Equation.3">
                  <p:embed/>
                </p:oleObj>
              </mc:Choice>
              <mc:Fallback>
                <p:oleObj name="Equation" r:id="rId11" imgW="583947" imgH="228501"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962400"/>
                        <a:ext cx="1143000" cy="44711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670083738"/>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Mean squares of factors and interaction</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1015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11619" name="Object 3"/>
          <p:cNvGraphicFramePr>
            <a:graphicFrameLocks noChangeAspect="1"/>
          </p:cNvGraphicFramePr>
          <p:nvPr>
            <p:extLst>
              <p:ext uri="{D42A27DB-BD31-4B8C-83A1-F6EECF244321}">
                <p14:modId xmlns:p14="http://schemas.microsoft.com/office/powerpoint/2010/main" val="3260840014"/>
              </p:ext>
            </p:extLst>
          </p:nvPr>
        </p:nvGraphicFramePr>
        <p:xfrm>
          <a:off x="2362201" y="1905001"/>
          <a:ext cx="3641014" cy="825258"/>
        </p:xfrm>
        <a:graphic>
          <a:graphicData uri="http://schemas.openxmlformats.org/presentationml/2006/ole">
            <mc:AlternateContent xmlns:mc="http://schemas.openxmlformats.org/markup-compatibility/2006">
              <mc:Choice xmlns:v="urn:schemas-microsoft-com:vml" Requires="v">
                <p:oleObj spid="_x0000_s109570" name="Equation" r:id="rId5" imgW="1905000" imgH="431800" progId="Equation.3">
                  <p:embed/>
                </p:oleObj>
              </mc:Choice>
              <mc:Fallback>
                <p:oleObj name="Equation" r:id="rId5" imgW="1905000" imgH="431800" progId="Equation.3">
                  <p:embed/>
                  <p:pic>
                    <p:nvPicPr>
                      <p:cNvPr id="11161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05001"/>
                        <a:ext cx="3641014" cy="825258"/>
                      </a:xfrm>
                      <a:prstGeom prst="rect">
                        <a:avLst/>
                      </a:prstGeom>
                      <a:noFill/>
                      <a:extLst/>
                    </p:spPr>
                  </p:pic>
                </p:oleObj>
              </mc:Fallback>
            </mc:AlternateContent>
          </a:graphicData>
        </a:graphic>
      </p:graphicFrame>
      <p:graphicFrame>
        <p:nvGraphicFramePr>
          <p:cNvPr id="111620" name="Object 4"/>
          <p:cNvGraphicFramePr>
            <a:graphicFrameLocks noChangeAspect="1"/>
          </p:cNvGraphicFramePr>
          <p:nvPr>
            <p:extLst>
              <p:ext uri="{D42A27DB-BD31-4B8C-83A1-F6EECF244321}">
                <p14:modId xmlns:p14="http://schemas.microsoft.com/office/powerpoint/2010/main" val="673456621"/>
              </p:ext>
            </p:extLst>
          </p:nvPr>
        </p:nvGraphicFramePr>
        <p:xfrm>
          <a:off x="2362201" y="3162301"/>
          <a:ext cx="3350431" cy="825258"/>
        </p:xfrm>
        <a:graphic>
          <a:graphicData uri="http://schemas.openxmlformats.org/presentationml/2006/ole">
            <mc:AlternateContent xmlns:mc="http://schemas.openxmlformats.org/markup-compatibility/2006">
              <mc:Choice xmlns:v="urn:schemas-microsoft-com:vml" Requires="v">
                <p:oleObj spid="_x0000_s109571" name="Equation" r:id="rId7" imgW="1752600" imgH="431800" progId="Equation.3">
                  <p:embed/>
                </p:oleObj>
              </mc:Choice>
              <mc:Fallback>
                <p:oleObj name="Equation" r:id="rId7" imgW="1752600" imgH="431800" progId="Equation.3">
                  <p:embed/>
                  <p:pic>
                    <p:nvPicPr>
                      <p:cNvPr id="11162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162301"/>
                        <a:ext cx="3350431" cy="825258"/>
                      </a:xfrm>
                      <a:prstGeom prst="rect">
                        <a:avLst/>
                      </a:prstGeom>
                      <a:noFill/>
                      <a:extLst/>
                    </p:spPr>
                  </p:pic>
                </p:oleObj>
              </mc:Fallback>
            </mc:AlternateContent>
          </a:graphicData>
        </a:graphic>
      </p:graphicFrame>
      <p:graphicFrame>
        <p:nvGraphicFramePr>
          <p:cNvPr id="111621" name="Object 5"/>
          <p:cNvGraphicFramePr>
            <a:graphicFrameLocks noChangeAspect="1"/>
          </p:cNvGraphicFramePr>
          <p:nvPr>
            <p:extLst>
              <p:ext uri="{D42A27DB-BD31-4B8C-83A1-F6EECF244321}">
                <p14:modId xmlns:p14="http://schemas.microsoft.com/office/powerpoint/2010/main" val="4119962262"/>
              </p:ext>
            </p:extLst>
          </p:nvPr>
        </p:nvGraphicFramePr>
        <p:xfrm>
          <a:off x="2362200" y="4419601"/>
          <a:ext cx="4953001" cy="825258"/>
        </p:xfrm>
        <a:graphic>
          <a:graphicData uri="http://schemas.openxmlformats.org/presentationml/2006/ole">
            <mc:AlternateContent xmlns:mc="http://schemas.openxmlformats.org/markup-compatibility/2006">
              <mc:Choice xmlns:v="urn:schemas-microsoft-com:vml" Requires="v">
                <p:oleObj spid="_x0000_s109572" name="Equation" r:id="rId9" imgW="2590800" imgH="431800" progId="Equation.3">
                  <p:embed/>
                </p:oleObj>
              </mc:Choice>
              <mc:Fallback>
                <p:oleObj name="Equation" r:id="rId9" imgW="2590800" imgH="431800" progId="Equation.3">
                  <p:embed/>
                  <p:pic>
                    <p:nvPicPr>
                      <p:cNvPr id="1116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419601"/>
                        <a:ext cx="4953001" cy="82525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733735136"/>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3" name="Content Placeholder 2"/>
          <p:cNvSpPr>
            <a:spLocks noGrp="1"/>
          </p:cNvSpPr>
          <p:nvPr>
            <p:ph idx="1"/>
          </p:nvPr>
        </p:nvSpPr>
        <p:spPr/>
        <p:txBody>
          <a:bodyPr>
            <a:normAutofit fontScale="92500"/>
          </a:bodyPr>
          <a:lstStyle/>
          <a:p>
            <a:r>
              <a:rPr lang="en-US" sz="2200" dirty="0"/>
              <a:t>Step 1: Initiate the experiment design</a:t>
            </a:r>
          </a:p>
          <a:p>
            <a:pPr lvl="1"/>
            <a:r>
              <a:rPr lang="en-US" sz="2000" dirty="0"/>
              <a:t>Click SigmaXL -&gt; Design of Experiments -&gt; 2-Level Factorial/Screening -&gt; 2-Level Factorial/Screening Designs</a:t>
            </a:r>
          </a:p>
          <a:p>
            <a:pPr lvl="1"/>
            <a:r>
              <a:rPr lang="en-US" sz="2000" dirty="0"/>
              <a:t>A new window named “2-Level Factorial/Screening Design of Experiments” pops up.</a:t>
            </a:r>
          </a:p>
          <a:p>
            <a:r>
              <a:rPr lang="en-US" sz="2200" dirty="0"/>
              <a:t>Step 2: Enter the response.</a:t>
            </a:r>
          </a:p>
          <a:p>
            <a:pPr lvl="1"/>
            <a:r>
              <a:rPr lang="en-US" sz="2000" dirty="0"/>
              <a:t>Select “1” as the Number of Response.</a:t>
            </a:r>
          </a:p>
          <a:p>
            <a:pPr lvl="1"/>
            <a:r>
              <a:rPr lang="en-US" sz="2000" dirty="0"/>
              <a:t>Enter “Tastiness” into the “Response Name” box.</a:t>
            </a:r>
          </a:p>
          <a:p>
            <a:r>
              <a:rPr lang="en-US" dirty="0"/>
              <a:t>Step 3: Enter the factors and make the design</a:t>
            </a:r>
          </a:p>
          <a:p>
            <a:pPr lvl="1"/>
            <a:r>
              <a:rPr lang="en-US" dirty="0"/>
              <a:t>Select “2” as the Number of Factors</a:t>
            </a:r>
          </a:p>
          <a:p>
            <a:pPr lvl="1"/>
            <a:r>
              <a:rPr lang="en-US" dirty="0"/>
              <a:t>Select “4-Run, 2**2, Full-Factorial” as the design</a:t>
            </a:r>
          </a:p>
          <a:p>
            <a:pPr lvl="1"/>
            <a:r>
              <a:rPr lang="en-US" dirty="0"/>
              <a:t>Select “2” as the Number of Replicates</a:t>
            </a:r>
          </a:p>
          <a:p>
            <a:pPr lvl="1"/>
            <a:r>
              <a:rPr lang="en-US" dirty="0"/>
              <a:t>Enter “Temperature” as the name for factor A</a:t>
            </a:r>
          </a:p>
          <a:p>
            <a:pPr lvl="1"/>
            <a:r>
              <a:rPr lang="en-US" dirty="0"/>
              <a:t>Enter “Time Length” as the name for factor B</a:t>
            </a:r>
          </a:p>
          <a:p>
            <a:pPr lvl="1"/>
            <a:r>
              <a:rPr lang="en-US" dirty="0"/>
              <a:t>Click “OK&gt;&gt;”</a:t>
            </a:r>
          </a:p>
          <a:p>
            <a:pPr lvl="1"/>
            <a:r>
              <a:rPr lang="en-US" dirty="0"/>
              <a:t>The 2</a:t>
            </a:r>
            <a:r>
              <a:rPr lang="en-US" baseline="30000" dirty="0"/>
              <a:t>2</a:t>
            </a:r>
            <a:r>
              <a:rPr lang="en-US" dirty="0"/>
              <a:t> full factorial DOE template appears in the newly generated tab “2 Factor DOE”.</a:t>
            </a:r>
            <a:endParaRPr lang="en-US" sz="2000" dirty="0"/>
          </a:p>
          <a:p>
            <a:pPr lvl="1"/>
            <a:endParaRPr lang="en-US" sz="2000" dirty="0"/>
          </a:p>
          <a:p>
            <a:pPr lvl="1"/>
            <a:endParaRPr lang="en-US" sz="2400" dirty="0"/>
          </a:p>
          <a:p>
            <a:endParaRPr lang="en-US" sz="25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1016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658738"/>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1017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07AC4980-E818-4E45-9BD6-CD4B0DA9FEB1}"/>
              </a:ext>
            </a:extLst>
          </p:cNvPr>
          <p:cNvPicPr>
            <a:picLocks noChangeAspect="1"/>
          </p:cNvPicPr>
          <p:nvPr/>
        </p:nvPicPr>
        <p:blipFill>
          <a:blip r:embed="rId4"/>
          <a:stretch>
            <a:fillRect/>
          </a:stretch>
        </p:blipFill>
        <p:spPr>
          <a:xfrm>
            <a:off x="889000" y="1203577"/>
            <a:ext cx="9601200" cy="5387723"/>
          </a:xfrm>
          <a:prstGeom prst="rect">
            <a:avLst/>
          </a:prstGeom>
        </p:spPr>
      </p:pic>
    </p:spTree>
    <p:custDataLst>
      <p:tags r:id="rId1"/>
    </p:custDataLst>
    <p:extLst>
      <p:ext uri="{BB962C8B-B14F-4D97-AF65-F5344CB8AC3E}">
        <p14:creationId xmlns:p14="http://schemas.microsoft.com/office/powerpoint/2010/main" val="3082296910"/>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1018</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Right Arrow 10"/>
          <p:cNvSpPr/>
          <p:nvPr/>
        </p:nvSpPr>
        <p:spPr>
          <a:xfrm rot="5400000">
            <a:off x="7239000" y="1638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1174114" y="1502629"/>
            <a:ext cx="9030972" cy="4881606"/>
          </a:xfrm>
          <a:prstGeom prst="rect">
            <a:avLst/>
          </a:prstGeom>
          <a:ln>
            <a:noFill/>
          </a:ln>
        </p:spPr>
      </p:pic>
    </p:spTree>
    <p:custDataLst>
      <p:tags r:id="rId1"/>
    </p:custDataLst>
    <p:extLst>
      <p:ext uri="{BB962C8B-B14F-4D97-AF65-F5344CB8AC3E}">
        <p14:creationId xmlns:p14="http://schemas.microsoft.com/office/powerpoint/2010/main" val="1718729292"/>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3" name="Content Placeholder 2"/>
          <p:cNvSpPr>
            <a:spLocks noGrp="1"/>
          </p:cNvSpPr>
          <p:nvPr>
            <p:ph idx="1"/>
          </p:nvPr>
        </p:nvSpPr>
        <p:spPr/>
        <p:txBody>
          <a:bodyPr>
            <a:normAutofit/>
          </a:bodyPr>
          <a:lstStyle/>
          <a:p>
            <a:r>
              <a:rPr lang="en-US" dirty="0"/>
              <a:t>Step 4: Run the experiment and record the response in the table created by SigmaXL</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1019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209800" y="2262652"/>
            <a:ext cx="7315200" cy="3909549"/>
          </a:xfrm>
          <a:prstGeom prst="rect">
            <a:avLst/>
          </a:prstGeom>
        </p:spPr>
      </p:pic>
    </p:spTree>
    <p:custDataLst>
      <p:tags r:id="rId1"/>
    </p:custDataLst>
    <p:extLst>
      <p:ext uri="{BB962C8B-B14F-4D97-AF65-F5344CB8AC3E}">
        <p14:creationId xmlns:p14="http://schemas.microsoft.com/office/powerpoint/2010/main" val="28408664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15366" name="Content Placeholder 2"/>
          <p:cNvSpPr>
            <a:spLocks noGrp="1"/>
          </p:cNvSpPr>
          <p:nvPr>
            <p:ph idx="1"/>
          </p:nvPr>
        </p:nvSpPr>
        <p:spPr/>
        <p:txBody>
          <a:bodyPr>
            <a:normAutofit/>
          </a:bodyPr>
          <a:lstStyle/>
          <a:p>
            <a:r>
              <a:rPr lang="en-US" dirty="0"/>
              <a:t>This is the extreme right portion of the house. Comparison of the organization’s product to competitors’ products.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0485" y="25908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6663484" y="25908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9" y="3429000"/>
            <a:ext cx="21320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3" name="Content Placeholder 2"/>
          <p:cNvSpPr>
            <a:spLocks noGrp="1"/>
          </p:cNvSpPr>
          <p:nvPr>
            <p:ph idx="1"/>
          </p:nvPr>
        </p:nvSpPr>
        <p:spPr/>
        <p:txBody>
          <a:bodyPr/>
          <a:lstStyle/>
          <a:p>
            <a:r>
              <a:rPr lang="en-US" dirty="0"/>
              <a:t>Step 5: Analyze the experiment results</a:t>
            </a:r>
          </a:p>
          <a:p>
            <a:pPr lvl="1"/>
            <a:r>
              <a:rPr lang="en-US" dirty="0"/>
              <a:t>Click SigmaXL -&gt; Design of Experiments -&gt; 2-Level Factorial/Screening -&gt; Analyze 2-Level Factorial/Screening Design</a:t>
            </a:r>
          </a:p>
          <a:p>
            <a:pPr lvl="1"/>
            <a:r>
              <a:rPr lang="en-US" dirty="0"/>
              <a:t>A new window named “Analyze 2-Level Factorial/Screening Design” appears in which “Tastiness” is automatically selected as the response variable and three factors including the interaction term are automatically selected as the independent variables.</a:t>
            </a:r>
          </a:p>
          <a:p>
            <a:pPr lvl="1"/>
            <a:r>
              <a:rPr lang="en-US" dirty="0"/>
              <a:t>Click “OK&gt;&gt;”</a:t>
            </a:r>
          </a:p>
          <a:p>
            <a:pPr lvl="1"/>
            <a:r>
              <a:rPr lang="en-US" dirty="0"/>
              <a:t>The DOE analysis results appear in the newly generated tab “Analyze – 2 Factor DOE”.</a:t>
            </a:r>
          </a:p>
          <a:p>
            <a:pPr lvl="1"/>
            <a:endParaRPr lang="en-US" dirty="0"/>
          </a:p>
          <a:p>
            <a:pPr lvl="1">
              <a:buNone/>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1020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05720466"/>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1021</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3"/>
          <a:stretch>
            <a:fillRect/>
          </a:stretch>
        </p:blipFill>
        <p:spPr>
          <a:xfrm>
            <a:off x="1927817" y="1184413"/>
            <a:ext cx="7523565" cy="5410200"/>
          </a:xfrm>
          <a:prstGeom prst="rect">
            <a:avLst/>
          </a:prstGeom>
        </p:spPr>
      </p:pic>
    </p:spTree>
    <p:custDataLst>
      <p:tags r:id="rId1"/>
    </p:custDataLst>
    <p:extLst>
      <p:ext uri="{BB962C8B-B14F-4D97-AF65-F5344CB8AC3E}">
        <p14:creationId xmlns:p14="http://schemas.microsoft.com/office/powerpoint/2010/main" val="2229486269"/>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2</a:t>
            </a:r>
            <a:r>
              <a:rPr lang="en-US" baseline="30000" dirty="0"/>
              <a:t>k</a:t>
            </a:r>
            <a:r>
              <a:rPr lang="en-US" dirty="0"/>
              <a:t> Full Factorial DOE</a:t>
            </a:r>
          </a:p>
        </p:txBody>
      </p:sp>
      <p:sp>
        <p:nvSpPr>
          <p:cNvPr id="4" name="Slide Number Placeholder 3"/>
          <p:cNvSpPr>
            <a:spLocks noGrp="1"/>
          </p:cNvSpPr>
          <p:nvPr>
            <p:ph type="sldNum" sz="quarter" idx="4"/>
          </p:nvPr>
        </p:nvSpPr>
        <p:spPr/>
        <p:txBody>
          <a:bodyPr/>
          <a:lstStyle/>
          <a:p>
            <a:fld id="{5A6A12F4-C341-4E64-9C18-B0BA3358FAF5}" type="slidenum">
              <a:rPr lang="en-US" smtClean="0"/>
              <a:pPr/>
              <a:t>1022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dirty="0"/>
              <a:t>Lean Six Sigma Training - SXL</a:t>
            </a:r>
          </a:p>
        </p:txBody>
      </p:sp>
      <p:pic>
        <p:nvPicPr>
          <p:cNvPr id="7" name="Picture 6"/>
          <p:cNvPicPr>
            <a:picLocks noChangeAspect="1"/>
          </p:cNvPicPr>
          <p:nvPr/>
        </p:nvPicPr>
        <p:blipFill>
          <a:blip r:embed="rId4"/>
          <a:stretch>
            <a:fillRect/>
          </a:stretch>
        </p:blipFill>
        <p:spPr>
          <a:xfrm>
            <a:off x="1371600" y="1143000"/>
            <a:ext cx="6832951" cy="5137414"/>
          </a:xfrm>
          <a:prstGeom prst="rect">
            <a:avLst/>
          </a:prstGeom>
        </p:spPr>
      </p:pic>
      <p:sp>
        <p:nvSpPr>
          <p:cNvPr id="14" name="TextBox 13"/>
          <p:cNvSpPr txBox="1"/>
          <p:nvPr/>
        </p:nvSpPr>
        <p:spPr>
          <a:xfrm>
            <a:off x="4626150" y="5748890"/>
            <a:ext cx="5956300" cy="738650"/>
          </a:xfrm>
          <a:prstGeom prst="rect">
            <a:avLst/>
          </a:prstGeom>
          <a:noFill/>
          <a:ln>
            <a:noFill/>
            <a:prstDash val="sysDash"/>
          </a:ln>
        </p:spPr>
        <p:txBody>
          <a:bodyPr wrap="square" lIns="91426" tIns="45713" rIns="91426" bIns="45713" rtlCol="0">
            <a:spAutoFit/>
          </a:bodyPr>
          <a:lstStyle/>
          <a:p>
            <a:r>
              <a:rPr lang="en-US" sz="1400" dirty="0">
                <a:solidFill>
                  <a:srgbClr val="000000"/>
                </a:solidFill>
                <a:latin typeface="+mj-lt"/>
              </a:rPr>
              <a:t>P value smaller than alpha level (0.05) indicates that the model is statistically significant (i.e. at least one of the independent variables in the model has coefficient statistically different from zero).</a:t>
            </a:r>
          </a:p>
        </p:txBody>
      </p:sp>
      <p:sp>
        <p:nvSpPr>
          <p:cNvPr id="9" name="TextBox 8"/>
          <p:cNvSpPr txBox="1"/>
          <p:nvPr/>
        </p:nvSpPr>
        <p:spPr>
          <a:xfrm>
            <a:off x="4626150" y="3108142"/>
            <a:ext cx="4140200" cy="523206"/>
          </a:xfrm>
          <a:prstGeom prst="rect">
            <a:avLst/>
          </a:prstGeom>
          <a:noFill/>
          <a:ln>
            <a:noFill/>
            <a:prstDash val="sysDash"/>
          </a:ln>
        </p:spPr>
        <p:txBody>
          <a:bodyPr wrap="square" lIns="91426" tIns="45713" rIns="91426" bIns="45713" rtlCol="0">
            <a:spAutoFit/>
          </a:bodyPr>
          <a:lstStyle/>
          <a:p>
            <a:r>
              <a:rPr lang="en-US" sz="1400" dirty="0">
                <a:solidFill>
                  <a:srgbClr val="000000"/>
                </a:solidFill>
                <a:latin typeface="+mj-lt"/>
              </a:rPr>
              <a:t>High R</a:t>
            </a:r>
            <a:r>
              <a:rPr lang="en-US" sz="1400" baseline="30000" dirty="0">
                <a:solidFill>
                  <a:srgbClr val="000000"/>
                </a:solidFill>
                <a:latin typeface="+mj-lt"/>
              </a:rPr>
              <a:t>2</a:t>
            </a:r>
            <a:r>
              <a:rPr lang="en-US" sz="1400" dirty="0">
                <a:solidFill>
                  <a:srgbClr val="000000"/>
                </a:solidFill>
                <a:latin typeface="+mj-lt"/>
              </a:rPr>
              <a:t> value shows around 98% of the variation in the response can be explained by the model.</a:t>
            </a:r>
          </a:p>
        </p:txBody>
      </p:sp>
      <p:cxnSp>
        <p:nvCxnSpPr>
          <p:cNvPr id="16" name="Straight Arrow Connector 15"/>
          <p:cNvCxnSpPr/>
          <p:nvPr/>
        </p:nvCxnSpPr>
        <p:spPr>
          <a:xfrm flipV="1">
            <a:off x="6934200" y="5322838"/>
            <a:ext cx="0" cy="3713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8216651"/>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1023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2209801" y="1143000"/>
            <a:ext cx="6832951" cy="5137414"/>
          </a:xfrm>
          <a:prstGeom prst="rect">
            <a:avLst/>
          </a:prstGeom>
        </p:spPr>
      </p:pic>
      <p:sp>
        <p:nvSpPr>
          <p:cNvPr id="20" name="TextBox 19"/>
          <p:cNvSpPr txBox="1"/>
          <p:nvPr/>
        </p:nvSpPr>
        <p:spPr>
          <a:xfrm>
            <a:off x="6705600" y="2437477"/>
            <a:ext cx="4267037" cy="1323425"/>
          </a:xfrm>
          <a:prstGeom prst="rect">
            <a:avLst/>
          </a:prstGeom>
          <a:noFill/>
          <a:ln>
            <a:noFill/>
            <a:prstDash val="sysDash"/>
          </a:ln>
        </p:spPr>
        <p:txBody>
          <a:bodyPr wrap="square" lIns="91426" tIns="45713" rIns="91426" bIns="45713" rtlCol="0">
            <a:spAutoFit/>
          </a:bodyPr>
          <a:lstStyle/>
          <a:p>
            <a:r>
              <a:rPr lang="en-US" sz="1600" dirty="0">
                <a:solidFill>
                  <a:srgbClr val="000000"/>
                </a:solidFill>
                <a:latin typeface="+mj-lt"/>
              </a:rPr>
              <a:t>Since p values of all the independent variables in the mode are smaller than alpha level (0.05), both factors and their interaction have statistically significant impact on the response</a:t>
            </a:r>
            <a:r>
              <a:rPr lang="en-US" sz="1600" dirty="0">
                <a:solidFill>
                  <a:srgbClr val="000000"/>
                </a:solidFill>
                <a:latin typeface="Source Sans Pro" panose="020B0503030403020204" pitchFamily="34" charset="0"/>
              </a:rPr>
              <a:t>.</a:t>
            </a:r>
          </a:p>
        </p:txBody>
      </p:sp>
      <p:cxnSp>
        <p:nvCxnSpPr>
          <p:cNvPr id="12" name="Straight Arrow Connector 11"/>
          <p:cNvCxnSpPr/>
          <p:nvPr/>
        </p:nvCxnSpPr>
        <p:spPr>
          <a:xfrm>
            <a:off x="7162800" y="3492269"/>
            <a:ext cx="0" cy="3718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5233239"/>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1024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2" name="TextBox 11"/>
          <p:cNvSpPr txBox="1"/>
          <p:nvPr/>
        </p:nvSpPr>
        <p:spPr>
          <a:xfrm>
            <a:off x="1143000" y="1295401"/>
            <a:ext cx="9220200" cy="646317"/>
          </a:xfrm>
          <a:prstGeom prst="rect">
            <a:avLst/>
          </a:prstGeom>
          <a:noFill/>
        </p:spPr>
        <p:txBody>
          <a:bodyPr wrap="square" lIns="91426" tIns="45713" rIns="91426" bIns="45713" rtlCol="0">
            <a:spAutoFit/>
          </a:bodyPr>
          <a:lstStyle/>
          <a:p>
            <a:r>
              <a:rPr lang="en-US" dirty="0">
                <a:latin typeface="+mj-lt"/>
              </a:rPr>
              <a:t>Enter the actual settings of the independent variables into the yellow cells on the “Analyze – 2 Factor DOE” tab. The predicted response will be calculated automatically.</a:t>
            </a:r>
          </a:p>
        </p:txBody>
      </p:sp>
      <p:pic>
        <p:nvPicPr>
          <p:cNvPr id="7" name="Picture 6"/>
          <p:cNvPicPr>
            <a:picLocks noChangeAspect="1"/>
          </p:cNvPicPr>
          <p:nvPr/>
        </p:nvPicPr>
        <p:blipFill>
          <a:blip r:embed="rId4"/>
          <a:stretch>
            <a:fillRect/>
          </a:stretch>
        </p:blipFill>
        <p:spPr>
          <a:xfrm>
            <a:off x="1879399" y="2411358"/>
            <a:ext cx="7823602" cy="1155759"/>
          </a:xfrm>
          <a:prstGeom prst="rect">
            <a:avLst/>
          </a:prstGeom>
        </p:spPr>
      </p:pic>
      <p:pic>
        <p:nvPicPr>
          <p:cNvPr id="8" name="Picture 7"/>
          <p:cNvPicPr>
            <a:picLocks noChangeAspect="1"/>
          </p:cNvPicPr>
          <p:nvPr/>
        </p:nvPicPr>
        <p:blipFill>
          <a:blip r:embed="rId5"/>
          <a:stretch>
            <a:fillRect/>
          </a:stretch>
        </p:blipFill>
        <p:spPr>
          <a:xfrm>
            <a:off x="1905000" y="3949648"/>
            <a:ext cx="7791850" cy="1079555"/>
          </a:xfrm>
          <a:prstGeom prst="rect">
            <a:avLst/>
          </a:prstGeom>
        </p:spPr>
      </p:pic>
      <p:sp>
        <p:nvSpPr>
          <p:cNvPr id="16" name="Right Arrow 15"/>
          <p:cNvSpPr/>
          <p:nvPr/>
        </p:nvSpPr>
        <p:spPr>
          <a:xfrm rot="5400000">
            <a:off x="5761670" y="3657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09106357"/>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8458200" cy="1069976"/>
          </a:xfrm>
        </p:spPr>
        <p:txBody>
          <a:bodyPr/>
          <a:lstStyle/>
          <a:p>
            <a:r>
              <a:rPr lang="en-US" dirty="0"/>
              <a:t>4.4.2 Linear &amp; Quadratic Models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1025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24465990"/>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DOE</a:t>
            </a:r>
          </a:p>
        </p:txBody>
      </p:sp>
      <p:sp>
        <p:nvSpPr>
          <p:cNvPr id="3" name="Content Placeholder 2"/>
          <p:cNvSpPr>
            <a:spLocks noGrp="1"/>
          </p:cNvSpPr>
          <p:nvPr>
            <p:ph idx="1"/>
          </p:nvPr>
        </p:nvSpPr>
        <p:spPr/>
        <p:txBody>
          <a:bodyPr>
            <a:normAutofit/>
          </a:bodyPr>
          <a:lstStyle/>
          <a:p>
            <a:r>
              <a:rPr lang="en-US" dirty="0"/>
              <a:t>If we assume the relationship between the response and the factors is linear, we use a two-level design experiment in which there are two settings for individual factors.</a:t>
            </a:r>
          </a:p>
          <a:p>
            <a:r>
              <a:rPr lang="en-US" dirty="0"/>
              <a:t>The linear model of a two-level design with three factors:</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1026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98701060"/>
              </p:ext>
            </p:extLst>
          </p:nvPr>
        </p:nvGraphicFramePr>
        <p:xfrm>
          <a:off x="3309937" y="3159263"/>
          <a:ext cx="4759325" cy="695325"/>
        </p:xfrm>
        <a:graphic>
          <a:graphicData uri="http://schemas.openxmlformats.org/presentationml/2006/ole">
            <mc:AlternateContent xmlns:mc="http://schemas.openxmlformats.org/markup-compatibility/2006">
              <mc:Choice xmlns:v="urn:schemas-microsoft-com:vml" Requires="v">
                <p:oleObj spid="_x0000_s110594" name="Equation" r:id="rId5" imgW="3124080" imgH="457200" progId="Equation.3">
                  <p:embed/>
                </p:oleObj>
              </mc:Choice>
              <mc:Fallback>
                <p:oleObj name="Equation" r:id="rId5" imgW="3124080" imgH="457200" progId="Equation.3">
                  <p:embed/>
                  <p:pic>
                    <p:nvPicPr>
                      <p:cNvPr id="5" name="Object 4"/>
                      <p:cNvPicPr>
                        <a:picLocks noChangeAspect="1" noChangeArrowheads="1"/>
                      </p:cNvPicPr>
                      <p:nvPr/>
                    </p:nvPicPr>
                    <p:blipFill>
                      <a:blip r:embed="rId6"/>
                      <a:srcRect/>
                      <a:stretch>
                        <a:fillRect/>
                      </a:stretch>
                    </p:blipFill>
                    <p:spPr bwMode="auto">
                      <a:xfrm>
                        <a:off x="3309937" y="3159263"/>
                        <a:ext cx="475932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399" y="4191000"/>
            <a:ext cx="7010400" cy="1754326"/>
          </a:xfrm>
          <a:prstGeom prst="rect">
            <a:avLst/>
          </a:prstGeom>
          <a:noFill/>
        </p:spPr>
        <p:txBody>
          <a:bodyPr wrap="square" rtlCol="0">
            <a:spAutoFit/>
          </a:bodyPr>
          <a:lstStyle/>
          <a:p>
            <a:r>
              <a:rPr lang="en-US" dirty="0">
                <a:latin typeface="+mj-lt"/>
              </a:rPr>
              <a:t>where</a:t>
            </a:r>
          </a:p>
          <a:p>
            <a:r>
              <a:rPr lang="en-US" i="1" dirty="0">
                <a:latin typeface="+mj-lt"/>
              </a:rPr>
              <a:t>Y</a:t>
            </a:r>
            <a:r>
              <a:rPr lang="en-US" dirty="0">
                <a:latin typeface="+mj-lt"/>
              </a:rPr>
              <a:t> is the response.</a:t>
            </a:r>
          </a:p>
          <a:p>
            <a:r>
              <a:rPr lang="en-US" i="1" dirty="0">
                <a:latin typeface="+mj-lt"/>
              </a:rPr>
              <a:t>X</a:t>
            </a:r>
            <a:r>
              <a:rPr lang="en-US" i="1" baseline="-25000" dirty="0">
                <a:latin typeface="+mj-lt"/>
              </a:rPr>
              <a:t>1</a:t>
            </a:r>
            <a:r>
              <a:rPr lang="en-US" i="1" dirty="0">
                <a:latin typeface="+mj-lt"/>
              </a:rPr>
              <a:t>, X</a:t>
            </a:r>
            <a:r>
              <a:rPr lang="en-US" i="1" baseline="-25000" dirty="0">
                <a:latin typeface="+mj-lt"/>
              </a:rPr>
              <a:t>2</a:t>
            </a:r>
            <a:r>
              <a:rPr lang="en-US" i="1" dirty="0">
                <a:latin typeface="+mj-lt"/>
              </a:rPr>
              <a:t>, X</a:t>
            </a:r>
            <a:r>
              <a:rPr lang="en-US" i="1" baseline="-25000" dirty="0">
                <a:latin typeface="+mj-lt"/>
              </a:rPr>
              <a:t>3</a:t>
            </a:r>
            <a:r>
              <a:rPr lang="en-US" i="1" dirty="0">
                <a:latin typeface="+mj-lt"/>
              </a:rPr>
              <a:t> </a:t>
            </a:r>
            <a:r>
              <a:rPr lang="en-US" dirty="0">
                <a:latin typeface="+mj-lt"/>
              </a:rPr>
              <a:t>are the three two factors.</a:t>
            </a:r>
          </a:p>
          <a:p>
            <a:r>
              <a:rPr lang="en-US" i="1" dirty="0">
                <a:latin typeface="+mj-lt"/>
              </a:rPr>
              <a:t>α</a:t>
            </a:r>
            <a:r>
              <a:rPr lang="en-US" i="1" baseline="-25000" dirty="0">
                <a:latin typeface="+mj-lt"/>
              </a:rPr>
              <a:t>0</a:t>
            </a:r>
            <a:r>
              <a:rPr lang="en-US" dirty="0">
                <a:latin typeface="+mj-lt"/>
              </a:rPr>
              <a:t> is the intercept.</a:t>
            </a:r>
          </a:p>
          <a:p>
            <a:r>
              <a:rPr lang="en-US" i="1" dirty="0">
                <a:latin typeface="+mj-lt"/>
              </a:rPr>
              <a:t>α</a:t>
            </a:r>
            <a:r>
              <a:rPr lang="en-US" i="1" baseline="-25000" dirty="0">
                <a:latin typeface="+mj-lt"/>
              </a:rPr>
              <a:t>1</a:t>
            </a:r>
            <a:r>
              <a:rPr lang="en-US" i="1" dirty="0">
                <a:latin typeface="+mj-lt"/>
              </a:rPr>
              <a:t>, α</a:t>
            </a:r>
            <a:r>
              <a:rPr lang="en-US" i="1" baseline="-25000" dirty="0">
                <a:latin typeface="+mj-lt"/>
              </a:rPr>
              <a:t>2</a:t>
            </a:r>
            <a:r>
              <a:rPr lang="en-US" i="1" dirty="0">
                <a:latin typeface="+mj-lt"/>
              </a:rPr>
              <a:t>, …, α</a:t>
            </a:r>
            <a:r>
              <a:rPr lang="en-US" i="1" baseline="-25000" dirty="0">
                <a:latin typeface="+mj-lt"/>
              </a:rPr>
              <a:t>123</a:t>
            </a:r>
            <a:r>
              <a:rPr lang="en-US" i="1" dirty="0">
                <a:latin typeface="+mj-lt"/>
              </a:rPr>
              <a:t> </a:t>
            </a:r>
            <a:r>
              <a:rPr lang="en-US" dirty="0">
                <a:latin typeface="+mj-lt"/>
              </a:rPr>
              <a:t>are the coefficients of the factors and interactions.</a:t>
            </a:r>
          </a:p>
          <a:p>
            <a:r>
              <a:rPr lang="en-US" i="1" dirty="0">
                <a:latin typeface="+mj-lt"/>
              </a:rPr>
              <a:t>ε</a:t>
            </a:r>
            <a:r>
              <a:rPr lang="en-US" dirty="0">
                <a:latin typeface="+mj-lt"/>
              </a:rPr>
              <a:t> is the error of the model.</a:t>
            </a:r>
          </a:p>
        </p:txBody>
      </p:sp>
    </p:spTree>
    <p:custDataLst>
      <p:tags r:id="rId2"/>
    </p:custDataLst>
    <p:extLst>
      <p:ext uri="{BB962C8B-B14F-4D97-AF65-F5344CB8AC3E}">
        <p14:creationId xmlns:p14="http://schemas.microsoft.com/office/powerpoint/2010/main" val="4111699663"/>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Quadratic DOE</a:t>
            </a:r>
          </a:p>
        </p:txBody>
      </p:sp>
      <p:sp>
        <p:nvSpPr>
          <p:cNvPr id="3" name="Content Placeholder 2"/>
          <p:cNvSpPr>
            <a:spLocks noGrp="1"/>
          </p:cNvSpPr>
          <p:nvPr>
            <p:ph idx="1"/>
          </p:nvPr>
        </p:nvSpPr>
        <p:spPr/>
        <p:txBody>
          <a:bodyPr>
            <a:normAutofit/>
          </a:bodyPr>
          <a:lstStyle/>
          <a:p>
            <a:r>
              <a:rPr lang="en-US" dirty="0"/>
              <a:t>It is possible that the relationship between the response and the factors is non-linear.</a:t>
            </a:r>
          </a:p>
          <a:p>
            <a:endParaRPr lang="en-US" dirty="0"/>
          </a:p>
          <a:p>
            <a:r>
              <a:rPr lang="en-US" dirty="0"/>
              <a:t>To test the non-linear relationship between the response and the factors, we need at least a three-level design, i.e., quadratic design of experiment.</a:t>
            </a:r>
          </a:p>
          <a:p>
            <a:endParaRPr lang="en-US" dirty="0"/>
          </a:p>
          <a:p>
            <a:r>
              <a:rPr lang="en-US" dirty="0"/>
              <a:t>The quadratic DOE adds the       ,       ,…,        and corresponding interactions into the model as potential significant factor of the response.</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1027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06304756"/>
              </p:ext>
            </p:extLst>
          </p:nvPr>
        </p:nvGraphicFramePr>
        <p:xfrm>
          <a:off x="4767237" y="3632534"/>
          <a:ext cx="507332" cy="507332"/>
        </p:xfrm>
        <a:graphic>
          <a:graphicData uri="http://schemas.openxmlformats.org/presentationml/2006/ole">
            <mc:AlternateContent xmlns:mc="http://schemas.openxmlformats.org/markup-compatibility/2006">
              <mc:Choice xmlns:v="urn:schemas-microsoft-com:vml" Requires="v">
                <p:oleObj spid="_x0000_s111618" name="Equation" r:id="rId5" imgW="228600" imgH="228600" progId="Equation.3">
                  <p:embed/>
                </p:oleObj>
              </mc:Choice>
              <mc:Fallback>
                <p:oleObj name="Equation" r:id="rId5" imgW="2286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7237" y="3632534"/>
                        <a:ext cx="507332" cy="507332"/>
                      </a:xfrm>
                      <a:prstGeom prst="rect">
                        <a:avLst/>
                      </a:prstGeom>
                      <a:noFill/>
                      <a:extLst/>
                    </p:spPr>
                  </p:pic>
                </p:oleObj>
              </mc:Fallback>
            </mc:AlternateContent>
          </a:graphicData>
        </a:graphic>
      </p:graphicFrame>
      <p:graphicFrame>
        <p:nvGraphicFramePr>
          <p:cNvPr id="113667" name="Object 3"/>
          <p:cNvGraphicFramePr>
            <a:graphicFrameLocks noChangeAspect="1"/>
          </p:cNvGraphicFramePr>
          <p:nvPr>
            <p:extLst>
              <p:ext uri="{D42A27DB-BD31-4B8C-83A1-F6EECF244321}">
                <p14:modId xmlns:p14="http://schemas.microsoft.com/office/powerpoint/2010/main" val="312778491"/>
              </p:ext>
            </p:extLst>
          </p:nvPr>
        </p:nvGraphicFramePr>
        <p:xfrm>
          <a:off x="5435934" y="3632534"/>
          <a:ext cx="507332" cy="507332"/>
        </p:xfrm>
        <a:graphic>
          <a:graphicData uri="http://schemas.openxmlformats.org/presentationml/2006/ole">
            <mc:AlternateContent xmlns:mc="http://schemas.openxmlformats.org/markup-compatibility/2006">
              <mc:Choice xmlns:v="urn:schemas-microsoft-com:vml" Requires="v">
                <p:oleObj spid="_x0000_s111619" name="Equation" r:id="rId7" imgW="228600" imgH="228600" progId="Equation.3">
                  <p:embed/>
                </p:oleObj>
              </mc:Choice>
              <mc:Fallback>
                <p:oleObj name="Equation" r:id="rId7" imgW="228600" imgH="228600" progId="Equation.3">
                  <p:embed/>
                  <p:pic>
                    <p:nvPicPr>
                      <p:cNvPr id="1136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934" y="3632534"/>
                        <a:ext cx="507332" cy="507332"/>
                      </a:xfrm>
                      <a:prstGeom prst="rect">
                        <a:avLst/>
                      </a:prstGeom>
                      <a:noFill/>
                      <a:extLst/>
                    </p:spPr>
                  </p:pic>
                </p:oleObj>
              </mc:Fallback>
            </mc:AlternateContent>
          </a:graphicData>
        </a:graphic>
      </p:graphicFrame>
      <p:graphicFrame>
        <p:nvGraphicFramePr>
          <p:cNvPr id="113669" name="Object 5"/>
          <p:cNvGraphicFramePr>
            <a:graphicFrameLocks noChangeAspect="1"/>
          </p:cNvGraphicFramePr>
          <p:nvPr>
            <p:extLst>
              <p:ext uri="{D42A27DB-BD31-4B8C-83A1-F6EECF244321}">
                <p14:modId xmlns:p14="http://schemas.microsoft.com/office/powerpoint/2010/main" val="1934032295"/>
              </p:ext>
            </p:extLst>
          </p:nvPr>
        </p:nvGraphicFramePr>
        <p:xfrm>
          <a:off x="6477000" y="3632534"/>
          <a:ext cx="507332" cy="535516"/>
        </p:xfrm>
        <a:graphic>
          <a:graphicData uri="http://schemas.openxmlformats.org/presentationml/2006/ole">
            <mc:AlternateContent xmlns:mc="http://schemas.openxmlformats.org/markup-compatibility/2006">
              <mc:Choice xmlns:v="urn:schemas-microsoft-com:vml" Requires="v">
                <p:oleObj spid="_x0000_s111620" name="Equation" r:id="rId9" imgW="228600" imgH="241300" progId="Equation.3">
                  <p:embed/>
                </p:oleObj>
              </mc:Choice>
              <mc:Fallback>
                <p:oleObj name="Equation" r:id="rId9" imgW="228600" imgH="241300" progId="Equation.3">
                  <p:embed/>
                  <p:pic>
                    <p:nvPicPr>
                      <p:cNvPr id="11366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3632534"/>
                        <a:ext cx="507332" cy="5355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443246816"/>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14600"/>
            <a:ext cx="9448800" cy="1755776"/>
          </a:xfrm>
        </p:spPr>
        <p:txBody>
          <a:bodyPr/>
          <a:lstStyle/>
          <a:p>
            <a:r>
              <a:rPr lang="en-US" dirty="0"/>
              <a:t>4.4.3 Balanced &amp; Orthogonal Designs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1028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443108"/>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Balanced Design</a:t>
            </a:r>
          </a:p>
        </p:txBody>
      </p:sp>
      <p:sp>
        <p:nvSpPr>
          <p:cNvPr id="3" name="Content Placeholder 2"/>
          <p:cNvSpPr>
            <a:spLocks noGrp="1"/>
          </p:cNvSpPr>
          <p:nvPr>
            <p:ph idx="1"/>
          </p:nvPr>
        </p:nvSpPr>
        <p:spPr/>
        <p:txBody>
          <a:bodyPr>
            <a:normAutofit/>
          </a:bodyPr>
          <a:lstStyle/>
          <a:p>
            <a:r>
              <a:rPr lang="en-US" dirty="0"/>
              <a:t>In DOE, an experiment design is </a:t>
            </a:r>
            <a:r>
              <a:rPr lang="en-US" i="1" dirty="0"/>
              <a:t>balanced</a:t>
            </a:r>
            <a:r>
              <a:rPr lang="en-US" dirty="0"/>
              <a:t> if individual treatments have the same number of observations.</a:t>
            </a:r>
          </a:p>
          <a:p>
            <a:r>
              <a:rPr lang="en-US" dirty="0"/>
              <a:t>In other words, if an experiment is balanced, each level of each factor is run the same number of times.</a:t>
            </a:r>
          </a:p>
          <a:p>
            <a:endParaRPr lang="en-US" dirty="0"/>
          </a:p>
          <a:p>
            <a:r>
              <a:rPr lang="en-US" dirty="0"/>
              <a:t>The following design is balanced since the two factors are both run twice at each level. </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1029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429000" y="4495800"/>
            <a:ext cx="4505876" cy="2057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966473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16390" name="Content Placeholder 2"/>
          <p:cNvSpPr>
            <a:spLocks noGrp="1"/>
          </p:cNvSpPr>
          <p:nvPr>
            <p:ph idx="1"/>
          </p:nvPr>
        </p:nvSpPr>
        <p:spPr>
          <a:xfrm>
            <a:off x="457200" y="1104900"/>
            <a:ext cx="10769600" cy="5486400"/>
          </a:xfrm>
        </p:spPr>
        <p:txBody>
          <a:bodyPr/>
          <a:lstStyle/>
          <a:p>
            <a:r>
              <a:rPr lang="en-US" dirty="0"/>
              <a:t>This is the top portion of the house. It identifies the way “how” items either support (positive) or conflict (negative) with one another</a:t>
            </a:r>
            <a:r>
              <a:rPr lang="en-US" sz="2000" dirty="0"/>
              <a: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3411" y="349785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3001626" y="2337417"/>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808"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Positive</a:t>
              </a:r>
            </a:p>
          </p:txBody>
        </p:sp>
        <p:sp>
          <p:nvSpPr>
            <p:cNvPr id="13" name="Rectangle 179"/>
            <p:cNvSpPr>
              <a:spLocks noChangeArrowheads="1"/>
            </p:cNvSpPr>
            <p:nvPr/>
          </p:nvSpPr>
          <p:spPr bwMode="auto">
            <a:xfrm>
              <a:off x="838200" y="3057525"/>
              <a:ext cx="872034"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Positive</a:t>
              </a:r>
            </a:p>
          </p:txBody>
        </p:sp>
        <p:sp>
          <p:nvSpPr>
            <p:cNvPr id="14" name="Rectangle 180"/>
            <p:cNvSpPr>
              <a:spLocks noChangeArrowheads="1"/>
            </p:cNvSpPr>
            <p:nvPr/>
          </p:nvSpPr>
          <p:spPr bwMode="auto">
            <a:xfrm>
              <a:off x="838200" y="3298825"/>
              <a:ext cx="931345"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8119"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Tree>
    <p:custDataLst>
      <p:tags r:id="rId1"/>
    </p:custDataLst>
    <p:extLst>
      <p:ext uri="{BB962C8B-B14F-4D97-AF65-F5344CB8AC3E}">
        <p14:creationId xmlns:p14="http://schemas.microsoft.com/office/powerpoint/2010/main" val="1386066344"/>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Design</a:t>
            </a:r>
          </a:p>
        </p:txBody>
      </p:sp>
      <p:sp>
        <p:nvSpPr>
          <p:cNvPr id="3" name="Content Placeholder 2"/>
          <p:cNvSpPr>
            <a:spLocks noGrp="1"/>
          </p:cNvSpPr>
          <p:nvPr>
            <p:ph idx="1"/>
          </p:nvPr>
        </p:nvSpPr>
        <p:spPr/>
        <p:txBody>
          <a:bodyPr>
            <a:normAutofit/>
          </a:bodyPr>
          <a:lstStyle/>
          <a:p>
            <a:r>
              <a:rPr lang="en-US" dirty="0"/>
              <a:t>In DOE, an experiment design is </a:t>
            </a:r>
            <a:r>
              <a:rPr lang="en-US" i="1" dirty="0"/>
              <a:t>orthogonal</a:t>
            </a:r>
            <a:r>
              <a:rPr lang="en-US" dirty="0"/>
              <a:t> if the main effect of one factor can be evaluated independently of other factors.</a:t>
            </a:r>
          </a:p>
          <a:p>
            <a:endParaRPr lang="en-US" dirty="0"/>
          </a:p>
          <a:p>
            <a:r>
              <a:rPr lang="en-US" dirty="0"/>
              <a:t>In other words, for each level (high setting or low setting) of a factor, the number of high setting and low setting in any other factors must be the same.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76213551"/>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Design</a:t>
            </a:r>
          </a:p>
        </p:txBody>
      </p:sp>
      <p:sp>
        <p:nvSpPr>
          <p:cNvPr id="3" name="Content Placeholder 2"/>
          <p:cNvSpPr>
            <a:spLocks noGrp="1"/>
          </p:cNvSpPr>
          <p:nvPr>
            <p:ph idx="1"/>
          </p:nvPr>
        </p:nvSpPr>
        <p:spPr/>
        <p:txBody>
          <a:bodyPr>
            <a:normAutofit/>
          </a:bodyPr>
          <a:lstStyle/>
          <a:p>
            <a:r>
              <a:rPr lang="en-US" dirty="0"/>
              <a:t>In the following design, for the higher level (+1) of factor A, the number of “+1” in factor B is 2 but the number of “-1” in factor B is 0. Therefore, this is</a:t>
            </a:r>
            <a:r>
              <a:rPr lang="en-US" i="1" dirty="0"/>
              <a:t> not </a:t>
            </a:r>
            <a:r>
              <a:rPr lang="en-US" dirty="0"/>
              <a:t>an orthogonal design.</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1031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5714" name="Picture 2"/>
          <p:cNvPicPr>
            <a:picLocks noChangeAspect="1" noChangeArrowheads="1"/>
          </p:cNvPicPr>
          <p:nvPr/>
        </p:nvPicPr>
        <p:blipFill>
          <a:blip r:embed="rId4" cstate="print"/>
          <a:srcRect/>
          <a:stretch>
            <a:fillRect/>
          </a:stretch>
        </p:blipFill>
        <p:spPr bwMode="auto">
          <a:xfrm>
            <a:off x="3541349" y="3352804"/>
            <a:ext cx="4301202" cy="226771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3505201" y="4821724"/>
            <a:ext cx="4383453" cy="79879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97793656"/>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Design</a:t>
            </a:r>
          </a:p>
        </p:txBody>
      </p:sp>
      <p:sp>
        <p:nvSpPr>
          <p:cNvPr id="3" name="Content Placeholder 2"/>
          <p:cNvSpPr>
            <a:spLocks noGrp="1"/>
          </p:cNvSpPr>
          <p:nvPr>
            <p:ph idx="1"/>
          </p:nvPr>
        </p:nvSpPr>
        <p:spPr/>
        <p:txBody>
          <a:bodyPr>
            <a:normAutofit/>
          </a:bodyPr>
          <a:lstStyle/>
          <a:p>
            <a:r>
              <a:rPr lang="en-US" dirty="0"/>
              <a:t>In the following design, for the higher level (+1) of factor A, the number of “+1” in factor B is 1 and the number of “-1” in factor B is 1 as well. Therefore, this is an orthogonal design.</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1032</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525513" y="3429000"/>
            <a:ext cx="4293735" cy="2286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3505200" y="4572000"/>
            <a:ext cx="4287982" cy="35439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505200" y="5307495"/>
            <a:ext cx="4287982" cy="40750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1791333"/>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for an Orthogonal Design</a:t>
            </a:r>
          </a:p>
        </p:txBody>
      </p:sp>
      <p:sp>
        <p:nvSpPr>
          <p:cNvPr id="3" name="Content Placeholder 2"/>
          <p:cNvSpPr>
            <a:spLocks noGrp="1"/>
          </p:cNvSpPr>
          <p:nvPr>
            <p:ph idx="1"/>
          </p:nvPr>
        </p:nvSpPr>
        <p:spPr/>
        <p:txBody>
          <a:bodyPr>
            <a:normAutofit/>
          </a:bodyPr>
          <a:lstStyle/>
          <a:p>
            <a:r>
              <a:rPr lang="en-US" dirty="0">
                <a:solidFill>
                  <a:srgbClr val="182835"/>
                </a:solidFill>
              </a:rPr>
              <a:t>We can check to see if our design is orthogonal with some very simple math.</a:t>
            </a:r>
          </a:p>
          <a:p>
            <a:r>
              <a:rPr lang="en-US" dirty="0">
                <a:solidFill>
                  <a:srgbClr val="182835"/>
                </a:solidFill>
              </a:rPr>
              <a:t>In an orthogonal design, the sum of products for each run should equal zero.</a:t>
            </a:r>
          </a:p>
          <a:p>
            <a:r>
              <a:rPr lang="en-US" dirty="0">
                <a:solidFill>
                  <a:srgbClr val="182835"/>
                </a:solidFill>
              </a:rPr>
              <a:t>Let us check the earlier design that we said was orthogonal:</a:t>
            </a:r>
          </a:p>
          <a:p>
            <a:endParaRPr lang="en-US" sz="2000" dirty="0">
              <a:solidFill>
                <a:srgbClr val="182835"/>
              </a:solidFill>
            </a:endParaRPr>
          </a:p>
          <a:p>
            <a:pPr lvl="1"/>
            <a:r>
              <a:rPr lang="en-US" dirty="0">
                <a:solidFill>
                  <a:srgbClr val="182835"/>
                </a:solidFill>
              </a:rPr>
              <a:t>Run 1: -1 * -1 = 1</a:t>
            </a:r>
          </a:p>
          <a:p>
            <a:pPr lvl="1"/>
            <a:r>
              <a:rPr lang="en-US" dirty="0">
                <a:solidFill>
                  <a:srgbClr val="182835"/>
                </a:solidFill>
              </a:rPr>
              <a:t>Run 2: +1 * -1 = -1</a:t>
            </a:r>
          </a:p>
          <a:p>
            <a:pPr lvl="1"/>
            <a:r>
              <a:rPr lang="en-US" dirty="0">
                <a:solidFill>
                  <a:srgbClr val="182835"/>
                </a:solidFill>
              </a:rPr>
              <a:t>Run 3: -1 * +1 = -1</a:t>
            </a:r>
          </a:p>
          <a:p>
            <a:pPr lvl="1"/>
            <a:r>
              <a:rPr lang="en-US" dirty="0">
                <a:solidFill>
                  <a:srgbClr val="182835"/>
                </a:solidFill>
              </a:rPr>
              <a:t>Run 4: +1 * +1 = 1</a:t>
            </a:r>
          </a:p>
          <a:p>
            <a:pPr lvl="1"/>
            <a:r>
              <a:rPr lang="en-US" dirty="0">
                <a:solidFill>
                  <a:srgbClr val="182835"/>
                </a:solidFill>
              </a:rPr>
              <a:t>Sum = </a:t>
            </a:r>
            <a:r>
              <a:rPr lang="en-US" b="1" dirty="0">
                <a:solidFill>
                  <a:srgbClr val="182835"/>
                </a:solidFill>
              </a:rPr>
              <a:t>0</a:t>
            </a:r>
          </a:p>
          <a:p>
            <a:pPr lvl="1"/>
            <a:r>
              <a:rPr lang="en-US" b="1" dirty="0">
                <a:solidFill>
                  <a:srgbClr val="182835"/>
                </a:solidFill>
              </a:rPr>
              <a:t>Design is orthogonal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2"/>
          <p:cNvPicPr>
            <a:picLocks noChangeAspect="1" noChangeArrowheads="1"/>
          </p:cNvPicPr>
          <p:nvPr/>
        </p:nvPicPr>
        <p:blipFill>
          <a:blip r:embed="rId4" cstate="print"/>
          <a:srcRect/>
          <a:stretch>
            <a:fillRect/>
          </a:stretch>
        </p:blipFill>
        <p:spPr bwMode="auto">
          <a:xfrm>
            <a:off x="5014087" y="3505200"/>
            <a:ext cx="4201076" cy="191822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17769525"/>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for an Orthogonal Design</a:t>
            </a:r>
          </a:p>
        </p:txBody>
      </p:sp>
      <p:sp>
        <p:nvSpPr>
          <p:cNvPr id="3" name="Content Placeholder 2"/>
          <p:cNvSpPr>
            <a:spLocks noGrp="1"/>
          </p:cNvSpPr>
          <p:nvPr>
            <p:ph idx="1"/>
          </p:nvPr>
        </p:nvSpPr>
        <p:spPr/>
        <p:txBody>
          <a:bodyPr>
            <a:normAutofit/>
          </a:bodyPr>
          <a:lstStyle/>
          <a:p>
            <a:r>
              <a:rPr lang="en-US" dirty="0">
                <a:solidFill>
                  <a:srgbClr val="182835"/>
                </a:solidFill>
              </a:rPr>
              <a:t>Now let us check the earlier design that we said was not orthogonal:</a:t>
            </a:r>
          </a:p>
          <a:p>
            <a:pPr marL="114300" indent="0">
              <a:buNone/>
            </a:pPr>
            <a:endParaRPr lang="en-US" dirty="0">
              <a:solidFill>
                <a:srgbClr val="182835"/>
              </a:solidFill>
            </a:endParaRPr>
          </a:p>
          <a:p>
            <a:pPr lvl="1"/>
            <a:r>
              <a:rPr lang="en-US" dirty="0">
                <a:solidFill>
                  <a:srgbClr val="182835"/>
                </a:solidFill>
              </a:rPr>
              <a:t>Run 1: -1 * -1 = 1</a:t>
            </a:r>
          </a:p>
          <a:p>
            <a:pPr lvl="1"/>
            <a:r>
              <a:rPr lang="en-US" dirty="0">
                <a:solidFill>
                  <a:srgbClr val="182835"/>
                </a:solidFill>
              </a:rPr>
              <a:t>Run 2: -1 * -1 = 1</a:t>
            </a:r>
          </a:p>
          <a:p>
            <a:pPr lvl="1"/>
            <a:r>
              <a:rPr lang="en-US" dirty="0">
                <a:solidFill>
                  <a:srgbClr val="182835"/>
                </a:solidFill>
              </a:rPr>
              <a:t>Run 3: +1 * +1 = 1</a:t>
            </a:r>
          </a:p>
          <a:p>
            <a:pPr lvl="1"/>
            <a:r>
              <a:rPr lang="en-US" dirty="0">
                <a:solidFill>
                  <a:srgbClr val="182835"/>
                </a:solidFill>
              </a:rPr>
              <a:t>Run 4: +1 * +1 = 1</a:t>
            </a:r>
          </a:p>
          <a:p>
            <a:pPr lvl="1"/>
            <a:r>
              <a:rPr lang="en-US" dirty="0">
                <a:solidFill>
                  <a:srgbClr val="182835"/>
                </a:solidFill>
              </a:rPr>
              <a:t>Sum = </a:t>
            </a:r>
            <a:r>
              <a:rPr lang="en-US" b="1" dirty="0">
                <a:solidFill>
                  <a:srgbClr val="182835"/>
                </a:solidFill>
              </a:rPr>
              <a:t>4</a:t>
            </a:r>
          </a:p>
          <a:p>
            <a:pPr lvl="1"/>
            <a:r>
              <a:rPr lang="en-US" b="1" dirty="0">
                <a:solidFill>
                  <a:srgbClr val="182835"/>
                </a:solidFill>
              </a:rPr>
              <a:t>Design is not orthogonal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2"/>
          <p:cNvPicPr>
            <a:picLocks noChangeArrowheads="1"/>
          </p:cNvPicPr>
          <p:nvPr/>
        </p:nvPicPr>
        <p:blipFill>
          <a:blip r:embed="rId4" cstate="print"/>
          <a:srcRect/>
          <a:stretch>
            <a:fillRect/>
          </a:stretch>
        </p:blipFill>
        <p:spPr bwMode="auto">
          <a:xfrm>
            <a:off x="4953000" y="2286000"/>
            <a:ext cx="4032565" cy="190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536579541"/>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743200"/>
            <a:ext cx="9601200" cy="1603376"/>
          </a:xfrm>
        </p:spPr>
        <p:txBody>
          <a:bodyPr/>
          <a:lstStyle/>
          <a:p>
            <a:r>
              <a:rPr lang="en-US" dirty="0"/>
              <a:t>4.4.4 Fit, Diagnosis and Center Points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1035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2070706"/>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Fit the Model of DOE</a:t>
            </a:r>
          </a:p>
        </p:txBody>
      </p:sp>
      <p:sp>
        <p:nvSpPr>
          <p:cNvPr id="3" name="Content Placeholder 2"/>
          <p:cNvSpPr>
            <a:spLocks noGrp="1"/>
          </p:cNvSpPr>
          <p:nvPr>
            <p:ph idx="1"/>
          </p:nvPr>
        </p:nvSpPr>
        <p:spPr/>
        <p:txBody>
          <a:bodyPr>
            <a:normAutofit/>
          </a:bodyPr>
          <a:lstStyle/>
          <a:p>
            <a:pPr marL="342850" lvl="1">
              <a:buClr>
                <a:schemeClr val="accent1"/>
              </a:buClr>
            </a:pPr>
            <a:r>
              <a:rPr lang="en-US" sz="2000" dirty="0"/>
              <a:t>Recall in the example introduced in last module, we used “SigmaXL -&gt; Design of Experiments -&gt; 2-Level Factorial/Screening -&gt; Analyze 2-Level Factorial/Screening Design” to generate a linear model as follows for the response, the tastiness of the cake.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1036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 name="Picture 14"/>
          <p:cNvPicPr>
            <a:picLocks noChangeAspect="1"/>
          </p:cNvPicPr>
          <p:nvPr/>
        </p:nvPicPr>
        <p:blipFill>
          <a:blip r:embed="rId3"/>
          <a:stretch>
            <a:fillRect/>
          </a:stretch>
        </p:blipFill>
        <p:spPr>
          <a:xfrm>
            <a:off x="2438400" y="2389820"/>
            <a:ext cx="5638800" cy="4239581"/>
          </a:xfrm>
          <a:prstGeom prst="rect">
            <a:avLst/>
          </a:prstGeom>
        </p:spPr>
      </p:pic>
      <p:sp>
        <p:nvSpPr>
          <p:cNvPr id="16" name="TextBox 15"/>
          <p:cNvSpPr txBox="1"/>
          <p:nvPr/>
        </p:nvSpPr>
        <p:spPr>
          <a:xfrm>
            <a:off x="6248400" y="3146793"/>
            <a:ext cx="4800600" cy="1077204"/>
          </a:xfrm>
          <a:prstGeom prst="rect">
            <a:avLst/>
          </a:prstGeom>
          <a:noFill/>
          <a:ln>
            <a:noFill/>
            <a:prstDash val="sysDash"/>
          </a:ln>
        </p:spPr>
        <p:txBody>
          <a:bodyPr wrap="square" lIns="91426" tIns="45713" rIns="91426" bIns="45713" rtlCol="0">
            <a:spAutoFit/>
          </a:bodyPr>
          <a:lstStyle/>
          <a:p>
            <a:r>
              <a:rPr lang="en-US" sz="1600" dirty="0">
                <a:solidFill>
                  <a:srgbClr val="000000"/>
                </a:solidFill>
                <a:latin typeface="+mj-lt"/>
              </a:rPr>
              <a:t>Since p values of all the independent variables in the mode are smaller than alpha level (0.05), both factors and their interaction have statistically significant impact on the response.</a:t>
            </a:r>
          </a:p>
        </p:txBody>
      </p:sp>
      <p:cxnSp>
        <p:nvCxnSpPr>
          <p:cNvPr id="17" name="Straight Arrow Connector 16"/>
          <p:cNvCxnSpPr/>
          <p:nvPr/>
        </p:nvCxnSpPr>
        <p:spPr>
          <a:xfrm>
            <a:off x="6553200" y="4228480"/>
            <a:ext cx="0" cy="3718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5948823"/>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Fit the Model of DOE</a:t>
            </a:r>
          </a:p>
        </p:txBody>
      </p:sp>
      <p:sp>
        <p:nvSpPr>
          <p:cNvPr id="3" name="Content Placeholder 2"/>
          <p:cNvSpPr>
            <a:spLocks noGrp="1"/>
          </p:cNvSpPr>
          <p:nvPr>
            <p:ph idx="1"/>
          </p:nvPr>
        </p:nvSpPr>
        <p:spPr/>
        <p:txBody>
          <a:bodyPr>
            <a:normAutofit/>
          </a:bodyPr>
          <a:lstStyle/>
          <a:p>
            <a:r>
              <a:rPr lang="en-US" sz="2500" dirty="0"/>
              <a:t>If one of the factors or interactions has p-value larger than alpha level (0.05), it indicates that the particular factor or interaction does not have statistically significant impact on the response.</a:t>
            </a:r>
          </a:p>
          <a:p>
            <a:r>
              <a:rPr lang="en-US" sz="2500" dirty="0"/>
              <a:t>To fit the model better, we need to remove the insignificant independent variables one at a time and run the model again until all the independent variables in the model are statistically significant (i.e. p-value smaller than alpha level).</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1037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71477557"/>
      </p:ext>
    </p:extLst>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normAutofit/>
          </a:bodyPr>
          <a:lstStyle/>
          <a:p>
            <a:r>
              <a:rPr lang="en-US" dirty="0"/>
              <a:t>To ensure that the quality of the model, we need to conduct the residual analysis</a:t>
            </a:r>
            <a:r>
              <a:rPr lang="en-US" sz="2500" dirty="0"/>
              <a:t>.</a:t>
            </a:r>
          </a:p>
          <a:p>
            <a:pPr marL="708608" lvl="2" indent="-342900">
              <a:buClr>
                <a:schemeClr val="bg1">
                  <a:lumMod val="50000"/>
                </a:schemeClr>
              </a:buClr>
            </a:pPr>
            <a:r>
              <a:rPr lang="en-US" sz="2200" dirty="0"/>
              <a:t>Residual is the difference between the actual response value and the fitted response value</a:t>
            </a:r>
          </a:p>
          <a:p>
            <a:r>
              <a:rPr lang="en-US" dirty="0"/>
              <a:t>Well-performing residuals satisfy</a:t>
            </a:r>
          </a:p>
          <a:p>
            <a:pPr lvl="1"/>
            <a:r>
              <a:rPr lang="en-US" dirty="0"/>
              <a:t>Normally distributed</a:t>
            </a:r>
          </a:p>
          <a:p>
            <a:pPr lvl="1"/>
            <a:r>
              <a:rPr lang="en-US" dirty="0"/>
              <a:t>Mean is equal to zero</a:t>
            </a:r>
          </a:p>
          <a:p>
            <a:pPr lvl="1"/>
            <a:r>
              <a:rPr lang="en-US" dirty="0"/>
              <a:t>Independent</a:t>
            </a:r>
          </a:p>
          <a:p>
            <a:pPr lvl="1"/>
            <a:r>
              <a:rPr lang="en-US" dirty="0"/>
              <a:t>Equal variance across the fitted values</a:t>
            </a:r>
          </a:p>
          <a:p>
            <a:endParaRPr lang="en-US" sz="27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1038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8366105"/>
      </p:ext>
    </p:extLst>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Diagnose the Model</a:t>
            </a:r>
            <a:endParaRPr lang="en-US" dirty="0"/>
          </a:p>
        </p:txBody>
      </p:sp>
      <p:sp>
        <p:nvSpPr>
          <p:cNvPr id="3" name="Content Placeholder 2"/>
          <p:cNvSpPr>
            <a:spLocks noGrp="1"/>
          </p:cNvSpPr>
          <p:nvPr>
            <p:ph idx="1"/>
          </p:nvPr>
        </p:nvSpPr>
        <p:spPr>
          <a:xfrm>
            <a:off x="381000" y="1143000"/>
            <a:ext cx="5105400" cy="5638800"/>
          </a:xfrm>
        </p:spPr>
        <p:txBody>
          <a:bodyPr>
            <a:normAutofit/>
          </a:bodyPr>
          <a:lstStyle/>
          <a:p>
            <a:r>
              <a:rPr lang="en-US" sz="2000" dirty="0"/>
              <a:t>Step 1: Save the residuals and residual plots</a:t>
            </a:r>
          </a:p>
          <a:p>
            <a:pPr lvl="1"/>
            <a:r>
              <a:rPr lang="en-US" sz="2000" dirty="0"/>
              <a:t>Click </a:t>
            </a:r>
            <a:r>
              <a:rPr lang="en-US" sz="2000" dirty="0" err="1"/>
              <a:t>SigmaXL</a:t>
            </a:r>
            <a:r>
              <a:rPr lang="en-US" sz="2000" dirty="0"/>
              <a:t> -&gt; Design of Experiments -&gt; 2-Level Factorial/Screening -&gt; Analyze 2-Level Factorial/Screening Design</a:t>
            </a:r>
          </a:p>
          <a:p>
            <a:pPr lvl="1"/>
            <a:r>
              <a:rPr lang="en-US" sz="2000" dirty="0"/>
              <a:t>Both the dependent and independent variables are populated automatically.</a:t>
            </a:r>
          </a:p>
          <a:p>
            <a:pPr lvl="1"/>
            <a:r>
              <a:rPr lang="en-US" sz="2000" dirty="0"/>
              <a:t>Check the checkbox “show residual plots” and select the regular residuals in the drop down box right below “Show Residual Plots”</a:t>
            </a:r>
          </a:p>
          <a:p>
            <a:pPr lvl="1"/>
            <a:r>
              <a:rPr lang="en-US" sz="2000" dirty="0"/>
              <a:t>Click “OK&gt;&gt;”</a:t>
            </a:r>
          </a:p>
          <a:p>
            <a:pPr lvl="1"/>
            <a:r>
              <a:rPr lang="en-US" sz="2000" dirty="0"/>
              <a:t>The residuals and residual plots appear at the bottom of the tab “Analyze – 2 Factor DOE (1)”</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1039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594B664F-510C-40AC-9975-DAEEDB4E8065}"/>
              </a:ext>
            </a:extLst>
          </p:cNvPr>
          <p:cNvPicPr>
            <a:picLocks noChangeAspect="1"/>
          </p:cNvPicPr>
          <p:nvPr/>
        </p:nvPicPr>
        <p:blipFill>
          <a:blip r:embed="rId4"/>
          <a:stretch>
            <a:fillRect/>
          </a:stretch>
        </p:blipFill>
        <p:spPr>
          <a:xfrm>
            <a:off x="5533889" y="2019300"/>
            <a:ext cx="5408630" cy="3886200"/>
          </a:xfrm>
          <a:prstGeom prst="rect">
            <a:avLst/>
          </a:prstGeom>
        </p:spPr>
      </p:pic>
    </p:spTree>
    <p:custDataLst>
      <p:tags r:id="rId1"/>
    </p:custDataLst>
    <p:extLst>
      <p:ext uri="{BB962C8B-B14F-4D97-AF65-F5344CB8AC3E}">
        <p14:creationId xmlns:p14="http://schemas.microsoft.com/office/powerpoint/2010/main" val="28094162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1" y="32766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23020"/>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7415" name="Content Placeholder 2"/>
          <p:cNvSpPr>
            <a:spLocks noGrp="1"/>
          </p:cNvSpPr>
          <p:nvPr>
            <p:ph idx="1"/>
          </p:nvPr>
        </p:nvSpPr>
        <p:spPr/>
        <p:txBody>
          <a:bodyPr/>
          <a:lstStyle/>
          <a:p>
            <a:r>
              <a:rPr lang="en-US" b="1" dirty="0"/>
              <a:t>Overall Importance Ratings</a:t>
            </a:r>
          </a:p>
          <a:p>
            <a:pPr>
              <a:buFont typeface="Arial" charset="0"/>
              <a:buNone/>
            </a:pPr>
            <a:r>
              <a:rPr lang="en-US" sz="2000" dirty="0"/>
              <a:t>	</a:t>
            </a:r>
            <a:r>
              <a:rPr lang="en-US" sz="2200" dirty="0"/>
              <a:t>Function of relationship ratings and customer prioritization ratings</a:t>
            </a:r>
          </a:p>
          <a:p>
            <a:pPr>
              <a:buFont typeface="Arial" charset="0"/>
              <a:buNone/>
            </a:pPr>
            <a:endParaRPr lang="en-US" sz="2000" dirty="0"/>
          </a:p>
          <a:p>
            <a:r>
              <a:rPr lang="en-US" b="1" dirty="0"/>
              <a:t>Technical Difficulty Assessment</a:t>
            </a:r>
          </a:p>
          <a:p>
            <a:pPr>
              <a:buFont typeface="Arial" charset="0"/>
              <a:buNone/>
            </a:pPr>
            <a:r>
              <a:rPr lang="en-US" sz="2000" dirty="0"/>
              <a:t>	</a:t>
            </a:r>
            <a:r>
              <a:rPr lang="en-US" sz="2200" dirty="0"/>
              <a:t>Similar to customer market competitive evaluations but conducted by the technical team</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81107"/>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52800" y="57150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normAutofit/>
          </a:bodyPr>
          <a:lstStyle/>
          <a:p>
            <a:r>
              <a:rPr lang="en-US" dirty="0"/>
              <a:t>Step 2: Check whether the mean of residuals is zero and residuals are normally distributed.</a:t>
            </a:r>
          </a:p>
          <a:p>
            <a:pPr lvl="1"/>
            <a:r>
              <a:rPr lang="en-US" dirty="0"/>
              <a:t>Select the entire range of the residuals data listed in the residual report</a:t>
            </a:r>
          </a:p>
          <a:p>
            <a:pPr lvl="1"/>
            <a:r>
              <a:rPr lang="en-US" dirty="0"/>
              <a:t>Click SigmaXL -&gt; Graphical Tools -&gt; Histograms &amp; Descriptive Statistics</a:t>
            </a:r>
          </a:p>
          <a:p>
            <a:pPr lvl="1"/>
            <a:r>
              <a:rPr lang="en-US" dirty="0"/>
              <a:t>A new window named “Histograms &amp; Descriptive” appears with the selected residuals automatically populated in the box below “Please select your data”</a:t>
            </a:r>
          </a:p>
          <a:p>
            <a:pPr lvl="1"/>
            <a:r>
              <a:rPr lang="en-US" dirty="0"/>
              <a:t>Click “Next&gt;&gt;”</a:t>
            </a:r>
          </a:p>
          <a:p>
            <a:pPr lvl="1"/>
            <a:r>
              <a:rPr lang="en-US" dirty="0"/>
              <a:t>A new window named “Histograms &amp; Descriptive Statistics” appears</a:t>
            </a:r>
          </a:p>
          <a:p>
            <a:pPr lvl="1"/>
            <a:r>
              <a:rPr lang="en-US" dirty="0"/>
              <a:t>Select “Residuals” as the “Numeric Data Variables (Y)”</a:t>
            </a:r>
          </a:p>
          <a:p>
            <a:pPr lvl="1"/>
            <a:r>
              <a:rPr lang="en-US" dirty="0"/>
              <a:t>Click “OK&gt;&gt;”</a:t>
            </a:r>
          </a:p>
          <a:p>
            <a:pPr lvl="1"/>
            <a:r>
              <a:rPr lang="en-US" dirty="0"/>
              <a:t>The histogram and normality test results appear in the newly generated tab “Hist Descript (1)”</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1040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9013369"/>
      </p:ext>
    </p:extLst>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1041</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3" name="Right Arrow 22"/>
          <p:cNvSpPr/>
          <p:nvPr/>
        </p:nvSpPr>
        <p:spPr>
          <a:xfrm rot="5400000">
            <a:off x="3347729" y="273956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80F8F2F-F36C-431E-BB70-7B8EA6698DC4}"/>
              </a:ext>
            </a:extLst>
          </p:cNvPr>
          <p:cNvPicPr>
            <a:picLocks noChangeAspect="1"/>
          </p:cNvPicPr>
          <p:nvPr/>
        </p:nvPicPr>
        <p:blipFill>
          <a:blip r:embed="rId3"/>
          <a:stretch>
            <a:fillRect/>
          </a:stretch>
        </p:blipFill>
        <p:spPr>
          <a:xfrm>
            <a:off x="884372" y="3341482"/>
            <a:ext cx="3200400" cy="2791047"/>
          </a:xfrm>
          <a:prstGeom prst="rect">
            <a:avLst/>
          </a:prstGeom>
        </p:spPr>
      </p:pic>
      <p:pic>
        <p:nvPicPr>
          <p:cNvPr id="10" name="Picture 9">
            <a:extLst>
              <a:ext uri="{FF2B5EF4-FFF2-40B4-BE49-F238E27FC236}">
                <a16:creationId xmlns:a16="http://schemas.microsoft.com/office/drawing/2014/main" id="{B2050638-EB9A-494B-86CF-E6D39C94EE08}"/>
              </a:ext>
            </a:extLst>
          </p:cNvPr>
          <p:cNvPicPr>
            <a:picLocks noChangeAspect="1"/>
          </p:cNvPicPr>
          <p:nvPr/>
        </p:nvPicPr>
        <p:blipFill>
          <a:blip r:embed="rId4"/>
          <a:stretch>
            <a:fillRect/>
          </a:stretch>
        </p:blipFill>
        <p:spPr>
          <a:xfrm>
            <a:off x="4191000" y="3427751"/>
            <a:ext cx="6858000" cy="2618507"/>
          </a:xfrm>
          <a:prstGeom prst="rect">
            <a:avLst/>
          </a:prstGeom>
        </p:spPr>
      </p:pic>
      <p:sp>
        <p:nvSpPr>
          <p:cNvPr id="24" name="Right Arrow 23"/>
          <p:cNvSpPr/>
          <p:nvPr/>
        </p:nvSpPr>
        <p:spPr>
          <a:xfrm>
            <a:off x="3876050" y="458460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7A7464D-8AFD-4C67-8345-6686EEF40F98}"/>
              </a:ext>
            </a:extLst>
          </p:cNvPr>
          <p:cNvPicPr>
            <a:picLocks noChangeAspect="1"/>
          </p:cNvPicPr>
          <p:nvPr/>
        </p:nvPicPr>
        <p:blipFill>
          <a:blip r:embed="rId5"/>
          <a:stretch>
            <a:fillRect/>
          </a:stretch>
        </p:blipFill>
        <p:spPr>
          <a:xfrm>
            <a:off x="884372" y="1046922"/>
            <a:ext cx="9610456" cy="2170720"/>
          </a:xfrm>
          <a:prstGeom prst="rect">
            <a:avLst/>
          </a:prstGeom>
        </p:spPr>
      </p:pic>
      <p:sp>
        <p:nvSpPr>
          <p:cNvPr id="16" name="Right Arrow 23">
            <a:extLst>
              <a:ext uri="{FF2B5EF4-FFF2-40B4-BE49-F238E27FC236}">
                <a16:creationId xmlns:a16="http://schemas.microsoft.com/office/drawing/2014/main" id="{3BBCF421-3814-4BAE-A204-0F6860398178}"/>
              </a:ext>
            </a:extLst>
          </p:cNvPr>
          <p:cNvSpPr/>
          <p:nvPr/>
        </p:nvSpPr>
        <p:spPr>
          <a:xfrm rot="5400000">
            <a:off x="3042929" y="332060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9584448"/>
      </p:ext>
    </p:extLst>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Diagnose the Model</a:t>
            </a:r>
          </a:p>
        </p:txBody>
      </p:sp>
      <p:sp>
        <p:nvSpPr>
          <p:cNvPr id="4" name="Slide Number Placeholder 3"/>
          <p:cNvSpPr>
            <a:spLocks noGrp="1"/>
          </p:cNvSpPr>
          <p:nvPr>
            <p:ph type="sldNum" sz="quarter" idx="4"/>
          </p:nvPr>
        </p:nvSpPr>
        <p:spPr/>
        <p:txBody>
          <a:bodyPr/>
          <a:lstStyle/>
          <a:p>
            <a:fld id="{5A6A12F4-C341-4E64-9C18-B0BA3358FAF5}" type="slidenum">
              <a:rPr lang="en-US" smtClean="0"/>
              <a:pPr/>
              <a:t>1042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1073150" y="5929525"/>
            <a:ext cx="9588500" cy="646317"/>
          </a:xfrm>
          <a:prstGeom prst="rect">
            <a:avLst/>
          </a:prstGeom>
          <a:noFill/>
        </p:spPr>
        <p:txBody>
          <a:bodyPr wrap="square" lIns="91426" tIns="45713" rIns="91426" bIns="45713" rtlCol="0">
            <a:spAutoFit/>
          </a:bodyPr>
          <a:lstStyle/>
          <a:p>
            <a:pPr marL="0" lvl="1"/>
            <a:r>
              <a:rPr lang="en-US" dirty="0">
                <a:latin typeface="+mj-lt"/>
              </a:rPr>
              <a:t>Since the p-value of the normality test is greater than alpha level, the residuals are normally distributed.</a:t>
            </a:r>
          </a:p>
        </p:txBody>
      </p:sp>
      <p:pic>
        <p:nvPicPr>
          <p:cNvPr id="3" name="Picture 2"/>
          <p:cNvPicPr>
            <a:picLocks noChangeAspect="1"/>
          </p:cNvPicPr>
          <p:nvPr/>
        </p:nvPicPr>
        <p:blipFill>
          <a:blip r:embed="rId3"/>
          <a:stretch>
            <a:fillRect/>
          </a:stretch>
        </p:blipFill>
        <p:spPr>
          <a:xfrm>
            <a:off x="1073150" y="1828800"/>
            <a:ext cx="9325907" cy="3991518"/>
          </a:xfrm>
          <a:prstGeom prst="rect">
            <a:avLst/>
          </a:prstGeom>
        </p:spPr>
      </p:pic>
      <p:sp>
        <p:nvSpPr>
          <p:cNvPr id="7" name="TextBox 6"/>
          <p:cNvSpPr txBox="1"/>
          <p:nvPr/>
        </p:nvSpPr>
        <p:spPr>
          <a:xfrm>
            <a:off x="3060194" y="1404879"/>
            <a:ext cx="5351817" cy="369318"/>
          </a:xfrm>
          <a:prstGeom prst="rect">
            <a:avLst/>
          </a:prstGeom>
          <a:noFill/>
        </p:spPr>
        <p:txBody>
          <a:bodyPr wrap="square" lIns="91426" tIns="45713" rIns="91426" bIns="45713" rtlCol="0">
            <a:spAutoFit/>
          </a:bodyPr>
          <a:lstStyle/>
          <a:p>
            <a:r>
              <a:rPr lang="en-US" dirty="0">
                <a:latin typeface="Source Sans Pro" panose="020B0503030403020204" pitchFamily="34" charset="0"/>
              </a:rPr>
              <a:t>The mean of the residuals are approximately zero.</a:t>
            </a:r>
          </a:p>
        </p:txBody>
      </p:sp>
    </p:spTree>
    <p:custDataLst>
      <p:tags r:id="rId1"/>
    </p:custDataLst>
    <p:extLst>
      <p:ext uri="{BB962C8B-B14F-4D97-AF65-F5344CB8AC3E}">
        <p14:creationId xmlns:p14="http://schemas.microsoft.com/office/powerpoint/2010/main" val="1422950086"/>
      </p:ext>
    </p:extLst>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normAutofit/>
          </a:bodyPr>
          <a:lstStyle/>
          <a:p>
            <a:r>
              <a:rPr lang="en-US" dirty="0"/>
              <a:t>Step 3: Check whether the residuals are independent.</a:t>
            </a:r>
          </a:p>
          <a:p>
            <a:pPr lvl="1"/>
            <a:r>
              <a:rPr lang="en-US" dirty="0"/>
              <a:t>Select the entire range of the residuals in the residual report</a:t>
            </a:r>
          </a:p>
          <a:p>
            <a:pPr lvl="1"/>
            <a:r>
              <a:rPr lang="en-US" dirty="0"/>
              <a:t>Click SigmaXL -&gt; Control Charts -&gt; Individuals &amp; Moving Range</a:t>
            </a:r>
          </a:p>
          <a:p>
            <a:pPr lvl="1"/>
            <a:r>
              <a:rPr lang="en-US" dirty="0"/>
              <a:t>A new window named “Individuals &amp; Moving Range” appears with the selected range automatically populated into the box under “Please select your data”</a:t>
            </a:r>
          </a:p>
          <a:p>
            <a:pPr lvl="1"/>
            <a:r>
              <a:rPr lang="en-US" dirty="0"/>
              <a:t>Click “Next&gt;&gt;”</a:t>
            </a:r>
          </a:p>
          <a:p>
            <a:pPr lvl="1"/>
            <a:r>
              <a:rPr lang="en-US" dirty="0"/>
              <a:t>A new window named “Individuals &amp; Moving Range Chart” pops up</a:t>
            </a:r>
          </a:p>
          <a:p>
            <a:pPr lvl="1"/>
            <a:r>
              <a:rPr lang="en-US" dirty="0"/>
              <a:t>Select “Residuals” as the “Numeric Data Variable (Y)”</a:t>
            </a:r>
          </a:p>
          <a:p>
            <a:pPr lvl="1"/>
            <a:r>
              <a:rPr lang="en-US" dirty="0"/>
              <a:t>Check the checkbox “Test for Special Causes”</a:t>
            </a:r>
          </a:p>
          <a:p>
            <a:pPr lvl="1"/>
            <a:r>
              <a:rPr lang="en-US" dirty="0"/>
              <a:t>Click “OK”</a:t>
            </a:r>
          </a:p>
          <a:p>
            <a:pPr lvl="1"/>
            <a:r>
              <a:rPr lang="en-US" dirty="0"/>
              <a:t>If no data points on the control charts fail any tests, the residuals are in control and independent of each other.</a:t>
            </a:r>
          </a:p>
          <a:p>
            <a:pPr lvl="1"/>
            <a:r>
              <a:rPr lang="en-US" dirty="0"/>
              <a:t>Note: The prerequisite of plotting IR chart for residuals is that the residuals are in the time order.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1043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924471"/>
      </p:ext>
    </p:extLst>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1044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FB077481-D508-4B29-A5CF-54F1321FE7A8}"/>
              </a:ext>
            </a:extLst>
          </p:cNvPr>
          <p:cNvPicPr>
            <a:picLocks noChangeAspect="1"/>
          </p:cNvPicPr>
          <p:nvPr/>
        </p:nvPicPr>
        <p:blipFill>
          <a:blip r:embed="rId3"/>
          <a:stretch>
            <a:fillRect/>
          </a:stretch>
        </p:blipFill>
        <p:spPr>
          <a:xfrm>
            <a:off x="228600" y="1987985"/>
            <a:ext cx="3477431" cy="3032320"/>
          </a:xfrm>
          <a:prstGeom prst="rect">
            <a:avLst/>
          </a:prstGeom>
        </p:spPr>
      </p:pic>
      <p:pic>
        <p:nvPicPr>
          <p:cNvPr id="11" name="Picture 10">
            <a:extLst>
              <a:ext uri="{FF2B5EF4-FFF2-40B4-BE49-F238E27FC236}">
                <a16:creationId xmlns:a16="http://schemas.microsoft.com/office/drawing/2014/main" id="{3F488FD7-794C-4CB1-87DD-19BC79185E79}"/>
              </a:ext>
            </a:extLst>
          </p:cNvPr>
          <p:cNvPicPr>
            <a:picLocks noChangeAspect="1"/>
          </p:cNvPicPr>
          <p:nvPr/>
        </p:nvPicPr>
        <p:blipFill>
          <a:blip r:embed="rId4"/>
          <a:stretch>
            <a:fillRect/>
          </a:stretch>
        </p:blipFill>
        <p:spPr>
          <a:xfrm>
            <a:off x="3799808" y="1750490"/>
            <a:ext cx="7325393" cy="3507310"/>
          </a:xfrm>
          <a:prstGeom prst="rect">
            <a:avLst/>
          </a:prstGeom>
        </p:spPr>
      </p:pic>
      <p:sp>
        <p:nvSpPr>
          <p:cNvPr id="24" name="Right Arrow 23"/>
          <p:cNvSpPr/>
          <p:nvPr/>
        </p:nvSpPr>
        <p:spPr>
          <a:xfrm>
            <a:off x="3477431" y="335174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37894430"/>
      </p:ext>
    </p:extLst>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Diagnose the Model</a:t>
            </a:r>
          </a:p>
        </p:txBody>
      </p:sp>
      <p:sp>
        <p:nvSpPr>
          <p:cNvPr id="4" name="Slide Number Placeholder 3"/>
          <p:cNvSpPr>
            <a:spLocks noGrp="1"/>
          </p:cNvSpPr>
          <p:nvPr>
            <p:ph type="sldNum" sz="quarter" idx="4"/>
          </p:nvPr>
        </p:nvSpPr>
        <p:spPr/>
        <p:txBody>
          <a:bodyPr/>
          <a:lstStyle/>
          <a:p>
            <a:fld id="{5A6A12F4-C341-4E64-9C18-B0BA3358FAF5}" type="slidenum">
              <a:rPr lang="en-US" smtClean="0"/>
              <a:pPr/>
              <a:t>1045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057400" y="1371600"/>
            <a:ext cx="7315200" cy="4796370"/>
          </a:xfrm>
          <a:prstGeom prst="rect">
            <a:avLst/>
          </a:prstGeom>
          <a:ln>
            <a:solidFill>
              <a:schemeClr val="tx1"/>
            </a:solidFill>
          </a:ln>
        </p:spPr>
      </p:pic>
    </p:spTree>
    <p:custDataLst>
      <p:tags r:id="rId1"/>
    </p:custDataLst>
    <p:extLst>
      <p:ext uri="{BB962C8B-B14F-4D97-AF65-F5344CB8AC3E}">
        <p14:creationId xmlns:p14="http://schemas.microsoft.com/office/powerpoint/2010/main" val="723797664"/>
      </p:ext>
    </p:extLst>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lstStyle/>
          <a:p>
            <a:r>
              <a:rPr lang="en-US" dirty="0"/>
              <a:t>Step 4: Check whether the residuals have equal variance across the predicted response values.</a:t>
            </a:r>
          </a:p>
          <a:p>
            <a:pPr lvl="1"/>
            <a:r>
              <a:rPr lang="en-US" dirty="0"/>
              <a:t>Close to the bottom of the tab “Analyze – 2 Factor DOE (1)” is the residual by predicted plot.</a:t>
            </a:r>
          </a:p>
          <a:p>
            <a:pPr lvl="1"/>
            <a:r>
              <a:rPr lang="en-US" dirty="0"/>
              <a:t>We look for patterns in which the residuals tend to have even variation across the entire range of the fitted response values.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1046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3"/>
          <a:stretch>
            <a:fillRect/>
          </a:stretch>
        </p:blipFill>
        <p:spPr>
          <a:xfrm>
            <a:off x="3200400" y="3702268"/>
            <a:ext cx="5029200" cy="277473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165953126"/>
      </p:ext>
    </p:extLst>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Center Points in DOE</a:t>
            </a:r>
          </a:p>
        </p:txBody>
      </p:sp>
      <p:sp>
        <p:nvSpPr>
          <p:cNvPr id="3" name="Content Placeholder 2"/>
          <p:cNvSpPr>
            <a:spLocks noGrp="1"/>
          </p:cNvSpPr>
          <p:nvPr>
            <p:ph idx="1"/>
          </p:nvPr>
        </p:nvSpPr>
        <p:spPr/>
        <p:txBody>
          <a:bodyPr>
            <a:normAutofit/>
          </a:bodyPr>
          <a:lstStyle/>
          <a:p>
            <a:r>
              <a:rPr lang="en-US" dirty="0"/>
              <a:t>The two-level design of experiment assumes that the relationship between the response and the factors is linear.</a:t>
            </a:r>
          </a:p>
          <a:p>
            <a:r>
              <a:rPr lang="en-US" dirty="0"/>
              <a:t>We can use center points to check whether the assumption is true by adding center point runs to the experiment. </a:t>
            </a:r>
          </a:p>
          <a:p>
            <a:endParaRPr lang="en-US" dirty="0"/>
          </a:p>
          <a:p>
            <a:r>
              <a:rPr lang="en-US" dirty="0"/>
              <a:t>In each center point run, the factors are all set to be in the center setting (zero) between high (+1) and low (-1) settings.</a:t>
            </a:r>
          </a:p>
          <a:p>
            <a:pPr lvl="1"/>
            <a:r>
              <a:rPr lang="en-US" dirty="0"/>
              <a:t>Center points do not change the model to quadratic.</a:t>
            </a:r>
          </a:p>
          <a:p>
            <a:pPr lvl="1"/>
            <a:r>
              <a:rPr lang="en-US" dirty="0"/>
              <a:t>They allow a check for adequacy of linear model.</a:t>
            </a:r>
          </a:p>
          <a:p>
            <a:pPr lvl="1"/>
            <a:r>
              <a:rPr lang="en-US" dirty="0"/>
              <a:t>If a line connecting factor settings passes through the center of the design, the model is adequate to predict within the inference space.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2682793"/>
      </p:ext>
    </p:extLst>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819400"/>
            <a:ext cx="9220200" cy="1450976"/>
          </a:xfrm>
        </p:spPr>
        <p:txBody>
          <a:bodyPr/>
          <a:lstStyle/>
          <a:p>
            <a:r>
              <a:rPr lang="en-US" dirty="0"/>
              <a:t>4.5 Fractional Factorial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1048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8367104"/>
      </p:ext>
    </p:extLst>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tx1"/>
                </a:solidFill>
              </a:rPr>
              <a:t>4.5 Fractional Factorial Experiments</a:t>
            </a:r>
          </a:p>
          <a:p>
            <a:pPr marL="114300" indent="0">
              <a:buNone/>
            </a:pPr>
            <a:r>
              <a:rPr lang="en-US" sz="1600" dirty="0">
                <a:solidFill>
                  <a:schemeClr val="tx1"/>
                </a:solidFill>
              </a:rPr>
              <a:t>   4.5.1 Designs</a:t>
            </a:r>
          </a:p>
          <a:p>
            <a:pPr marL="114300" indent="0">
              <a:buNone/>
            </a:pPr>
            <a:r>
              <a:rPr lang="en-US" sz="1600" dirty="0">
                <a:solidFill>
                  <a:schemeClr val="tx1"/>
                </a:solidFill>
              </a:rPr>
              <a:t>   4.5.2 Confounding Effects</a:t>
            </a:r>
          </a:p>
          <a:p>
            <a:pPr marL="114300" indent="0">
              <a:buNone/>
            </a:pPr>
            <a:r>
              <a:rPr lang="en-US" sz="1600" dirty="0">
                <a:solidFill>
                  <a:schemeClr val="tx1"/>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690477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34645"/>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8439" name="Content Placeholder 2"/>
          <p:cNvSpPr>
            <a:spLocks noGrp="1"/>
          </p:cNvSpPr>
          <p:nvPr>
            <p:ph idx="1"/>
          </p:nvPr>
        </p:nvSpPr>
        <p:spPr/>
        <p:txBody>
          <a:bodyPr/>
          <a:lstStyle/>
          <a:p>
            <a:r>
              <a:rPr lang="en-US" b="1" dirty="0"/>
              <a:t>Technical Specification Competitive Evaluation</a:t>
            </a:r>
          </a:p>
          <a:p>
            <a:pPr>
              <a:buFont typeface="Arial" charset="0"/>
              <a:buNone/>
            </a:pPr>
            <a:r>
              <a:rPr lang="en-US" sz="2000" dirty="0"/>
              <a:t>	</a:t>
            </a:r>
            <a:r>
              <a:rPr lang="en-US" sz="2200" dirty="0"/>
              <a:t>Helps to establish the feasibility and realization of each “how” item</a:t>
            </a:r>
          </a:p>
          <a:p>
            <a:r>
              <a:rPr lang="en-US" b="1" dirty="0"/>
              <a:t>Target Goals</a:t>
            </a:r>
          </a:p>
          <a:p>
            <a:pPr>
              <a:buFont typeface="Arial" charset="0"/>
              <a:buNone/>
            </a:pPr>
            <a:r>
              <a:rPr lang="en-US" sz="2000" dirty="0"/>
              <a:t>	</a:t>
            </a:r>
            <a:r>
              <a:rPr lang="en-US" sz="2200" dirty="0"/>
              <a:t>How much is good enough to satisfy the customer</a:t>
            </a:r>
          </a:p>
          <a:p>
            <a:endParaRPr lang="en-US" sz="2000" b="1"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49591"/>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4.5.1 Fractional Designs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1050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1850579"/>
      </p:ext>
    </p:extLst>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Are Fractional Factorial Experiments?</a:t>
            </a:r>
          </a:p>
        </p:txBody>
      </p:sp>
      <p:sp>
        <p:nvSpPr>
          <p:cNvPr id="8" name="Content Placeholder 7"/>
          <p:cNvSpPr>
            <a:spLocks noGrp="1"/>
          </p:cNvSpPr>
          <p:nvPr>
            <p:ph idx="1"/>
          </p:nvPr>
        </p:nvSpPr>
        <p:spPr/>
        <p:txBody>
          <a:bodyPr>
            <a:normAutofit/>
          </a:bodyPr>
          <a:lstStyle/>
          <a:p>
            <a:pPr lvl="7"/>
            <a:r>
              <a:rPr lang="en-US" sz="2400" dirty="0"/>
              <a:t>In simple terms, a fractional factorial experiment is a subset of a full factorial experiment.</a:t>
            </a:r>
          </a:p>
          <a:p>
            <a:pPr lvl="7"/>
            <a:endParaRPr lang="en-US" sz="2400" dirty="0"/>
          </a:p>
          <a:p>
            <a:pPr lvl="7"/>
            <a:r>
              <a:rPr lang="en-US" sz="2400" dirty="0"/>
              <a:t>Fractional </a:t>
            </a:r>
            <a:r>
              <a:rPr lang="en-US" sz="2200" dirty="0"/>
              <a:t>factorials use fewer treatment combinations and runs.</a:t>
            </a:r>
          </a:p>
          <a:p>
            <a:endParaRPr lang="en-US" dirty="0"/>
          </a:p>
          <a:p>
            <a:r>
              <a:rPr lang="en-US" dirty="0"/>
              <a:t>Fractional factorials are less able to determine effects because of fewer degrees of freedom available to evaluate higher order interactions.</a:t>
            </a:r>
          </a:p>
          <a:p>
            <a:endParaRPr lang="en-US" dirty="0"/>
          </a:p>
          <a:p>
            <a:r>
              <a:rPr lang="en-US" dirty="0"/>
              <a:t>Fractional factorials can be used to screen a larger number of factors.</a:t>
            </a:r>
          </a:p>
          <a:p>
            <a:endParaRPr lang="en-US" dirty="0"/>
          </a:p>
          <a:p>
            <a:r>
              <a:rPr lang="en-US" dirty="0"/>
              <a:t>Fractional factorials can also be used for optimization.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965" y="1219200"/>
            <a:ext cx="1951424" cy="1752600"/>
          </a:xfrm>
          <a:prstGeom prst="rect">
            <a:avLst/>
          </a:prstGeom>
        </p:spPr>
      </p:pic>
    </p:spTree>
    <p:custDataLst>
      <p:tags r:id="rId1"/>
    </p:custDataLst>
    <p:extLst>
      <p:ext uri="{BB962C8B-B14F-4D97-AF65-F5344CB8AC3E}">
        <p14:creationId xmlns:p14="http://schemas.microsoft.com/office/powerpoint/2010/main" val="2992925364"/>
      </p:ext>
    </p:extLst>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sp>
        <p:nvSpPr>
          <p:cNvPr id="3" name="Content Placeholder 2"/>
          <p:cNvSpPr>
            <a:spLocks noGrp="1"/>
          </p:cNvSpPr>
          <p:nvPr>
            <p:ph idx="1"/>
          </p:nvPr>
        </p:nvSpPr>
        <p:spPr/>
        <p:txBody>
          <a:bodyPr>
            <a:normAutofit/>
          </a:bodyPr>
          <a:lstStyle/>
          <a:p>
            <a:r>
              <a:rPr lang="en-US" dirty="0"/>
              <a:t>To run a full factorial experiment for k factors, we need 2</a:t>
            </a:r>
            <a:r>
              <a:rPr lang="en-US" baseline="30000" dirty="0"/>
              <a:t>k </a:t>
            </a:r>
            <a:r>
              <a:rPr lang="en-US" dirty="0"/>
              <a:t>unique treatments. In other words, we need resources that can afford at least 2</a:t>
            </a:r>
            <a:r>
              <a:rPr lang="en-US" baseline="30000" dirty="0"/>
              <a:t>k</a:t>
            </a:r>
            <a:r>
              <a:rPr lang="en-US" dirty="0"/>
              <a:t> runs.</a:t>
            </a:r>
          </a:p>
          <a:p>
            <a:endParaRPr lang="en-US" dirty="0"/>
          </a:p>
          <a:p>
            <a:r>
              <a:rPr lang="en-US" dirty="0"/>
              <a:t>With k increasing, the number of runs required in full factorial experiments rises dramatically even without any replications, and the percentage of degrees of freedom spent on the main effects decreases.</a:t>
            </a:r>
          </a:p>
          <a:p>
            <a:endParaRPr lang="en-US" dirty="0"/>
          </a:p>
          <a:p>
            <a:r>
              <a:rPr lang="en-US" dirty="0"/>
              <a:t>The main effects and two-way interaction are the key effects we need to evaluate. The higher order the interaction is, the more we can ignore 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5672387"/>
      </p:ext>
    </p:extLst>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1053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6738" name="Picture 2"/>
          <p:cNvPicPr>
            <a:picLocks noChangeAspect="1" noChangeArrowheads="1"/>
          </p:cNvPicPr>
          <p:nvPr/>
        </p:nvPicPr>
        <p:blipFill>
          <a:blip r:embed="rId4" cstate="print"/>
          <a:srcRect/>
          <a:stretch>
            <a:fillRect/>
          </a:stretch>
        </p:blipFill>
        <p:spPr bwMode="auto">
          <a:xfrm>
            <a:off x="3746856" y="1295400"/>
            <a:ext cx="3796945" cy="49897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82226385"/>
      </p:ext>
    </p:extLst>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We are trying to find the cause-and-effect relationship between a response (Y) and three factors (factor A, B, and C) and their interactions (AB, BC, AC, and ABC).</a:t>
            </a:r>
          </a:p>
          <a:p>
            <a:pPr lvl="1"/>
            <a:r>
              <a:rPr lang="en-US" dirty="0"/>
              <a:t>As follows is the 2</a:t>
            </a:r>
            <a:r>
              <a:rPr lang="en-US" baseline="30000" dirty="0"/>
              <a:t>3</a:t>
            </a:r>
            <a:r>
              <a:rPr lang="en-US" dirty="0"/>
              <a:t> full factorial design (2 level 3 factor).</a:t>
            </a:r>
          </a:p>
          <a:p>
            <a:pPr lvl="1"/>
            <a:r>
              <a:rPr lang="en-US" dirty="0"/>
              <a:t>There are eight treatment combinations (2 * 2 * 2).</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7762" name="Picture 2"/>
          <p:cNvPicPr>
            <a:picLocks noChangeAspect="1" noChangeArrowheads="1"/>
          </p:cNvPicPr>
          <p:nvPr/>
        </p:nvPicPr>
        <p:blipFill>
          <a:blip r:embed="rId4" cstate="print"/>
          <a:srcRect/>
          <a:stretch>
            <a:fillRect/>
          </a:stretch>
        </p:blipFill>
        <p:spPr bwMode="auto">
          <a:xfrm>
            <a:off x="2015320" y="3581400"/>
            <a:ext cx="7509680" cy="2362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12962166"/>
      </p:ext>
    </p:extLst>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To perform a 2</a:t>
            </a:r>
            <a:r>
              <a:rPr lang="en-US" baseline="30000" dirty="0"/>
              <a:t>3</a:t>
            </a:r>
            <a:r>
              <a:rPr lang="en-US" dirty="0"/>
              <a:t> full factorial experiment, we need to run at least eight unique treatments (2 * 2 * 2).</a:t>
            </a:r>
          </a:p>
          <a:p>
            <a:endParaRPr lang="en-US" dirty="0"/>
          </a:p>
          <a:p>
            <a:r>
              <a:rPr lang="en-US" dirty="0"/>
              <a:t>What if we only have enough resources to run four treatments? </a:t>
            </a:r>
          </a:p>
          <a:p>
            <a:endParaRPr lang="en-US" dirty="0"/>
          </a:p>
          <a:p>
            <a:r>
              <a:rPr lang="en-US" dirty="0"/>
              <a:t>As a result, we need to carefully select a subset from the eight treatments so that all of our main effects can be evaluated and the design can be kept balanced and orthogonal.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27024060"/>
      </p:ext>
    </p:extLst>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Example of an invalid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Remember orthogonality?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TextBox 5"/>
          <p:cNvSpPr txBox="1"/>
          <p:nvPr/>
        </p:nvSpPr>
        <p:spPr>
          <a:xfrm>
            <a:off x="6085541" y="1908437"/>
            <a:ext cx="5029200" cy="2677656"/>
          </a:xfrm>
          <a:prstGeom prst="rect">
            <a:avLst/>
          </a:prstGeom>
          <a:noFill/>
        </p:spPr>
        <p:txBody>
          <a:bodyPr wrap="square" rtlCol="0">
            <a:spAutoFit/>
          </a:bodyPr>
          <a:lstStyle/>
          <a:p>
            <a:pPr marL="342900" indent="-342900">
              <a:buFont typeface="Arial" pitchFamily="34" charset="0"/>
              <a:buChar char="•"/>
            </a:pPr>
            <a:r>
              <a:rPr lang="en-US" sz="2400" dirty="0">
                <a:latin typeface="+mj-lt"/>
              </a:rPr>
              <a:t>This design is invalid because only the low setting of factor C is tested. </a:t>
            </a:r>
          </a:p>
          <a:p>
            <a:pPr marL="342900" indent="-342900">
              <a:buFont typeface="Arial" pitchFamily="34" charset="0"/>
              <a:buChar char="•"/>
            </a:pPr>
            <a:endParaRPr lang="en-US" sz="2400" dirty="0">
              <a:latin typeface="+mj-lt"/>
            </a:endParaRPr>
          </a:p>
          <a:p>
            <a:pPr marL="342900" indent="-342900">
              <a:buFont typeface="Arial" pitchFamily="34" charset="0"/>
              <a:buChar char="•"/>
            </a:pPr>
            <a:r>
              <a:rPr lang="en-US" sz="2400" dirty="0">
                <a:latin typeface="+mj-lt"/>
              </a:rPr>
              <a:t>We cannot evaluate the main effect of factor C using this design. </a:t>
            </a:r>
          </a:p>
        </p:txBody>
      </p:sp>
      <p:grpSp>
        <p:nvGrpSpPr>
          <p:cNvPr id="8" name="Group 7"/>
          <p:cNvGrpSpPr/>
          <p:nvPr/>
        </p:nvGrpSpPr>
        <p:grpSpPr>
          <a:xfrm>
            <a:off x="2362201" y="1870365"/>
            <a:ext cx="3521843" cy="2358477"/>
            <a:chOff x="838200" y="2916382"/>
            <a:chExt cx="3072246" cy="1942275"/>
          </a:xfrm>
        </p:grpSpPr>
        <p:pic>
          <p:nvPicPr>
            <p:cNvPr id="118786" name="Picture 2"/>
            <p:cNvPicPr>
              <a:picLocks noChangeAspect="1" noChangeArrowheads="1"/>
            </p:cNvPicPr>
            <p:nvPr/>
          </p:nvPicPr>
          <p:blipFill>
            <a:blip r:embed="rId4" cstate="print"/>
            <a:srcRect/>
            <a:stretch>
              <a:fillRect/>
            </a:stretch>
          </p:blipFill>
          <p:spPr bwMode="auto">
            <a:xfrm>
              <a:off x="838200" y="2947735"/>
              <a:ext cx="3048000" cy="191092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2871355" y="2916382"/>
              <a:ext cx="1039091" cy="193963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293311080"/>
      </p:ext>
    </p:extLst>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fontScale="85000" lnSpcReduction="20000"/>
          </a:bodyPr>
          <a:lstStyle/>
          <a:p>
            <a:r>
              <a:rPr lang="en-US" sz="2800" dirty="0"/>
              <a:t>Example of an invalid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800" dirty="0"/>
              <a:t>Checking orthogonality: the sum of AC interaction signs should equal zero (0).</a:t>
            </a:r>
          </a:p>
          <a:p>
            <a:pPr lvl="1"/>
            <a:r>
              <a:rPr lang="en-US" sz="2600" dirty="0"/>
              <a:t>Run 1 (-)</a:t>
            </a:r>
          </a:p>
          <a:p>
            <a:pPr lvl="1"/>
            <a:r>
              <a:rPr lang="en-US" sz="2600" dirty="0"/>
              <a:t>Run 2 (-)</a:t>
            </a:r>
          </a:p>
          <a:p>
            <a:pPr lvl="1"/>
            <a:r>
              <a:rPr lang="en-US" sz="2600" dirty="0"/>
              <a:t>Run 3 (-)</a:t>
            </a:r>
          </a:p>
          <a:p>
            <a:pPr lvl="1"/>
            <a:r>
              <a:rPr lang="en-US" sz="2600" dirty="0"/>
              <a:t>Run 4 (+)</a:t>
            </a:r>
          </a:p>
          <a:p>
            <a:pPr lvl="1"/>
            <a:r>
              <a:rPr lang="en-US" sz="2600" b="1" dirty="0">
                <a:solidFill>
                  <a:srgbClr val="00B050"/>
                </a:solidFill>
              </a:rPr>
              <a:t>Sum (-1) </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1057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248400" y="2133600"/>
            <a:ext cx="4343400" cy="1200329"/>
          </a:xfrm>
          <a:prstGeom prst="rect">
            <a:avLst/>
          </a:prstGeom>
          <a:noFill/>
        </p:spPr>
        <p:txBody>
          <a:bodyPr wrap="square" rtlCol="0">
            <a:spAutoFit/>
          </a:bodyPr>
          <a:lstStyle/>
          <a:p>
            <a:pPr marL="342900" indent="-342900">
              <a:buFont typeface="Arial" pitchFamily="34" charset="0"/>
              <a:buChar char="•"/>
            </a:pPr>
            <a:r>
              <a:rPr lang="en-US" sz="2400" dirty="0">
                <a:latin typeface="+mj-lt"/>
              </a:rPr>
              <a:t>This design is also invalid because it is neither balanced nor orthogonal.</a:t>
            </a:r>
          </a:p>
        </p:txBody>
      </p:sp>
      <p:pic>
        <p:nvPicPr>
          <p:cNvPr id="119811" name="Picture 3"/>
          <p:cNvPicPr>
            <a:picLocks noChangeAspect="1" noChangeArrowheads="1"/>
          </p:cNvPicPr>
          <p:nvPr/>
        </p:nvPicPr>
        <p:blipFill>
          <a:blip r:embed="rId4" cstate="print"/>
          <a:srcRect/>
          <a:stretch>
            <a:fillRect/>
          </a:stretch>
        </p:blipFill>
        <p:spPr bwMode="auto">
          <a:xfrm>
            <a:off x="2438400" y="1752601"/>
            <a:ext cx="3657600" cy="229310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43822622"/>
      </p:ext>
    </p:extLst>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Fractional Factorial Work?</a:t>
            </a:r>
          </a:p>
        </p:txBody>
      </p:sp>
      <p:sp>
        <p:nvSpPr>
          <p:cNvPr id="3" name="Content Placeholder 2"/>
          <p:cNvSpPr>
            <a:spLocks noGrp="1"/>
          </p:cNvSpPr>
          <p:nvPr>
            <p:ph idx="1"/>
          </p:nvPr>
        </p:nvSpPr>
        <p:spPr/>
        <p:txBody>
          <a:bodyPr>
            <a:normAutofit/>
          </a:bodyPr>
          <a:lstStyle/>
          <a:p>
            <a:r>
              <a:rPr lang="en-US" dirty="0"/>
              <a:t>To select the four treatments run in the 2</a:t>
            </a:r>
            <a:r>
              <a:rPr lang="en-US" baseline="30000" dirty="0"/>
              <a:t>3-1</a:t>
            </a:r>
            <a:r>
              <a:rPr lang="en-US" dirty="0"/>
              <a:t> fractional factorial experiment, we start from the 2</a:t>
            </a:r>
            <a:r>
              <a:rPr lang="en-US" baseline="30000" dirty="0"/>
              <a:t>2</a:t>
            </a:r>
            <a:r>
              <a:rPr lang="en-US" dirty="0"/>
              <a:t> full factorial design of experiment.</a:t>
            </a:r>
          </a:p>
          <a:p>
            <a:r>
              <a:rPr lang="en-US" dirty="0"/>
              <a:t>If we replace the two-way interaction (AB) column with the factor C column, the design will be valid.</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10"/>
          <p:cNvGrpSpPr/>
          <p:nvPr/>
        </p:nvGrpSpPr>
        <p:grpSpPr>
          <a:xfrm>
            <a:off x="2260600" y="3854824"/>
            <a:ext cx="6858000" cy="1669473"/>
            <a:chOff x="1143000" y="4495800"/>
            <a:chExt cx="6858000" cy="1669473"/>
          </a:xfrm>
        </p:grpSpPr>
        <p:grpSp>
          <p:nvGrpSpPr>
            <p:cNvPr id="11" name="Group 7"/>
            <p:cNvGrpSpPr/>
            <p:nvPr/>
          </p:nvGrpSpPr>
          <p:grpSpPr>
            <a:xfrm>
              <a:off x="1143000" y="4495800"/>
              <a:ext cx="6858000" cy="1627632"/>
              <a:chOff x="1066800" y="4495800"/>
              <a:chExt cx="6858000" cy="1627632"/>
            </a:xfrm>
          </p:grpSpPr>
          <p:pic>
            <p:nvPicPr>
              <p:cNvPr id="120834" name="Picture 2"/>
              <p:cNvPicPr>
                <a:picLocks noChangeAspect="1" noChangeArrowheads="1"/>
              </p:cNvPicPr>
              <p:nvPr/>
            </p:nvPicPr>
            <p:blipFill>
              <a:blip r:embed="rId4" cstate="print"/>
              <a:srcRect/>
              <a:stretch>
                <a:fillRect/>
              </a:stretch>
            </p:blipFill>
            <p:spPr bwMode="auto">
              <a:xfrm>
                <a:off x="1066800" y="4497610"/>
                <a:ext cx="3103310" cy="16240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20835" name="Picture 3"/>
              <p:cNvPicPr>
                <a:picLocks noChangeAspect="1" noChangeArrowheads="1"/>
              </p:cNvPicPr>
              <p:nvPr/>
            </p:nvPicPr>
            <p:blipFill>
              <a:blip r:embed="rId5" cstate="print"/>
              <a:srcRect/>
              <a:stretch>
                <a:fillRect/>
              </a:stretch>
            </p:blipFill>
            <p:spPr bwMode="auto">
              <a:xfrm>
                <a:off x="4814573" y="4495800"/>
                <a:ext cx="3110227" cy="162763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ight Arrow 6"/>
              <p:cNvSpPr/>
              <p:nvPr/>
            </p:nvSpPr>
            <p:spPr>
              <a:xfrm>
                <a:off x="4187541" y="5042916"/>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p:cNvSpPr/>
            <p:nvPr/>
          </p:nvSpPr>
          <p:spPr>
            <a:xfrm>
              <a:off x="3200400" y="4502728"/>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934200" y="4502728"/>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864380830"/>
      </p:ext>
    </p:extLst>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2</a:t>
            </a:r>
            <a:r>
              <a:rPr lang="en-US" baseline="30000" dirty="0"/>
              <a:t>3-1</a:t>
            </a:r>
            <a:r>
              <a:rPr lang="en-US" dirty="0"/>
              <a:t> Fractional Factorial Design Pattern</a:t>
            </a:r>
          </a:p>
          <a:p>
            <a:pPr lvl="1"/>
            <a:r>
              <a:rPr lang="en-US" dirty="0"/>
              <a:t>Three factors and four treatments</a:t>
            </a:r>
          </a:p>
          <a:p>
            <a:pPr lvl="1"/>
            <a:endParaRPr lang="en-US" sz="2400" dirty="0"/>
          </a:p>
          <a:p>
            <a:pPr lvl="1"/>
            <a:endParaRPr lang="en-US" sz="2400" dirty="0"/>
          </a:p>
          <a:p>
            <a:pPr lvl="1"/>
            <a:endParaRPr lang="en-US" sz="2400" dirty="0"/>
          </a:p>
          <a:p>
            <a:pPr lvl="1"/>
            <a:endParaRPr lang="en-US" sz="2400" dirty="0"/>
          </a:p>
          <a:p>
            <a:endParaRPr lang="en-US" sz="2000" dirty="0"/>
          </a:p>
          <a:p>
            <a:r>
              <a:rPr lang="en-US" dirty="0"/>
              <a:t>Note: We also call this kind of design a </a:t>
            </a:r>
            <a:r>
              <a:rPr lang="en-US" i="1" dirty="0"/>
              <a:t>half-factorial design</a:t>
            </a:r>
            <a:r>
              <a:rPr lang="en-US" dirty="0"/>
              <a:t> since we only have half of the treatments that we would have in a full factorial design.</a:t>
            </a:r>
          </a:p>
          <a:p>
            <a:r>
              <a:rPr lang="en-US" dirty="0"/>
              <a:t>In 2</a:t>
            </a:r>
            <a:r>
              <a:rPr lang="en-US" baseline="30000" dirty="0"/>
              <a:t>3-1</a:t>
            </a:r>
            <a:r>
              <a:rPr lang="en-US" dirty="0"/>
              <a:t> fractional factorial design of experiment, the effect of three-way interaction (ABC) is not measurable since it only has “+1”.</a:t>
            </a:r>
          </a:p>
          <a:p>
            <a:pPr lvl="1"/>
            <a:endParaRPr lang="en-US" sz="2400" dirty="0"/>
          </a:p>
          <a:p>
            <a:pPr lvl="1">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1059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1859" name="Picture 3"/>
          <p:cNvPicPr>
            <a:picLocks noChangeAspect="1" noChangeArrowheads="1"/>
          </p:cNvPicPr>
          <p:nvPr/>
        </p:nvPicPr>
        <p:blipFill>
          <a:blip r:embed="rId4" cstate="print"/>
          <a:srcRect/>
          <a:stretch>
            <a:fillRect/>
          </a:stretch>
        </p:blipFill>
        <p:spPr bwMode="auto">
          <a:xfrm>
            <a:off x="1676400" y="2209800"/>
            <a:ext cx="8191500"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769938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sp>
        <p:nvSpPr>
          <p:cNvPr id="16" name="Slide Number Placeholder 15"/>
          <p:cNvSpPr>
            <a:spLocks noGrp="1"/>
          </p:cNvSpPr>
          <p:nvPr>
            <p:ph type="sldNum" sz="quarter" idx="4"/>
          </p:nvPr>
        </p:nvSpPr>
        <p:spPr/>
        <p:txBody>
          <a:bodyPr/>
          <a:lstStyle/>
          <a:p>
            <a:fld id="{5A6A12F4-C341-4E64-9C18-B0BA3358FAF5}" type="slidenum">
              <a:rPr lang="en-US" smtClean="0"/>
              <a:pPr/>
              <a:t>106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Tree>
    <p:custDataLst>
      <p:tags r:id="rId1"/>
    </p:custDataLst>
    <p:extLst>
      <p:ext uri="{BB962C8B-B14F-4D97-AF65-F5344CB8AC3E}">
        <p14:creationId xmlns:p14="http://schemas.microsoft.com/office/powerpoint/2010/main" val="2787457066"/>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In the 2</a:t>
            </a:r>
            <a:r>
              <a:rPr lang="en-US" baseline="30000" dirty="0"/>
              <a:t>3-1</a:t>
            </a:r>
            <a:r>
              <a:rPr lang="en-US" dirty="0"/>
              <a:t> fractional factorial design, we notice that the column of each main effect has identical “+1” and “-1” values with one two-way interaction column.</a:t>
            </a:r>
          </a:p>
          <a:p>
            <a:pPr lvl="1"/>
            <a:r>
              <a:rPr lang="en-US" dirty="0"/>
              <a:t>A and BC</a:t>
            </a:r>
          </a:p>
          <a:p>
            <a:pPr lvl="1"/>
            <a:r>
              <a:rPr lang="en-US" dirty="0"/>
              <a:t>B and AC</a:t>
            </a:r>
          </a:p>
          <a:p>
            <a:pPr lvl="1"/>
            <a:r>
              <a:rPr lang="en-US" dirty="0"/>
              <a:t>C and AB</a:t>
            </a:r>
          </a:p>
          <a:p>
            <a:pPr lvl="1"/>
            <a:endParaRPr lang="en-US" dirty="0"/>
          </a:p>
          <a:p>
            <a:r>
              <a:rPr lang="en-US" dirty="0"/>
              <a:t>In this situation, we say that A is </a:t>
            </a:r>
            <a:r>
              <a:rPr lang="en-US" i="1" dirty="0"/>
              <a:t>aliased </a:t>
            </a:r>
            <a:r>
              <a:rPr lang="en-US" dirty="0"/>
              <a:t>with BC or A is the </a:t>
            </a:r>
            <a:r>
              <a:rPr lang="en-US" i="1" dirty="0"/>
              <a:t>alias</a:t>
            </a:r>
            <a:r>
              <a:rPr lang="en-US" dirty="0"/>
              <a:t> of BC</a:t>
            </a:r>
            <a:r>
              <a:rPr lang="en-US" dirty="0">
                <a:solidFill>
                  <a:srgbClr val="000000"/>
                </a:solidFill>
              </a:rPr>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4654401"/>
      </p:ext>
    </p:extLst>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By multiplying any column with itself, we obtain the </a:t>
            </a:r>
            <a:r>
              <a:rPr lang="en-US" i="1" dirty="0"/>
              <a:t>identity (I)</a:t>
            </a:r>
            <a:r>
              <a:rPr lang="en-US" dirty="0"/>
              <a:t>.</a:t>
            </a:r>
          </a:p>
          <a:p>
            <a:pPr lvl="1"/>
            <a:r>
              <a:rPr lang="en-US" dirty="0"/>
              <a:t>A * A = I</a:t>
            </a:r>
          </a:p>
          <a:p>
            <a:pPr lvl="1"/>
            <a:r>
              <a:rPr lang="en-US" dirty="0"/>
              <a:t>The product of any column and the identity is the column itself.</a:t>
            </a:r>
          </a:p>
          <a:p>
            <a:pPr lvl="1"/>
            <a:r>
              <a:rPr lang="en-US" dirty="0"/>
              <a:t>A * I = A</a:t>
            </a:r>
          </a:p>
          <a:p>
            <a:endParaRPr lang="en-US" dirty="0"/>
          </a:p>
          <a:p>
            <a:r>
              <a:rPr lang="en-US" dirty="0"/>
              <a:t>Column ABC is called the </a:t>
            </a:r>
            <a:r>
              <a:rPr lang="en-US" i="1" dirty="0"/>
              <a:t>generator</a:t>
            </a:r>
            <a:r>
              <a:rPr lang="en-US" dirty="0"/>
              <a:t>.</a:t>
            </a:r>
          </a:p>
          <a:p>
            <a:pPr lvl="1"/>
            <a:r>
              <a:rPr lang="en-US" dirty="0"/>
              <a:t>By multiplying any column with the generator, we obtain its </a:t>
            </a:r>
            <a:r>
              <a:rPr lang="en-US" i="1" dirty="0"/>
              <a:t>alias</a:t>
            </a:r>
            <a:r>
              <a:rPr lang="en-US" dirty="0"/>
              <a:t>.</a:t>
            </a:r>
          </a:p>
          <a:p>
            <a:pPr lvl="1"/>
            <a:r>
              <a:rPr lang="en-US" dirty="0"/>
              <a:t>A * ABC = (A*A) * BC = I * BC = BC</a:t>
            </a:r>
          </a:p>
          <a:p>
            <a:endParaRPr lang="en-US" sz="2000"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4346939"/>
      </p:ext>
    </p:extLst>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1049000" cy="960438"/>
          </a:xfrm>
        </p:spPr>
        <p:txBody>
          <a:bodyPr/>
          <a:lstStyle/>
          <a:p>
            <a:r>
              <a:rPr lang="en-US" dirty="0"/>
              <a:t>Use </a:t>
            </a:r>
            <a:r>
              <a:rPr lang="en-US" dirty="0" err="1"/>
              <a:t>SigmaXL</a:t>
            </a:r>
            <a:r>
              <a:rPr lang="en-US" dirty="0"/>
              <a:t> to Run a Fractional Factorial Experiment </a:t>
            </a:r>
          </a:p>
        </p:txBody>
      </p:sp>
      <p:sp>
        <p:nvSpPr>
          <p:cNvPr id="3" name="Content Placeholder 2"/>
          <p:cNvSpPr>
            <a:spLocks noGrp="1"/>
          </p:cNvSpPr>
          <p:nvPr>
            <p:ph idx="1"/>
          </p:nvPr>
        </p:nvSpPr>
        <p:spPr/>
        <p:txBody>
          <a:bodyPr/>
          <a:lstStyle/>
          <a:p>
            <a:r>
              <a:rPr lang="en-US" dirty="0"/>
              <a:t>Step 1: Initiate the experiment design</a:t>
            </a:r>
          </a:p>
          <a:p>
            <a:pPr lvl="1"/>
            <a:r>
              <a:rPr lang="en-US" dirty="0"/>
              <a:t>Click </a:t>
            </a:r>
            <a:r>
              <a:rPr lang="en-US" dirty="0" err="1"/>
              <a:t>SigmaXL</a:t>
            </a:r>
            <a:r>
              <a:rPr lang="en-US" dirty="0"/>
              <a:t> -&gt; Designs of Experiments -&gt; 2-Level Factorial/Screening -&gt; 2-Level Factorial/Screening Designs</a:t>
            </a:r>
          </a:p>
          <a:p>
            <a:pPr lvl="1"/>
            <a:r>
              <a:rPr lang="en-US" dirty="0"/>
              <a:t>A window named “2-Level Factorial/Screening Designs of Experiments” pops up.</a:t>
            </a:r>
          </a:p>
          <a:p>
            <a:r>
              <a:rPr lang="en-US" dirty="0"/>
              <a:t>Step 2: Enter the response and factors information in the window “2-Level Factorial/Screening Design of Experiments”</a:t>
            </a:r>
          </a:p>
          <a:p>
            <a:pPr lvl="1"/>
            <a:r>
              <a:rPr lang="en-US" dirty="0"/>
              <a:t>One response: Y</a:t>
            </a:r>
          </a:p>
          <a:p>
            <a:pPr lvl="1"/>
            <a:r>
              <a:rPr lang="en-US" dirty="0"/>
              <a:t>Three factors: A, B and C</a:t>
            </a:r>
          </a:p>
          <a:p>
            <a:pPr lvl="1"/>
            <a:r>
              <a:rPr lang="en-US" dirty="0"/>
              <a:t>Two-level design: each factor has two settings</a:t>
            </a:r>
          </a:p>
          <a:p>
            <a:r>
              <a:rPr lang="en-US" dirty="0"/>
              <a:t>Step 3: Select a design from the pre-populated design list.</a:t>
            </a:r>
          </a:p>
          <a:p>
            <a:pPr lvl="1"/>
            <a:r>
              <a:rPr lang="en-US" dirty="0"/>
              <a:t>In this case, we select “4-Run, 2**(3-1), ½ Fraction, Res III”.</a:t>
            </a:r>
          </a:p>
          <a:p>
            <a:pPr lvl="1"/>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1062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9458938"/>
      </p:ext>
    </p:extLst>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sz="2200" dirty="0"/>
              <a:t>Step 4: Select the number of replications and make design</a:t>
            </a:r>
          </a:p>
          <a:p>
            <a:pPr lvl="1"/>
            <a:r>
              <a:rPr lang="en-US" sz="2000" dirty="0"/>
              <a:t>In this case, we assume the sufficient resources allow each treatment to be run twice.</a:t>
            </a:r>
          </a:p>
          <a:p>
            <a:pPr lvl="1"/>
            <a:r>
              <a:rPr lang="en-US" sz="2000" dirty="0"/>
              <a:t>Enter  “2” into the box of “Number of Replicates”</a:t>
            </a:r>
          </a:p>
          <a:p>
            <a:pPr lvl="1"/>
            <a:r>
              <a:rPr lang="en-US" sz="2000" dirty="0"/>
              <a:t>Click “OK&gt;&gt;”</a:t>
            </a:r>
          </a:p>
          <a:p>
            <a:pPr lvl="1"/>
            <a:r>
              <a:rPr lang="en-US" sz="2000" dirty="0"/>
              <a:t>The DOE template appears in the newly generated tab “3 Factor DOE”.</a:t>
            </a:r>
          </a:p>
          <a:p>
            <a:endParaRPr lang="en-US" sz="2000"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1063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3"/>
          <a:stretch>
            <a:fillRect/>
          </a:stretch>
        </p:blipFill>
        <p:spPr>
          <a:xfrm>
            <a:off x="6127858" y="3581400"/>
            <a:ext cx="5065939" cy="251460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5B655B53-5347-43B7-9617-B1477CF89D4E}"/>
              </a:ext>
            </a:extLst>
          </p:cNvPr>
          <p:cNvPicPr>
            <a:picLocks noChangeAspect="1"/>
          </p:cNvPicPr>
          <p:nvPr/>
        </p:nvPicPr>
        <p:blipFill>
          <a:blip r:embed="rId4"/>
          <a:stretch>
            <a:fillRect/>
          </a:stretch>
        </p:blipFill>
        <p:spPr>
          <a:xfrm>
            <a:off x="609600" y="3198637"/>
            <a:ext cx="5437384" cy="3051526"/>
          </a:xfrm>
          <a:prstGeom prst="rect">
            <a:avLst/>
          </a:prstGeom>
        </p:spPr>
      </p:pic>
      <p:sp>
        <p:nvSpPr>
          <p:cNvPr id="15" name="Right Arrow 14"/>
          <p:cNvSpPr/>
          <p:nvPr/>
        </p:nvSpPr>
        <p:spPr>
          <a:xfrm>
            <a:off x="5795193" y="4686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9962878"/>
      </p:ext>
    </p:extLst>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5: Implement the experiment and record the results in yellow cells in the DOE table being sure to enter the data by Std. Order.</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1064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3"/>
          <a:stretch>
            <a:fillRect/>
          </a:stretch>
        </p:blipFill>
        <p:spPr>
          <a:xfrm>
            <a:off x="2362200" y="2641932"/>
            <a:ext cx="6858000" cy="3682668"/>
          </a:xfrm>
          <a:prstGeom prst="rect">
            <a:avLst/>
          </a:prstGeom>
        </p:spPr>
      </p:pic>
    </p:spTree>
    <p:custDataLst>
      <p:tags r:id="rId1"/>
    </p:custDataLst>
    <p:extLst>
      <p:ext uri="{BB962C8B-B14F-4D97-AF65-F5344CB8AC3E}">
        <p14:creationId xmlns:p14="http://schemas.microsoft.com/office/powerpoint/2010/main" val="3863526916"/>
      </p:ext>
    </p:extLst>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a:t>Use SigmaXL to Run a Fractional Factorial Experiment </a:t>
            </a:r>
            <a:endParaRPr lang="en-US" dirty="0"/>
          </a:p>
        </p:txBody>
      </p:sp>
      <p:sp>
        <p:nvSpPr>
          <p:cNvPr id="3" name="Content Placeholder 2"/>
          <p:cNvSpPr>
            <a:spLocks noGrp="1"/>
          </p:cNvSpPr>
          <p:nvPr>
            <p:ph idx="1"/>
          </p:nvPr>
        </p:nvSpPr>
        <p:spPr>
          <a:xfrm>
            <a:off x="381000" y="1143000"/>
            <a:ext cx="3962400" cy="5410200"/>
          </a:xfrm>
        </p:spPr>
        <p:txBody>
          <a:bodyPr>
            <a:normAutofit/>
          </a:bodyPr>
          <a:lstStyle/>
          <a:p>
            <a:r>
              <a:rPr lang="en-US" sz="2200" dirty="0"/>
              <a:t>Step 6: Fit the model using the experiment results</a:t>
            </a:r>
          </a:p>
          <a:p>
            <a:pPr lvl="1"/>
            <a:r>
              <a:rPr lang="en-US" sz="2000" dirty="0"/>
              <a:t>Click </a:t>
            </a:r>
            <a:r>
              <a:rPr lang="en-US" sz="2000" dirty="0" err="1"/>
              <a:t>SigmaXL</a:t>
            </a:r>
            <a:r>
              <a:rPr lang="en-US" sz="2000" dirty="0"/>
              <a:t> -&gt; Design of Experiments -&gt; 2-Level Factorial/Screening -&gt; Analyze 2-Level Factorial/Screening Design</a:t>
            </a:r>
          </a:p>
          <a:p>
            <a:pPr lvl="1"/>
            <a:r>
              <a:rPr lang="en-US" sz="2000" dirty="0"/>
              <a:t>A new window named “Analyze 2-Level Factorial/Screening Design” appears with the response and factors pre-populated.</a:t>
            </a:r>
          </a:p>
          <a:p>
            <a:pPr lvl="1"/>
            <a:r>
              <a:rPr lang="en-US" sz="2000" dirty="0"/>
              <a:t>Check the checkbox “Show Residual Plots”</a:t>
            </a:r>
          </a:p>
          <a:p>
            <a:pPr lvl="1"/>
            <a:r>
              <a:rPr lang="en-US" sz="2000" dirty="0"/>
              <a:t>Click “OK&gt;&gt;”</a:t>
            </a:r>
          </a:p>
          <a:p>
            <a:endParaRPr lang="en-US" sz="2000"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1065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18CFC266-57AC-42F8-857B-9BF49AFCAA6F}"/>
              </a:ext>
            </a:extLst>
          </p:cNvPr>
          <p:cNvPicPr>
            <a:picLocks noChangeAspect="1"/>
          </p:cNvPicPr>
          <p:nvPr/>
        </p:nvPicPr>
        <p:blipFill>
          <a:blip r:embed="rId3"/>
          <a:stretch>
            <a:fillRect/>
          </a:stretch>
        </p:blipFill>
        <p:spPr>
          <a:xfrm>
            <a:off x="4648200" y="1524000"/>
            <a:ext cx="6225232" cy="4474621"/>
          </a:xfrm>
          <a:prstGeom prst="rect">
            <a:avLst/>
          </a:prstGeom>
        </p:spPr>
      </p:pic>
    </p:spTree>
    <p:custDataLst>
      <p:tags r:id="rId1"/>
    </p:custDataLst>
    <p:extLst>
      <p:ext uri="{BB962C8B-B14F-4D97-AF65-F5344CB8AC3E}">
        <p14:creationId xmlns:p14="http://schemas.microsoft.com/office/powerpoint/2010/main" val="2283911134"/>
      </p:ext>
    </p:extLst>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7: Analyze the model results</a:t>
            </a:r>
          </a:p>
          <a:p>
            <a:pPr lvl="1"/>
            <a:r>
              <a:rPr lang="en-US" dirty="0"/>
              <a:t>Check whether the model is statistically significant.</a:t>
            </a:r>
          </a:p>
          <a:p>
            <a:pPr lvl="1"/>
            <a:r>
              <a:rPr lang="en-US" dirty="0"/>
              <a:t>Check which factors are insignificant.</a:t>
            </a:r>
          </a:p>
          <a:p>
            <a:pPr lvl="1"/>
            <a:r>
              <a:rPr lang="en-US" dirty="0"/>
              <a:t>If any independent variables are not significant, remove them one at a time and rerun the model until all the independent variables in the model are significant.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1066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02069570"/>
      </p:ext>
    </p:extLst>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1067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800100" y="4724400"/>
            <a:ext cx="10134600" cy="1323425"/>
          </a:xfrm>
          <a:prstGeom prst="rect">
            <a:avLst/>
          </a:prstGeom>
          <a:noFill/>
        </p:spPr>
        <p:txBody>
          <a:bodyPr wrap="square" lIns="91426" tIns="45713" rIns="91426" bIns="45713" rtlCol="0">
            <a:spAutoFit/>
          </a:bodyPr>
          <a:lstStyle/>
          <a:p>
            <a:pPr marL="342900" indent="-342900">
              <a:buFont typeface="Arial" panose="020B0604020202020204" pitchFamily="34" charset="0"/>
              <a:buChar char="•"/>
            </a:pPr>
            <a:r>
              <a:rPr lang="en-US" sz="2000" dirty="0">
                <a:latin typeface="+mj-lt"/>
              </a:rPr>
              <a:t>The p-value of factor B is greater than the alpha level (0.05), so it is not statistically significant.</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Next we need to remove factor B and re-run the model.</a:t>
            </a:r>
          </a:p>
        </p:txBody>
      </p:sp>
      <p:pic>
        <p:nvPicPr>
          <p:cNvPr id="9" name="Picture 8"/>
          <p:cNvPicPr>
            <a:picLocks noChangeAspect="1"/>
          </p:cNvPicPr>
          <p:nvPr/>
        </p:nvPicPr>
        <p:blipFill>
          <a:blip r:embed="rId4"/>
          <a:stretch>
            <a:fillRect/>
          </a:stretch>
        </p:blipFill>
        <p:spPr>
          <a:xfrm>
            <a:off x="1588101" y="1257300"/>
            <a:ext cx="8812597" cy="3200399"/>
          </a:xfrm>
          <a:prstGeom prst="rect">
            <a:avLst/>
          </a:prstGeom>
        </p:spPr>
      </p:pic>
    </p:spTree>
    <p:custDataLst>
      <p:tags r:id="rId1"/>
    </p:custDataLst>
    <p:extLst>
      <p:ext uri="{BB962C8B-B14F-4D97-AF65-F5344CB8AC3E}">
        <p14:creationId xmlns:p14="http://schemas.microsoft.com/office/powerpoint/2010/main" val="2197903322"/>
      </p:ext>
    </p:extLst>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1068</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3"/>
          <a:stretch>
            <a:fillRect/>
          </a:stretch>
        </p:blipFill>
        <p:spPr>
          <a:xfrm>
            <a:off x="1295400" y="3964556"/>
            <a:ext cx="7315200" cy="2689894"/>
          </a:xfrm>
          <a:prstGeom prst="rect">
            <a:avLst/>
          </a:prstGeom>
        </p:spPr>
      </p:pic>
      <p:sp>
        <p:nvSpPr>
          <p:cNvPr id="9" name="TextBox 8"/>
          <p:cNvSpPr txBox="1"/>
          <p:nvPr/>
        </p:nvSpPr>
        <p:spPr>
          <a:xfrm>
            <a:off x="6172200" y="2764242"/>
            <a:ext cx="4360734" cy="1200314"/>
          </a:xfrm>
          <a:prstGeom prst="rect">
            <a:avLst/>
          </a:prstGeom>
          <a:noFill/>
        </p:spPr>
        <p:txBody>
          <a:bodyPr wrap="square" lIns="91426" tIns="45713" rIns="91426" bIns="45713" rtlCol="0">
            <a:spAutoFit/>
          </a:bodyPr>
          <a:lstStyle/>
          <a:p>
            <a:r>
              <a:rPr lang="en-US" dirty="0">
                <a:latin typeface="+mj-lt"/>
              </a:rPr>
              <a:t>The p-values of all the independent variables are smaller than 0.05. There is no need to remove any independent variables from the model. </a:t>
            </a:r>
          </a:p>
        </p:txBody>
      </p:sp>
      <p:pic>
        <p:nvPicPr>
          <p:cNvPr id="7" name="Picture 6">
            <a:extLst>
              <a:ext uri="{FF2B5EF4-FFF2-40B4-BE49-F238E27FC236}">
                <a16:creationId xmlns:a16="http://schemas.microsoft.com/office/drawing/2014/main" id="{536CED4B-0F99-4856-8DBD-86D0E14C02F5}"/>
              </a:ext>
            </a:extLst>
          </p:cNvPr>
          <p:cNvPicPr>
            <a:picLocks noChangeAspect="1"/>
          </p:cNvPicPr>
          <p:nvPr/>
        </p:nvPicPr>
        <p:blipFill>
          <a:blip r:embed="rId4"/>
          <a:stretch>
            <a:fillRect/>
          </a:stretch>
        </p:blipFill>
        <p:spPr>
          <a:xfrm>
            <a:off x="1295399" y="1143000"/>
            <a:ext cx="3678151" cy="2643810"/>
          </a:xfrm>
          <a:prstGeom prst="rect">
            <a:avLst/>
          </a:prstGeom>
        </p:spPr>
      </p:pic>
    </p:spTree>
    <p:custDataLst>
      <p:tags r:id="rId1"/>
    </p:custDataLst>
    <p:extLst>
      <p:ext uri="{BB962C8B-B14F-4D97-AF65-F5344CB8AC3E}">
        <p14:creationId xmlns:p14="http://schemas.microsoft.com/office/powerpoint/2010/main" val="3740767353"/>
      </p:ext>
    </p:extLst>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lstStyle/>
          <a:p>
            <a:r>
              <a:rPr lang="en-US" dirty="0"/>
              <a:t>Step 8: Conduct residual analysis to ensure that the residuals of the model satisfy the following criteria.</a:t>
            </a:r>
          </a:p>
          <a:p>
            <a:pPr lvl="1"/>
            <a:r>
              <a:rPr lang="en-US" dirty="0"/>
              <a:t>Mean is equal to zero.</a:t>
            </a:r>
          </a:p>
          <a:p>
            <a:pPr lvl="1"/>
            <a:r>
              <a:rPr lang="en-US" dirty="0"/>
              <a:t>Normally distributed</a:t>
            </a:r>
          </a:p>
          <a:p>
            <a:pPr lvl="1"/>
            <a:r>
              <a:rPr lang="en-US" dirty="0"/>
              <a:t>Independent</a:t>
            </a:r>
          </a:p>
          <a:p>
            <a:pPr lvl="1"/>
            <a:r>
              <a:rPr lang="en-US" dirty="0"/>
              <a:t>Equal variance across the fitted response values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1069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299961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sz="2600" dirty="0"/>
              <a:t>Focuses the design of the product or process on satisfying customer’s needs and wants.</a:t>
            </a:r>
          </a:p>
          <a:p>
            <a:pPr marL="114300" indent="0">
              <a:buNone/>
            </a:pPr>
            <a:endParaRPr lang="en-US" sz="2600" dirty="0"/>
          </a:p>
          <a:p>
            <a:r>
              <a:rPr lang="en-US" sz="2600" dirty="0"/>
              <a:t>Improves the contact channels between customers, advertising, research and improvement, quality and production departments, which sustains better decision making.</a:t>
            </a:r>
          </a:p>
          <a:p>
            <a:pPr marL="114300" indent="0">
              <a:buNone/>
            </a:pPr>
            <a:endParaRPr lang="en-US" sz="2600" dirty="0"/>
          </a:p>
          <a:p>
            <a:r>
              <a:rPr lang="en-US" sz="2600" dirty="0"/>
              <a:t>Reduces the new product development project period and cost.</a:t>
            </a:r>
          </a:p>
          <a:p>
            <a:pPr marL="411480" lvl="1" indent="0">
              <a:buNone/>
            </a:pPr>
            <a:endParaRPr lang="en-US" sz="24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8.1: Save residuals generated by the model</a:t>
            </a:r>
          </a:p>
          <a:p>
            <a:pPr lvl="1"/>
            <a:r>
              <a:rPr lang="en-US" dirty="0"/>
              <a:t>When running the “Analyze 2-Level Factorial/Screening Design”, make sure to check the checkbox “Show Residual Plots” before clicking “OK&gt;&gt;”</a:t>
            </a:r>
          </a:p>
          <a:p>
            <a:pPr lvl="1"/>
            <a:r>
              <a:rPr lang="en-US" dirty="0"/>
              <a:t>The residual plots and the residuals appear at the bottom of the tab “Analyze – 3 Factor DOE (1)”.</a:t>
            </a:r>
          </a:p>
          <a:p>
            <a:pPr lvl="1"/>
            <a:endParaRPr lang="en-US" dirty="0"/>
          </a:p>
          <a:p>
            <a:endParaRPr lang="en-US" sz="2700" dirty="0"/>
          </a:p>
          <a:p>
            <a:pPr lvl="1"/>
            <a:endParaRPr lang="en-US" sz="2500" dirty="0"/>
          </a:p>
          <a:p>
            <a:endParaRPr lang="en-US" sz="27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1070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3"/>
          <a:stretch>
            <a:fillRect/>
          </a:stretch>
        </p:blipFill>
        <p:spPr>
          <a:xfrm>
            <a:off x="3657600" y="3441844"/>
            <a:ext cx="4114800" cy="2958957"/>
          </a:xfrm>
          <a:prstGeom prst="rect">
            <a:avLst/>
          </a:prstGeom>
        </p:spPr>
      </p:pic>
    </p:spTree>
    <p:custDataLst>
      <p:tags r:id="rId1"/>
    </p:custDataLst>
    <p:extLst>
      <p:ext uri="{BB962C8B-B14F-4D97-AF65-F5344CB8AC3E}">
        <p14:creationId xmlns:p14="http://schemas.microsoft.com/office/powerpoint/2010/main" val="3573310942"/>
      </p:ext>
    </p:extLst>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8.2: Check whether residuals are normally distributed with mean equal to zero.</a:t>
            </a:r>
            <a:endParaRPr lang="en-US" sz="2000" dirty="0"/>
          </a:p>
          <a:p>
            <a:pPr lvl="1"/>
            <a:r>
              <a:rPr lang="en-US" dirty="0"/>
              <a:t>Select the entire range of the residuals in the residual report</a:t>
            </a:r>
          </a:p>
          <a:p>
            <a:pPr lvl="1"/>
            <a:r>
              <a:rPr lang="en-US" dirty="0"/>
              <a:t>Click SigmaXL -&gt; Graphical Tools -&gt; Histograms &amp; Descriptive Statistics</a:t>
            </a:r>
          </a:p>
          <a:p>
            <a:pPr lvl="1"/>
            <a:r>
              <a:rPr lang="en-US" dirty="0"/>
              <a:t>A new window named “Histograms &amp; Descriptive” appears and the selected range is automatically populated into the box below “Please select your data”</a:t>
            </a:r>
          </a:p>
          <a:p>
            <a:pPr lvl="1"/>
            <a:r>
              <a:rPr lang="en-US" dirty="0"/>
              <a:t>Click “Next&gt;&gt;”</a:t>
            </a:r>
          </a:p>
          <a:p>
            <a:pPr lvl="1"/>
            <a:r>
              <a:rPr lang="en-US" dirty="0"/>
              <a:t>A new window named “Histograms &amp; Descriptive Statistics” pops up.</a:t>
            </a:r>
          </a:p>
          <a:p>
            <a:pPr lvl="1"/>
            <a:r>
              <a:rPr lang="en-US" dirty="0"/>
              <a:t>Select “Residuals” as the “Numeric Data Variables (Y)”</a:t>
            </a:r>
          </a:p>
          <a:p>
            <a:pPr lvl="1"/>
            <a:r>
              <a:rPr lang="en-US" dirty="0"/>
              <a:t>Click “OK&gt;&gt;”</a:t>
            </a:r>
          </a:p>
          <a:p>
            <a:pPr lvl="1"/>
            <a:r>
              <a:rPr lang="en-US" dirty="0"/>
              <a:t>The histogram and the normality test of the residuals appear in the newly generated tab “Hist Descript (1)”.</a:t>
            </a:r>
          </a:p>
          <a:p>
            <a:pPr lvl="1"/>
            <a:r>
              <a:rPr lang="en-US" dirty="0"/>
              <a:t>If the p-value of the normality test is greater than the alpha level (0.05), the residuals are normally distributed.</a:t>
            </a:r>
          </a:p>
          <a:p>
            <a:pPr lvl="1"/>
            <a:endParaRPr lang="en-US" sz="1800" dirty="0"/>
          </a:p>
          <a:p>
            <a:pPr marL="411420" lvl="1" indent="0">
              <a:buNone/>
            </a:pPr>
            <a:endParaRPr lang="en-US" sz="1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1071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83544919"/>
      </p:ext>
    </p:extLst>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1072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743200" y="1073944"/>
            <a:ext cx="6400800" cy="2020796"/>
          </a:xfrm>
          <a:prstGeom prst="rect">
            <a:avLst/>
          </a:prstGeom>
        </p:spPr>
      </p:pic>
      <p:sp>
        <p:nvSpPr>
          <p:cNvPr id="25" name="Right Arrow 24"/>
          <p:cNvSpPr/>
          <p:nvPr/>
        </p:nvSpPr>
        <p:spPr>
          <a:xfrm rot="5400000">
            <a:off x="2667000" y="28590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0B16912-A59A-4086-BEE1-DA7518087012}"/>
              </a:ext>
            </a:extLst>
          </p:cNvPr>
          <p:cNvPicPr>
            <a:picLocks noChangeAspect="1"/>
          </p:cNvPicPr>
          <p:nvPr/>
        </p:nvPicPr>
        <p:blipFill>
          <a:blip r:embed="rId5"/>
          <a:stretch>
            <a:fillRect/>
          </a:stretch>
        </p:blipFill>
        <p:spPr>
          <a:xfrm>
            <a:off x="440633" y="3299208"/>
            <a:ext cx="3230217" cy="2816749"/>
          </a:xfrm>
          <a:prstGeom prst="rect">
            <a:avLst/>
          </a:prstGeom>
        </p:spPr>
      </p:pic>
      <p:pic>
        <p:nvPicPr>
          <p:cNvPr id="12" name="Picture 11">
            <a:extLst>
              <a:ext uri="{FF2B5EF4-FFF2-40B4-BE49-F238E27FC236}">
                <a16:creationId xmlns:a16="http://schemas.microsoft.com/office/drawing/2014/main" id="{F263FEE3-D175-4872-BABE-E7313EAEFE86}"/>
              </a:ext>
            </a:extLst>
          </p:cNvPr>
          <p:cNvPicPr>
            <a:picLocks noChangeAspect="1"/>
          </p:cNvPicPr>
          <p:nvPr/>
        </p:nvPicPr>
        <p:blipFill>
          <a:blip r:embed="rId6"/>
          <a:stretch>
            <a:fillRect/>
          </a:stretch>
        </p:blipFill>
        <p:spPr>
          <a:xfrm>
            <a:off x="3819669" y="3385327"/>
            <a:ext cx="7083555" cy="2704629"/>
          </a:xfrm>
          <a:prstGeom prst="rect">
            <a:avLst/>
          </a:prstGeom>
        </p:spPr>
      </p:pic>
      <p:sp>
        <p:nvSpPr>
          <p:cNvPr id="26" name="Right Arrow 25"/>
          <p:cNvSpPr/>
          <p:nvPr/>
        </p:nvSpPr>
        <p:spPr>
          <a:xfrm>
            <a:off x="3505201" y="45421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77372184"/>
      </p:ext>
    </p:extLst>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259883" y="2362200"/>
            <a:ext cx="9469034" cy="4038600"/>
          </a:xfrm>
          <a:prstGeom prst="rect">
            <a:avLst/>
          </a:prstGeom>
        </p:spPr>
      </p:pic>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1073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1259883" y="1322457"/>
            <a:ext cx="8458200" cy="707886"/>
          </a:xfrm>
          <a:prstGeom prst="rect">
            <a:avLst/>
          </a:prstGeom>
          <a:noFill/>
        </p:spPr>
        <p:txBody>
          <a:bodyPr wrap="square" rtlCol="0">
            <a:spAutoFit/>
          </a:bodyPr>
          <a:lstStyle/>
          <a:p>
            <a:r>
              <a:rPr lang="en-US" sz="2000" dirty="0">
                <a:solidFill>
                  <a:srgbClr val="000000"/>
                </a:solidFill>
                <a:latin typeface="+mj-lt"/>
              </a:rPr>
              <a:t>The p-value of the normality test is larger than alpha level (0.05). The residuals are normally distributed</a:t>
            </a:r>
            <a:r>
              <a:rPr lang="en-US" sz="2000" dirty="0">
                <a:solidFill>
                  <a:srgbClr val="000000"/>
                </a:solidFill>
                <a:latin typeface="Source Sans Pro" panose="020B0503030403020204" pitchFamily="34" charset="0"/>
              </a:rPr>
              <a:t>.</a:t>
            </a:r>
          </a:p>
        </p:txBody>
      </p:sp>
    </p:spTree>
    <p:custDataLst>
      <p:tags r:id="rId1"/>
    </p:custDataLst>
    <p:extLst>
      <p:ext uri="{BB962C8B-B14F-4D97-AF65-F5344CB8AC3E}">
        <p14:creationId xmlns:p14="http://schemas.microsoft.com/office/powerpoint/2010/main" val="2909132994"/>
      </p:ext>
    </p:extLst>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lnSpcReduction="10000"/>
          </a:bodyPr>
          <a:lstStyle/>
          <a:p>
            <a:r>
              <a:rPr lang="en-US" dirty="0"/>
              <a:t>Step 8.3: Check whether the residuals are independent.</a:t>
            </a:r>
          </a:p>
          <a:p>
            <a:pPr lvl="1"/>
            <a:r>
              <a:rPr lang="en-US" dirty="0"/>
              <a:t>Select the entire range of the residuals in the residual report.</a:t>
            </a:r>
          </a:p>
          <a:p>
            <a:pPr lvl="1"/>
            <a:r>
              <a:rPr lang="en-US" dirty="0"/>
              <a:t>Click SigmaXL -&gt; Control Charts -&gt; Individuals &amp; Moving Range</a:t>
            </a:r>
          </a:p>
          <a:p>
            <a:pPr lvl="1"/>
            <a:r>
              <a:rPr lang="en-US" dirty="0"/>
              <a:t>A new window named “Individuals and Moving Range” appears with the selected range automatically populated into the box below “Please select your data”.</a:t>
            </a:r>
          </a:p>
          <a:p>
            <a:pPr lvl="1"/>
            <a:r>
              <a:rPr lang="en-US" dirty="0"/>
              <a:t>Click “Next&gt;&gt;”</a:t>
            </a:r>
          </a:p>
          <a:p>
            <a:pPr lvl="1"/>
            <a:r>
              <a:rPr lang="en-US" dirty="0"/>
              <a:t>A new window named “Individuals and Moving Range Chart” pops up.</a:t>
            </a:r>
          </a:p>
          <a:p>
            <a:pPr lvl="1"/>
            <a:r>
              <a:rPr lang="en-US" dirty="0"/>
              <a:t>Select the “Residuals” as the “Numeric Data Variables (Y)”</a:t>
            </a:r>
          </a:p>
          <a:p>
            <a:pPr lvl="1"/>
            <a:r>
              <a:rPr lang="en-US" dirty="0"/>
              <a:t>Click “OK&gt;&gt;”</a:t>
            </a:r>
          </a:p>
          <a:p>
            <a:pPr lvl="1"/>
            <a:r>
              <a:rPr lang="en-US" dirty="0"/>
              <a:t>The control charts appear in the newly generated tab “Indiv &amp; MR Charts (1)”.</a:t>
            </a:r>
          </a:p>
          <a:p>
            <a:pPr lvl="1"/>
            <a:r>
              <a:rPr lang="en-US" dirty="0"/>
              <a:t>If no data points on the control charts fail any tests, the residuals are in control and independent of each other.</a:t>
            </a:r>
          </a:p>
          <a:p>
            <a:pPr lvl="1"/>
            <a:r>
              <a:rPr lang="en-US" dirty="0"/>
              <a:t>Note: The prerequisite of plotting IR chart for residuals is that the residuals are in the time order.</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1074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1731636"/>
      </p:ext>
    </p:extLst>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1075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50DF5AF4-3229-4FC6-BAB8-9413B4677027}"/>
              </a:ext>
            </a:extLst>
          </p:cNvPr>
          <p:cNvPicPr>
            <a:picLocks noChangeAspect="1"/>
          </p:cNvPicPr>
          <p:nvPr/>
        </p:nvPicPr>
        <p:blipFill>
          <a:blip r:embed="rId3"/>
          <a:stretch>
            <a:fillRect/>
          </a:stretch>
        </p:blipFill>
        <p:spPr>
          <a:xfrm>
            <a:off x="396489" y="2371094"/>
            <a:ext cx="3387627" cy="2954011"/>
          </a:xfrm>
          <a:prstGeom prst="rect">
            <a:avLst/>
          </a:prstGeom>
        </p:spPr>
      </p:pic>
      <p:pic>
        <p:nvPicPr>
          <p:cNvPr id="11" name="Picture 10">
            <a:extLst>
              <a:ext uri="{FF2B5EF4-FFF2-40B4-BE49-F238E27FC236}">
                <a16:creationId xmlns:a16="http://schemas.microsoft.com/office/drawing/2014/main" id="{4B88867B-69D0-4B6D-9E96-4890C549C4BE}"/>
              </a:ext>
            </a:extLst>
          </p:cNvPr>
          <p:cNvPicPr>
            <a:picLocks noChangeAspect="1"/>
          </p:cNvPicPr>
          <p:nvPr/>
        </p:nvPicPr>
        <p:blipFill>
          <a:blip r:embed="rId4"/>
          <a:stretch>
            <a:fillRect/>
          </a:stretch>
        </p:blipFill>
        <p:spPr>
          <a:xfrm>
            <a:off x="3902766" y="2133600"/>
            <a:ext cx="7161834" cy="3429000"/>
          </a:xfrm>
          <a:prstGeom prst="rect">
            <a:avLst/>
          </a:prstGeom>
        </p:spPr>
      </p:pic>
      <p:sp>
        <p:nvSpPr>
          <p:cNvPr id="20" name="Right Arrow 19"/>
          <p:cNvSpPr/>
          <p:nvPr/>
        </p:nvSpPr>
        <p:spPr>
          <a:xfrm>
            <a:off x="3657601" y="36956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04123415"/>
      </p:ext>
    </p:extLst>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lstStyle/>
          <a:p>
            <a:r>
              <a:rPr lang="en-US" dirty="0"/>
              <a:t>Use SigmaXL to Run a Fractional Factorial Experiment </a:t>
            </a:r>
          </a:p>
        </p:txBody>
      </p:sp>
      <p:sp>
        <p:nvSpPr>
          <p:cNvPr id="4" name="Slide Number Placeholder 3"/>
          <p:cNvSpPr>
            <a:spLocks noGrp="1"/>
          </p:cNvSpPr>
          <p:nvPr>
            <p:ph type="sldNum" sz="quarter" idx="4"/>
          </p:nvPr>
        </p:nvSpPr>
        <p:spPr/>
        <p:txBody>
          <a:bodyPr/>
          <a:lstStyle/>
          <a:p>
            <a:fld id="{5A6A12F4-C341-4E64-9C18-B0BA3358FAF5}" type="slidenum">
              <a:rPr lang="en-US" smtClean="0"/>
              <a:pPr/>
              <a:t>1076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542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7860" y="1219200"/>
            <a:ext cx="7551479" cy="51816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612200085"/>
      </p:ext>
    </p:extLst>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8.4: Check whether the residuals have equal variance across the predicted response values.</a:t>
            </a:r>
          </a:p>
          <a:p>
            <a:pPr lvl="1"/>
            <a:r>
              <a:rPr lang="en-US" dirty="0"/>
              <a:t>Close to the bottom of the tab “Analyze – 3 Factor DOE (1)” is the residual by predicted plot.</a:t>
            </a:r>
          </a:p>
          <a:p>
            <a:pPr lvl="1"/>
            <a:r>
              <a:rPr lang="en-US" dirty="0"/>
              <a:t>We look for patterns in which the residuals tend to have even variation across the entire range of the fitted response values.</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1077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2289" y="3505200"/>
            <a:ext cx="5167424" cy="3048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244246330"/>
      </p:ext>
    </p:extLst>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4.5.2 Confounding Effects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6486381"/>
      </p:ext>
    </p:extLst>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Confounding Effects</a:t>
            </a:r>
          </a:p>
        </p:txBody>
      </p:sp>
      <p:sp>
        <p:nvSpPr>
          <p:cNvPr id="3" name="Content Placeholder 2"/>
          <p:cNvSpPr>
            <a:spLocks noGrp="1"/>
          </p:cNvSpPr>
          <p:nvPr>
            <p:ph idx="1"/>
          </p:nvPr>
        </p:nvSpPr>
        <p:spPr/>
        <p:txBody>
          <a:bodyPr>
            <a:normAutofit/>
          </a:bodyPr>
          <a:lstStyle/>
          <a:p>
            <a:r>
              <a:rPr lang="en-US" dirty="0">
                <a:solidFill>
                  <a:srgbClr val="182835"/>
                </a:solidFill>
              </a:rPr>
              <a:t>In full factorial experiments the effects of every factor and their interactions can be calculated because there is a degree of freedom for every treatment combination as well as the error term.</a:t>
            </a:r>
          </a:p>
          <a:p>
            <a:endParaRPr lang="en-US" dirty="0">
              <a:solidFill>
                <a:srgbClr val="182835"/>
              </a:solidFill>
            </a:endParaRPr>
          </a:p>
          <a:p>
            <a:r>
              <a:rPr lang="en-US" dirty="0">
                <a:solidFill>
                  <a:srgbClr val="182835"/>
                </a:solidFill>
              </a:rPr>
              <a:t>Fractional factorial experiments, however, are designed with fewer runs or treatment combinations but will have the same number of input factors.</a:t>
            </a:r>
          </a:p>
          <a:p>
            <a:endParaRPr lang="en-US" dirty="0">
              <a:solidFill>
                <a:srgbClr val="182835"/>
              </a:solidFill>
            </a:endParaRPr>
          </a:p>
          <a:p>
            <a:r>
              <a:rPr lang="en-US" dirty="0">
                <a:solidFill>
                  <a:srgbClr val="182835"/>
                </a:solidFill>
              </a:rPr>
              <a:t>As a result, the experimenter must understand the impact of these consequences.</a:t>
            </a:r>
          </a:p>
          <a:p>
            <a:endParaRPr lang="en-US" b="1" dirty="0">
              <a:solidFill>
                <a:srgbClr val="182835"/>
              </a:solidFill>
            </a:endParaRPr>
          </a:p>
          <a:p>
            <a:r>
              <a:rPr lang="en-US" b="1" dirty="0">
                <a:solidFill>
                  <a:srgbClr val="182835"/>
                </a:solidFill>
              </a:rPr>
              <a:t>Confounding</a:t>
            </a:r>
            <a:r>
              <a:rPr lang="en-US" dirty="0">
                <a:solidFill>
                  <a:srgbClr val="182835"/>
                </a:solidFill>
              </a:rPr>
              <a:t> (or aliased factors) is that consequence.</a:t>
            </a:r>
          </a:p>
          <a:p>
            <a:endParaRPr lang="en-US" b="1" dirty="0">
              <a:solidFill>
                <a:srgbClr val="182835"/>
              </a:solidFill>
            </a:endParaRPr>
          </a:p>
          <a:p>
            <a:r>
              <a:rPr lang="en-US" b="1" dirty="0">
                <a:solidFill>
                  <a:srgbClr val="182835"/>
                </a:solidFill>
              </a:rPr>
              <a:t>Resolution</a:t>
            </a:r>
            <a:r>
              <a:rPr lang="en-US" dirty="0">
                <a:solidFill>
                  <a:srgbClr val="182835"/>
                </a:solidFill>
              </a:rPr>
              <a:t> is a quantification or degree of confounding.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48945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lstStyle/>
          <a:p>
            <a:r>
              <a:rPr lang="en-US" sz="2600" dirty="0"/>
              <a:t>The relationship matrix can be too obscure with many process inputs and/or many customer constraints.</a:t>
            </a:r>
          </a:p>
          <a:p>
            <a:pPr marL="114300" indent="0">
              <a:buNone/>
            </a:pPr>
            <a:endParaRPr lang="en-US" sz="2600" dirty="0"/>
          </a:p>
          <a:p>
            <a:r>
              <a:rPr lang="en-US" sz="2600" dirty="0"/>
              <a:t>It can be very complicated and difficult to implement without experience.</a:t>
            </a:r>
          </a:p>
          <a:p>
            <a:pPr marL="114300" indent="0">
              <a:buNone/>
            </a:pPr>
            <a:endParaRPr lang="en-US" sz="2600" dirty="0"/>
          </a:p>
          <a:p>
            <a:r>
              <a:rPr lang="en-US" sz="2600" dirty="0"/>
              <a:t>If throughout the process new ideas, specifications, or requirements are not discovered, you run the risk of losing team members’ trust in the process. </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Confounding Effects</a:t>
            </a:r>
          </a:p>
        </p:txBody>
      </p:sp>
      <p:sp>
        <p:nvSpPr>
          <p:cNvPr id="3" name="Content Placeholder 2"/>
          <p:cNvSpPr>
            <a:spLocks noGrp="1"/>
          </p:cNvSpPr>
          <p:nvPr>
            <p:ph idx="1"/>
          </p:nvPr>
        </p:nvSpPr>
        <p:spPr/>
        <p:txBody>
          <a:bodyPr>
            <a:normAutofit/>
          </a:bodyPr>
          <a:lstStyle/>
          <a:p>
            <a:pPr lvl="4"/>
            <a:r>
              <a:rPr lang="en-US" sz="2200" dirty="0">
                <a:solidFill>
                  <a:srgbClr val="182835"/>
                </a:solidFill>
              </a:rPr>
              <a:t>When two input factors are aliases of each other, the effects they each have on the response cannot be separated.</a:t>
            </a:r>
          </a:p>
          <a:p>
            <a:pPr lvl="4"/>
            <a:r>
              <a:rPr lang="en-US" sz="2200" dirty="0">
                <a:solidFill>
                  <a:srgbClr val="182835"/>
                </a:solidFill>
              </a:rPr>
              <a:t>In the 2</a:t>
            </a:r>
            <a:r>
              <a:rPr lang="en-US" sz="2200" baseline="30000" dirty="0">
                <a:solidFill>
                  <a:srgbClr val="182835"/>
                </a:solidFill>
              </a:rPr>
              <a:t>3-1</a:t>
            </a:r>
            <a:r>
              <a:rPr lang="en-US" sz="2200" dirty="0">
                <a:solidFill>
                  <a:srgbClr val="182835"/>
                </a:solidFill>
              </a:rPr>
              <a:t> fractional factorial design, A and BC are aliases. </a:t>
            </a:r>
          </a:p>
          <a:p>
            <a:pPr lvl="4"/>
            <a:r>
              <a:rPr lang="en-US" sz="2200" dirty="0">
                <a:solidFill>
                  <a:srgbClr val="182835"/>
                </a:solidFill>
              </a:rPr>
              <a:t>The main effect that A has on the response would be exactly the same as the interaction effect of BC. We cannot tell which one is truly significant.</a:t>
            </a:r>
          </a:p>
          <a:p>
            <a:endParaRPr lang="en-US" dirty="0">
              <a:solidFill>
                <a:srgbClr val="182835"/>
              </a:solidFill>
            </a:endParaRPr>
          </a:p>
          <a:p>
            <a:r>
              <a:rPr lang="en-US" sz="2200" dirty="0">
                <a:solidFill>
                  <a:srgbClr val="182835"/>
                </a:solidFill>
              </a:rPr>
              <a:t>The effects of aliased factors are what is referred to as </a:t>
            </a:r>
            <a:r>
              <a:rPr lang="en-US" sz="2200" b="1" dirty="0">
                <a:solidFill>
                  <a:srgbClr val="182835"/>
                </a:solidFill>
              </a:rPr>
              <a:t>confounded</a:t>
            </a:r>
            <a:r>
              <a:rPr lang="en-US" sz="2200" dirty="0">
                <a:solidFill>
                  <a:srgbClr val="182835"/>
                </a:solidFill>
              </a:rPr>
              <a:t>.</a:t>
            </a:r>
          </a:p>
          <a:p>
            <a:r>
              <a:rPr lang="en-US" sz="2200" dirty="0">
                <a:solidFill>
                  <a:srgbClr val="182835"/>
                </a:solidFill>
              </a:rPr>
              <a:t>Due to the confounding nature of aliased factors, the effect we observe is the mixed effect of aliased factors.</a:t>
            </a:r>
          </a:p>
          <a:p>
            <a:pPr lvl="1"/>
            <a:r>
              <a:rPr lang="en-US" sz="2000" dirty="0">
                <a:solidFill>
                  <a:srgbClr val="182835"/>
                </a:solidFill>
              </a:rPr>
              <a:t>A + BC</a:t>
            </a:r>
          </a:p>
          <a:p>
            <a:pPr lvl="1"/>
            <a:r>
              <a:rPr lang="en-US" sz="2000" dirty="0">
                <a:solidFill>
                  <a:srgbClr val="182835"/>
                </a:solidFill>
              </a:rPr>
              <a:t>B + AC</a:t>
            </a:r>
          </a:p>
          <a:p>
            <a:pPr lvl="1"/>
            <a:r>
              <a:rPr lang="en-US" sz="2000" dirty="0">
                <a:solidFill>
                  <a:srgbClr val="182835"/>
                </a:solidFill>
              </a:rPr>
              <a:t>C + AB</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90600"/>
            <a:ext cx="1434613" cy="2133600"/>
          </a:xfrm>
          <a:prstGeom prst="rect">
            <a:avLst/>
          </a:prstGeom>
        </p:spPr>
      </p:pic>
    </p:spTree>
    <p:custDataLst>
      <p:tags r:id="rId1"/>
    </p:custDataLst>
    <p:extLst>
      <p:ext uri="{BB962C8B-B14F-4D97-AF65-F5344CB8AC3E}">
        <p14:creationId xmlns:p14="http://schemas.microsoft.com/office/powerpoint/2010/main" val="600114846"/>
      </p:ext>
    </p:extLst>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Resolution</a:t>
            </a:r>
          </a:p>
        </p:txBody>
      </p:sp>
      <p:sp>
        <p:nvSpPr>
          <p:cNvPr id="3" name="Content Placeholder 2"/>
          <p:cNvSpPr>
            <a:spLocks noGrp="1"/>
          </p:cNvSpPr>
          <p:nvPr>
            <p:ph idx="1"/>
          </p:nvPr>
        </p:nvSpPr>
        <p:spPr/>
        <p:txBody>
          <a:bodyPr>
            <a:normAutofit/>
          </a:bodyPr>
          <a:lstStyle/>
          <a:p>
            <a:r>
              <a:rPr lang="en-US" b="1" dirty="0">
                <a:solidFill>
                  <a:srgbClr val="182835"/>
                </a:solidFill>
              </a:rPr>
              <a:t>Resolution</a:t>
            </a:r>
            <a:r>
              <a:rPr lang="en-US" dirty="0">
                <a:solidFill>
                  <a:srgbClr val="182835"/>
                </a:solidFill>
              </a:rPr>
              <a:t> is the measure or degree of confounding.</a:t>
            </a:r>
          </a:p>
          <a:p>
            <a:r>
              <a:rPr lang="en-US" dirty="0">
                <a:solidFill>
                  <a:srgbClr val="182835"/>
                </a:solidFill>
              </a:rPr>
              <a:t>Higher resolution means less confounding or merely confounding main effects with higher order interactions.</a:t>
            </a:r>
          </a:p>
          <a:p>
            <a:r>
              <a:rPr lang="en-US" dirty="0">
                <a:solidFill>
                  <a:srgbClr val="182835"/>
                </a:solidFill>
              </a:rPr>
              <a:t>The resolution of a fractional factorial experiment will always be one number higher than the order of interactions that are confounded with main effects.</a:t>
            </a:r>
          </a:p>
          <a:p>
            <a:r>
              <a:rPr lang="en-US" b="1" u="sng" dirty="0">
                <a:solidFill>
                  <a:srgbClr val="182835"/>
                </a:solidFill>
              </a:rPr>
              <a:t>Resolution III</a:t>
            </a:r>
            <a:r>
              <a:rPr lang="en-US" dirty="0">
                <a:solidFill>
                  <a:srgbClr val="182835"/>
                </a:solidFill>
              </a:rPr>
              <a:t>: Main effects are confounded with two-way interactions. If you are only interested in main effects, then resolution III is acceptable. Otherwise, resolution III is typically undesirable.</a:t>
            </a:r>
          </a:p>
          <a:p>
            <a:r>
              <a:rPr lang="en-US" b="1" u="sng" dirty="0">
                <a:solidFill>
                  <a:srgbClr val="182835"/>
                </a:solidFill>
              </a:rPr>
              <a:t>Resolution IV</a:t>
            </a:r>
            <a:r>
              <a:rPr lang="en-US" dirty="0">
                <a:solidFill>
                  <a:srgbClr val="182835"/>
                </a:solidFill>
              </a:rPr>
              <a:t>: Main effect are confounded with three-way interactions.</a:t>
            </a:r>
          </a:p>
          <a:p>
            <a:r>
              <a:rPr lang="en-US" b="1" u="sng" dirty="0">
                <a:solidFill>
                  <a:srgbClr val="182835"/>
                </a:solidFill>
              </a:rPr>
              <a:t>Resolution V</a:t>
            </a:r>
            <a:r>
              <a:rPr lang="en-US" dirty="0">
                <a:solidFill>
                  <a:srgbClr val="182835"/>
                </a:solidFill>
              </a:rPr>
              <a:t>: Main effects are confounded with four-way interactions.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6868641"/>
      </p:ext>
    </p:extLst>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 of Fractional Factorials</a:t>
            </a:r>
          </a:p>
        </p:txBody>
      </p:sp>
      <p:sp>
        <p:nvSpPr>
          <p:cNvPr id="3" name="Content Placeholder 2"/>
          <p:cNvSpPr>
            <a:spLocks noGrp="1"/>
          </p:cNvSpPr>
          <p:nvPr>
            <p:ph idx="1"/>
          </p:nvPr>
        </p:nvSpPr>
        <p:spPr/>
        <p:txBody>
          <a:bodyPr>
            <a:noAutofit/>
          </a:bodyPr>
          <a:lstStyle/>
          <a:p>
            <a:r>
              <a:rPr lang="en-US" dirty="0">
                <a:solidFill>
                  <a:srgbClr val="182835"/>
                </a:solidFill>
              </a:rPr>
              <a:t>Benefits:</a:t>
            </a:r>
          </a:p>
          <a:p>
            <a:pPr lvl="1"/>
            <a:r>
              <a:rPr lang="en-US" dirty="0">
                <a:solidFill>
                  <a:srgbClr val="182835"/>
                </a:solidFill>
              </a:rPr>
              <a:t>The primary benefits of properly designed fractional factorial experiments are achieved because of fewer runs.</a:t>
            </a:r>
          </a:p>
          <a:p>
            <a:pPr lvl="1"/>
            <a:r>
              <a:rPr lang="en-US" dirty="0">
                <a:solidFill>
                  <a:srgbClr val="182835"/>
                </a:solidFill>
              </a:rPr>
              <a:t>You may have limited time, resources, or capital and cannot run a full factorial.</a:t>
            </a:r>
          </a:p>
          <a:p>
            <a:r>
              <a:rPr lang="en-US" dirty="0">
                <a:solidFill>
                  <a:srgbClr val="182835"/>
                </a:solidFill>
              </a:rPr>
              <a:t>Disadvantages:</a:t>
            </a:r>
          </a:p>
          <a:p>
            <a:pPr lvl="1"/>
            <a:r>
              <a:rPr lang="en-US" dirty="0">
                <a:solidFill>
                  <a:srgbClr val="182835"/>
                </a:solidFill>
              </a:rPr>
              <a:t>Confounding (a.k.a. aliasing)</a:t>
            </a:r>
          </a:p>
          <a:p>
            <a:endParaRPr lang="en-US" dirty="0">
              <a:solidFill>
                <a:srgbClr val="182835"/>
              </a:solidFill>
            </a:endParaRPr>
          </a:p>
          <a:p>
            <a:r>
              <a:rPr lang="en-US" dirty="0">
                <a:solidFill>
                  <a:srgbClr val="182835"/>
                </a:solidFill>
              </a:rPr>
              <a:t>Mitigation Option</a:t>
            </a:r>
          </a:p>
          <a:p>
            <a:pPr lvl="1"/>
            <a:r>
              <a:rPr lang="en-US" b="1" dirty="0">
                <a:solidFill>
                  <a:srgbClr val="182835"/>
                </a:solidFill>
              </a:rPr>
              <a:t>Replications</a:t>
            </a:r>
            <a:r>
              <a:rPr lang="en-US" dirty="0">
                <a:solidFill>
                  <a:srgbClr val="182835"/>
                </a:solidFill>
              </a:rPr>
              <a:t>: by adding replicates you can introduce more study runs and increase the resolution of your experiment.</a:t>
            </a:r>
          </a:p>
          <a:p>
            <a:pPr lvl="1"/>
            <a:r>
              <a:rPr lang="en-US" dirty="0">
                <a:solidFill>
                  <a:srgbClr val="182835"/>
                </a:solidFill>
              </a:rPr>
              <a:t>Replications, however, will also increase the number of trials or runs sometimes, defeating the purpose of running a fractional factorial experiment.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0084466"/>
      </p:ext>
    </p:extLst>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4.5.3 Experimental Resolution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1083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49973619"/>
      </p:ext>
    </p:extLst>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Alias in 2</a:t>
            </a:r>
            <a:r>
              <a:rPr lang="en-US" baseline="30000" dirty="0"/>
              <a:t>3-1</a:t>
            </a:r>
            <a:r>
              <a:rPr lang="en-US" dirty="0"/>
              <a:t> Fractional Factorial Experiment</a:t>
            </a:r>
          </a:p>
        </p:txBody>
      </p:sp>
      <p:sp>
        <p:nvSpPr>
          <p:cNvPr id="3" name="Content Placeholder 2"/>
          <p:cNvSpPr>
            <a:spLocks noGrp="1"/>
          </p:cNvSpPr>
          <p:nvPr>
            <p:ph idx="1"/>
          </p:nvPr>
        </p:nvSpPr>
        <p:spPr/>
        <p:txBody>
          <a:bodyPr/>
          <a:lstStyle/>
          <a:p>
            <a:r>
              <a:rPr lang="en-US" dirty="0"/>
              <a:t>In the 2</a:t>
            </a:r>
            <a:r>
              <a:rPr lang="en-US" baseline="30000" dirty="0"/>
              <a:t>3-1</a:t>
            </a:r>
            <a:r>
              <a:rPr lang="en-US" dirty="0"/>
              <a:t> fractional factorial design of experiment, the main factor is </a:t>
            </a:r>
            <a:r>
              <a:rPr lang="en-US" i="1" dirty="0"/>
              <a:t>aliased</a:t>
            </a:r>
            <a:r>
              <a:rPr lang="en-US" dirty="0"/>
              <a:t> or </a:t>
            </a:r>
            <a:r>
              <a:rPr lang="en-US" i="1" dirty="0"/>
              <a:t>confounded</a:t>
            </a:r>
            <a:r>
              <a:rPr lang="en-US" dirty="0"/>
              <a:t> with two-way interactions.</a:t>
            </a:r>
          </a:p>
          <a:p>
            <a:endParaRPr lang="en-US" dirty="0"/>
          </a:p>
          <a:p>
            <a:pPr lvl="1"/>
            <a:r>
              <a:rPr lang="en-US" dirty="0"/>
              <a:t>A is the alias of BC.</a:t>
            </a:r>
          </a:p>
          <a:p>
            <a:pPr lvl="1"/>
            <a:r>
              <a:rPr lang="en-US" dirty="0"/>
              <a:t>B is the alias of AC.</a:t>
            </a:r>
          </a:p>
          <a:p>
            <a:pPr lvl="1"/>
            <a:r>
              <a:rPr lang="en-US" dirty="0"/>
              <a:t>C is the alias of AB.</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3912848"/>
      </p:ext>
    </p:extLst>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Alias in 2</a:t>
            </a:r>
            <a:r>
              <a:rPr lang="en-US" baseline="30000" dirty="0"/>
              <a:t>4-1</a:t>
            </a:r>
            <a:r>
              <a:rPr lang="en-US" dirty="0"/>
              <a:t> Fractional Factorial Experiment </a:t>
            </a:r>
          </a:p>
        </p:txBody>
      </p:sp>
      <p:sp>
        <p:nvSpPr>
          <p:cNvPr id="3" name="Content Placeholder 2"/>
          <p:cNvSpPr>
            <a:spLocks noGrp="1"/>
          </p:cNvSpPr>
          <p:nvPr>
            <p:ph idx="1"/>
          </p:nvPr>
        </p:nvSpPr>
        <p:spPr/>
        <p:txBody>
          <a:bodyPr>
            <a:normAutofit/>
          </a:bodyPr>
          <a:lstStyle/>
          <a:p>
            <a:r>
              <a:rPr lang="en-US" dirty="0"/>
              <a:t>In the 2</a:t>
            </a:r>
            <a:r>
              <a:rPr lang="en-US" baseline="30000" dirty="0"/>
              <a:t>4-1</a:t>
            </a:r>
            <a:r>
              <a:rPr lang="en-US" dirty="0"/>
              <a:t> fractional factorial design of experiment, the main factor is aliased with three-way interaction and two-way interaction is aliased with two-way interaction.</a:t>
            </a:r>
          </a:p>
          <a:p>
            <a:endParaRPr lang="en-US" dirty="0"/>
          </a:p>
          <a:p>
            <a:pPr lvl="1"/>
            <a:r>
              <a:rPr lang="en-US" dirty="0"/>
              <a:t>A is the alias of BCD.</a:t>
            </a:r>
          </a:p>
          <a:p>
            <a:pPr lvl="1"/>
            <a:r>
              <a:rPr lang="en-US" dirty="0"/>
              <a:t>B is the alias of ACD.</a:t>
            </a:r>
          </a:p>
          <a:p>
            <a:pPr lvl="1"/>
            <a:r>
              <a:rPr lang="en-US" dirty="0"/>
              <a:t>C is the alias of ABD.</a:t>
            </a:r>
          </a:p>
          <a:p>
            <a:pPr lvl="1"/>
            <a:r>
              <a:rPr lang="en-US" dirty="0"/>
              <a:t>D is the alias of ABC.</a:t>
            </a:r>
          </a:p>
          <a:p>
            <a:pPr lvl="1"/>
            <a:r>
              <a:rPr lang="en-US" dirty="0"/>
              <a:t>AB is the alias of CD.</a:t>
            </a:r>
          </a:p>
          <a:p>
            <a:pPr lvl="1"/>
            <a:r>
              <a:rPr lang="en-US" dirty="0"/>
              <a:t>AC is the alias of BD.</a:t>
            </a:r>
          </a:p>
          <a:p>
            <a:pPr lvl="1"/>
            <a:r>
              <a:rPr lang="en-US" dirty="0"/>
              <a:t>AD is the alias of BC.</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1085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6924465"/>
      </p:ext>
    </p:extLst>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Resolution</a:t>
            </a:r>
          </a:p>
        </p:txBody>
      </p:sp>
      <p:sp>
        <p:nvSpPr>
          <p:cNvPr id="3" name="Content Placeholder 2"/>
          <p:cNvSpPr>
            <a:spLocks noGrp="1"/>
          </p:cNvSpPr>
          <p:nvPr>
            <p:ph idx="1"/>
          </p:nvPr>
        </p:nvSpPr>
        <p:spPr/>
        <p:txBody>
          <a:bodyPr>
            <a:normAutofit/>
          </a:bodyPr>
          <a:lstStyle/>
          <a:p>
            <a:r>
              <a:rPr lang="en-US" dirty="0">
                <a:solidFill>
                  <a:srgbClr val="182835"/>
                </a:solidFill>
              </a:rPr>
              <a:t>Design resolution (i.e., experimental resolution) refers to the confounding patterns indicating how the effects are confounded with others.</a:t>
            </a:r>
          </a:p>
          <a:p>
            <a:r>
              <a:rPr lang="en-US" dirty="0">
                <a:solidFill>
                  <a:srgbClr val="182835"/>
                </a:solidFill>
              </a:rPr>
              <a:t>If two factors are aliases, they have confounded effect on the response. There is no need to consider both factors in the model due to the redundancy. Only one factor needs to be included in the model for simplicity.</a:t>
            </a:r>
          </a:p>
          <a:p>
            <a:r>
              <a:rPr lang="en-US" dirty="0">
                <a:solidFill>
                  <a:srgbClr val="182835"/>
                </a:solidFill>
              </a:rPr>
              <a:t>Most popular resolutions are resolution III, IV, and V.</a:t>
            </a:r>
          </a:p>
          <a:p>
            <a:pPr lvl="1"/>
            <a:r>
              <a:rPr lang="en-US" b="1" dirty="0">
                <a:solidFill>
                  <a:srgbClr val="182835"/>
                </a:solidFill>
              </a:rPr>
              <a:t>Resolution III</a:t>
            </a:r>
            <a:r>
              <a:rPr lang="en-US" dirty="0">
                <a:solidFill>
                  <a:srgbClr val="182835"/>
                </a:solidFill>
              </a:rPr>
              <a:t>: Main effects are aliased with two-way interactions.</a:t>
            </a:r>
          </a:p>
          <a:p>
            <a:pPr lvl="1"/>
            <a:r>
              <a:rPr lang="en-US" b="1" dirty="0">
                <a:solidFill>
                  <a:srgbClr val="182835"/>
                </a:solidFill>
              </a:rPr>
              <a:t>Resolution IV</a:t>
            </a:r>
            <a:r>
              <a:rPr lang="en-US" dirty="0">
                <a:solidFill>
                  <a:srgbClr val="182835"/>
                </a:solidFill>
              </a:rPr>
              <a:t>: Main effects are aliased with three-way interactions. Two-way interactions are aliased with other two-way interactions.</a:t>
            </a:r>
          </a:p>
          <a:p>
            <a:pPr lvl="1"/>
            <a:r>
              <a:rPr lang="en-US" b="1" dirty="0">
                <a:solidFill>
                  <a:srgbClr val="182835"/>
                </a:solidFill>
              </a:rPr>
              <a:t>Resolution V</a:t>
            </a:r>
            <a:r>
              <a:rPr lang="en-US" dirty="0">
                <a:solidFill>
                  <a:srgbClr val="182835"/>
                </a:solidFill>
              </a:rPr>
              <a:t>: Main effects are aliased with four-way interactions. Two-way interactions are aliased with three-way interactions.</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1086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1449610"/>
      </p:ext>
    </p:extLst>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Aliases</a:t>
            </a:r>
          </a:p>
        </p:txBody>
      </p:sp>
      <p:sp>
        <p:nvSpPr>
          <p:cNvPr id="3" name="Content Placeholder 2"/>
          <p:cNvSpPr>
            <a:spLocks noGrp="1"/>
          </p:cNvSpPr>
          <p:nvPr>
            <p:ph idx="1"/>
          </p:nvPr>
        </p:nvSpPr>
        <p:spPr/>
        <p:txBody>
          <a:bodyPr>
            <a:normAutofit/>
          </a:bodyPr>
          <a:lstStyle/>
          <a:p>
            <a:r>
              <a:rPr lang="en-US" dirty="0"/>
              <a:t>To find the alias of a particular factor, we only need to multiply the factor of interest with the </a:t>
            </a:r>
            <a:r>
              <a:rPr lang="en-US" b="1" dirty="0">
                <a:solidFill>
                  <a:srgbClr val="000000"/>
                </a:solidFill>
              </a:rPr>
              <a:t>identity (I)</a:t>
            </a:r>
            <a:r>
              <a:rPr lang="en-US" dirty="0"/>
              <a:t> of the design.</a:t>
            </a:r>
          </a:p>
          <a:p>
            <a:pPr lvl="1"/>
            <a:endParaRPr lang="en-US" dirty="0"/>
          </a:p>
          <a:p>
            <a:pPr lvl="1"/>
            <a:r>
              <a:rPr lang="en-US" dirty="0"/>
              <a:t>In 2</a:t>
            </a:r>
            <a:r>
              <a:rPr lang="en-US" baseline="30000" dirty="0"/>
              <a:t>3-1</a:t>
            </a:r>
            <a:r>
              <a:rPr lang="en-US" dirty="0"/>
              <a:t> fractional factorial design, ABC is the identity. To find the alias of factor A, we use A * ABC = BC.</a:t>
            </a:r>
          </a:p>
          <a:p>
            <a:pPr lvl="1"/>
            <a:endParaRPr lang="en-US" dirty="0"/>
          </a:p>
          <a:p>
            <a:pPr lvl="1"/>
            <a:r>
              <a:rPr lang="en-US" dirty="0"/>
              <a:t>In 2</a:t>
            </a:r>
            <a:r>
              <a:rPr lang="en-US" baseline="30000" dirty="0"/>
              <a:t>4-1</a:t>
            </a:r>
            <a:r>
              <a:rPr lang="en-US" dirty="0"/>
              <a:t> fractional factorial design, ABCD is the identity. To find the alias of factor A, we use A * ABCD = BCD.</a:t>
            </a:r>
          </a:p>
          <a:p>
            <a:pPr lvl="1"/>
            <a:endParaRPr lang="en-US" dirty="0"/>
          </a:p>
          <a:p>
            <a:pPr lvl="1"/>
            <a:r>
              <a:rPr lang="en-US" dirty="0"/>
              <a:t>In 2</a:t>
            </a:r>
            <a:r>
              <a:rPr lang="en-US" baseline="30000" dirty="0"/>
              <a:t>5-1</a:t>
            </a:r>
            <a:r>
              <a:rPr lang="en-US" dirty="0"/>
              <a:t> fractional factorial design, ABCDE is the identity. To find the alias of factor A, we use A * ABCDE = BCDE.</a:t>
            </a:r>
          </a:p>
          <a:p>
            <a:pPr lvl="1"/>
            <a:endParaRPr lang="en-US" sz="2400"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78431535"/>
      </p:ext>
    </p:extLst>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5.0 Control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1088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1639399"/>
      </p:ext>
    </p:extLst>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7866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411163" lvl="1" indent="0">
              <a:buNone/>
            </a:pPr>
            <a:r>
              <a:rPr lang="en-US" sz="2400" dirty="0"/>
              <a:t>When used properly, the quality function deployment is an extremely valuable approach to product/process design. </a:t>
            </a:r>
          </a:p>
          <a:p>
            <a:pPr marL="411163" lvl="1" indent="0">
              <a:buNone/>
            </a:pPr>
            <a:r>
              <a:rPr lang="en-US" sz="2400"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1090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5702544"/>
      </p:ext>
    </p:extLst>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1091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4759902"/>
      </p:ext>
    </p:extLst>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1092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0198598"/>
      </p:ext>
    </p:extLst>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7" name="Content Placeholder 6"/>
          <p:cNvSpPr>
            <a:spLocks noGrp="1"/>
          </p:cNvSpPr>
          <p:nvPr>
            <p:ph idx="1"/>
          </p:nvPr>
        </p:nvSpPr>
        <p:spPr/>
        <p:txBody>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err="1">
                <a:solidFill>
                  <a:srgbClr val="182835"/>
                </a:solidFill>
              </a:rPr>
              <a:t>Seiri</a:t>
            </a:r>
            <a:r>
              <a:rPr lang="en-US" dirty="0">
                <a:solidFill>
                  <a:srgbClr val="182835"/>
                </a:solidFill>
              </a:rPr>
              <a:t> (sorting)</a:t>
            </a:r>
          </a:p>
          <a:p>
            <a:pPr lvl="1"/>
            <a:r>
              <a:rPr lang="en-US" b="1" dirty="0" err="1">
                <a:solidFill>
                  <a:srgbClr val="182835"/>
                </a:solidFill>
              </a:rPr>
              <a:t>Seiton</a:t>
            </a:r>
            <a:r>
              <a:rPr lang="en-US" dirty="0">
                <a:solidFill>
                  <a:srgbClr val="182835"/>
                </a:solidFill>
              </a:rPr>
              <a:t> (straightening)</a:t>
            </a:r>
          </a:p>
          <a:p>
            <a:pPr lvl="1"/>
            <a:r>
              <a:rPr lang="en-US" b="1" dirty="0" err="1">
                <a:solidFill>
                  <a:srgbClr val="182835"/>
                </a:solidFill>
              </a:rPr>
              <a:t>Seiso</a:t>
            </a:r>
            <a:r>
              <a:rPr lang="en-US" dirty="0">
                <a:solidFill>
                  <a:srgbClr val="182835"/>
                </a:solidFill>
              </a:rPr>
              <a:t> (shining)</a:t>
            </a:r>
          </a:p>
          <a:p>
            <a:pPr lvl="1"/>
            <a:r>
              <a:rPr lang="en-US" b="1" dirty="0" err="1">
                <a:solidFill>
                  <a:srgbClr val="182835"/>
                </a:solidFill>
              </a:rPr>
              <a:t>Seiketsu</a:t>
            </a:r>
            <a:r>
              <a:rPr lang="en-US" dirty="0">
                <a:solidFill>
                  <a:srgbClr val="182835"/>
                </a:solidFill>
              </a:rPr>
              <a:t> (standardizing)</a:t>
            </a:r>
          </a:p>
          <a:p>
            <a:pPr lvl="1"/>
            <a:r>
              <a:rPr lang="en-US" b="1" dirty="0" err="1">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6749075"/>
      </p:ext>
    </p:extLst>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lnSpcReduction="1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9936148"/>
      </p:ext>
    </p:extLst>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1993797"/>
      </p:ext>
    </p:extLst>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9841691"/>
      </p:ext>
    </p:extLst>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4038600" y="1295400"/>
            <a:ext cx="68580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t>When in doubt…throw it out!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1097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117600" y="2081963"/>
            <a:ext cx="2438400" cy="2633472"/>
          </a:xfrm>
          <a:prstGeom prst="rect">
            <a:avLst/>
          </a:prstGeom>
        </p:spPr>
      </p:pic>
    </p:spTree>
    <p:custDataLst>
      <p:tags r:id="rId1"/>
    </p:custDataLst>
    <p:extLst>
      <p:ext uri="{BB962C8B-B14F-4D97-AF65-F5344CB8AC3E}">
        <p14:creationId xmlns:p14="http://schemas.microsoft.com/office/powerpoint/2010/main" val="2113248028"/>
      </p:ext>
    </p:extLst>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436293" y="1320053"/>
            <a:ext cx="6451600" cy="5239871"/>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solidFill>
                  <a:srgbClr val="182835"/>
                </a:solidFill>
              </a:rPr>
              <a:t>Label each needed item.</a:t>
            </a:r>
          </a:p>
          <a:p>
            <a:r>
              <a:rPr lang="en-US" dirty="0">
                <a:solidFill>
                  <a:srgbClr val="182835"/>
                </a:solidFill>
              </a:rPr>
              <a:t>Store items at their best locations so that the workers can find them easily whenever they needed any item.</a:t>
            </a:r>
          </a:p>
          <a:p>
            <a:r>
              <a:rPr lang="en-US" dirty="0">
                <a:solidFill>
                  <a:srgbClr val="182835"/>
                </a:solidFill>
              </a:rPr>
              <a:t>Reduce the motion and time required to locate and obtain any item whenever it is needed. </a:t>
            </a:r>
          </a:p>
          <a:p>
            <a:r>
              <a:rPr lang="en-US" dirty="0">
                <a:solidFill>
                  <a:srgbClr val="182835"/>
                </a:solidFill>
              </a:rPr>
              <a:t>Promote an efficient work flow path.</a:t>
            </a:r>
          </a:p>
          <a:p>
            <a:r>
              <a:rPr lang="en-US" dirty="0">
                <a:solidFill>
                  <a:srgbClr val="182835"/>
                </a:solidFill>
              </a:rPr>
              <a:t>Use visual aids like the tool board image on this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828800"/>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43523522"/>
      </p:ext>
    </p:extLst>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683000" y="1219200"/>
            <a:ext cx="70866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1099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362200"/>
            <a:ext cx="2038350" cy="19203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228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Autofit/>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110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1100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5699378"/>
      </p:ext>
    </p:extLst>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1101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4317215"/>
      </p:ext>
    </p:extLst>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r>
              <a:rPr lang="en-US" b="1" dirty="0">
                <a:solidFill>
                  <a:srgbClr val="182835"/>
                </a:solidFill>
              </a:rPr>
              <a:t>Sort</a:t>
            </a:r>
            <a:r>
              <a:rPr lang="en-US" dirty="0">
                <a:solidFill>
                  <a:srgbClr val="182835"/>
                </a:solidFill>
              </a:rPr>
              <a:t> – “when in doubt, move it out.”</a:t>
            </a:r>
          </a:p>
          <a:p>
            <a:endParaRPr lang="en-US" b="1" dirty="0">
              <a:solidFill>
                <a:srgbClr val="182835"/>
              </a:solidFill>
            </a:endParaRPr>
          </a:p>
          <a:p>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endParaRPr lang="en-US" b="1" dirty="0">
              <a:solidFill>
                <a:srgbClr val="182835"/>
              </a:solidFill>
            </a:endParaRPr>
          </a:p>
          <a:p>
            <a:r>
              <a:rPr lang="en-US" b="1" dirty="0">
                <a:solidFill>
                  <a:srgbClr val="182835"/>
                </a:solidFill>
              </a:rPr>
              <a:t>Shine</a:t>
            </a:r>
            <a:r>
              <a:rPr lang="en-US" dirty="0">
                <a:solidFill>
                  <a:srgbClr val="182835"/>
                </a:solidFill>
              </a:rPr>
              <a:t> – Clean machines and/or work areas. Set regular cleaning schedules and responsibilities.</a:t>
            </a:r>
          </a:p>
          <a:p>
            <a:endParaRPr lang="en-US" b="1" dirty="0">
              <a:solidFill>
                <a:srgbClr val="182835"/>
              </a:solidFill>
            </a:endParaRPr>
          </a:p>
          <a:p>
            <a:r>
              <a:rPr lang="en-US" b="1" dirty="0">
                <a:solidFill>
                  <a:srgbClr val="182835"/>
                </a:solidFill>
              </a:rPr>
              <a:t>Standardize</a:t>
            </a:r>
            <a:r>
              <a:rPr lang="en-US" dirty="0">
                <a:solidFill>
                  <a:srgbClr val="182835"/>
                </a:solidFill>
              </a:rPr>
              <a:t> – Solidify previous three steps, make 5S a regular part of the work environment and everyday life.</a:t>
            </a:r>
          </a:p>
          <a:p>
            <a:endParaRPr lang="en-US" b="1" dirty="0">
              <a:solidFill>
                <a:srgbClr val="182835"/>
              </a:solidFill>
            </a:endParaRPr>
          </a:p>
          <a:p>
            <a:r>
              <a:rPr lang="en-US" b="1" dirty="0">
                <a:solidFill>
                  <a:srgbClr val="182835"/>
                </a:solidFill>
              </a:rPr>
              <a:t>Sustain</a:t>
            </a:r>
            <a:r>
              <a:rPr lang="en-US" dirty="0">
                <a:solidFill>
                  <a:srgbClr val="182835"/>
                </a:solidFill>
              </a:rPr>
              <a:t> – Audit, manage, and comply with established five-s guidelines for your business or facility</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1102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71331140"/>
      </p:ext>
    </p:extLst>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1103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7216869"/>
      </p:ext>
    </p:extLst>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3169819"/>
      </p:ext>
    </p:extLst>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6426173"/>
      </p:ext>
    </p:extLst>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lstStyle/>
          <a:p>
            <a:r>
              <a:rPr lang="en-US" dirty="0"/>
              <a:t>Principles of the Kanban System:</a:t>
            </a:r>
          </a:p>
          <a:p>
            <a:pPr lvl="1"/>
            <a:r>
              <a:rPr lang="en-US" dirty="0"/>
              <a:t>Only produce products with exactly the same amount that customers consume.</a:t>
            </a:r>
          </a:p>
          <a:p>
            <a:pPr lvl="1"/>
            <a:r>
              <a:rPr lang="en-US" dirty="0"/>
              <a:t>Only produce products when customers consume.</a:t>
            </a:r>
          </a:p>
          <a:p>
            <a:endParaRPr lang="en-US" dirty="0"/>
          </a:p>
          <a:p>
            <a:r>
              <a:rPr lang="en-US" dirty="0"/>
              <a:t>The production is driven by the </a:t>
            </a:r>
            <a:r>
              <a:rPr lang="en-US" i="1" dirty="0"/>
              <a:t>actual</a:t>
            </a:r>
            <a:r>
              <a:rPr lang="en-US" dirty="0"/>
              <a:t> demand from the customer side instead of the </a:t>
            </a:r>
            <a:r>
              <a:rPr lang="en-US" i="1" dirty="0"/>
              <a:t>forecasted</a:t>
            </a:r>
            <a:r>
              <a:rPr lang="en-US" dirty="0"/>
              <a:t> demand planned by the staff.</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4434996"/>
      </p:ext>
    </p:extLst>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Card</a:t>
            </a:r>
          </a:p>
        </p:txBody>
      </p:sp>
      <p:sp>
        <p:nvSpPr>
          <p:cNvPr id="3" name="Content Placeholder 2"/>
          <p:cNvSpPr>
            <a:spLocks noGrp="1"/>
          </p:cNvSpPr>
          <p:nvPr>
            <p:ph idx="1"/>
          </p:nvPr>
        </p:nvSpPr>
        <p:spPr/>
        <p:txBody>
          <a:bodyPr>
            <a:normAutofit/>
          </a:bodyPr>
          <a:lstStyle/>
          <a:p>
            <a:r>
              <a:rPr lang="en-US" dirty="0"/>
              <a:t>The</a:t>
            </a:r>
            <a:r>
              <a:rPr lang="en-US" b="1" dirty="0"/>
              <a:t> Kanban card </a:t>
            </a:r>
            <a:r>
              <a:rPr lang="en-US" dirty="0"/>
              <a:t>is the ticket or signal to authorize the production or movement of materials. It is the message of asking for more.</a:t>
            </a:r>
          </a:p>
          <a:p>
            <a:endParaRPr lang="en-US" dirty="0"/>
          </a:p>
          <a:p>
            <a:r>
              <a:rPr lang="en-US" dirty="0"/>
              <a:t>It is sent from the end customer up to the chain of production.</a:t>
            </a:r>
          </a:p>
          <a:p>
            <a:endParaRPr lang="en-US" dirty="0"/>
          </a:p>
          <a:p>
            <a:r>
              <a:rPr lang="en-US" dirty="0"/>
              <a:t>Upon receiving of a Kanban card, the production station would start to produce goods.</a:t>
            </a:r>
          </a:p>
          <a:p>
            <a:endParaRPr lang="en-US" dirty="0"/>
          </a:p>
          <a:p>
            <a:r>
              <a:rPr lang="en-US" dirty="0"/>
              <a:t>The Kanban card can be a physical card or an electronic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2884686"/>
      </p:ext>
    </p:extLst>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8853260"/>
      </p:ext>
    </p:extLst>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3" name="Content Placeholder 2"/>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08970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5" name="Content Placeholder 4"/>
          <p:cNvSpPr>
            <a:spLocks noGrp="1"/>
          </p:cNvSpPr>
          <p:nvPr>
            <p:ph idx="1"/>
          </p:nvPr>
        </p:nvSpPr>
        <p:spPr/>
        <p:txBody>
          <a:bodyPr/>
          <a:lstStyle/>
          <a:p>
            <a:r>
              <a:rPr lang="en-US" dirty="0"/>
              <a:t>Cost of Poor Quality (COPQ) is the expense incurred due to waste, inefficiencies, and defects.</a:t>
            </a:r>
          </a:p>
          <a:p>
            <a:endParaRPr lang="en-US" dirty="0"/>
          </a:p>
          <a:p>
            <a:endParaRPr lang="en-US" dirty="0"/>
          </a:p>
          <a:p>
            <a:endParaRPr lang="en-US" dirty="0"/>
          </a:p>
          <a:p>
            <a:r>
              <a:rPr lang="en-US" dirty="0"/>
              <a:t>The COPQ has been proven to range from 5% to 30% of gross sales for most companies.</a:t>
            </a:r>
          </a:p>
          <a:p>
            <a:r>
              <a:rPr lang="en-US" dirty="0"/>
              <a:t>The COPQ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9812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00476"/>
      </p:ext>
    </p:extLst>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1110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63176560"/>
      </p:ext>
    </p:extLst>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Poka</a:t>
            </a:r>
            <a:r>
              <a:rPr lang="en-US" dirty="0"/>
              <a:t>-Yoke?</a:t>
            </a:r>
          </a:p>
        </p:txBody>
      </p:sp>
      <p:sp>
        <p:nvSpPr>
          <p:cNvPr id="3" name="Content Placeholder 2"/>
          <p:cNvSpPr>
            <a:spLocks noGrp="1"/>
          </p:cNvSpPr>
          <p:nvPr>
            <p:ph idx="1"/>
          </p:nvPr>
        </p:nvSpPr>
        <p:spPr/>
        <p:txBody>
          <a:bodyPr>
            <a:normAutofit/>
          </a:bodyPr>
          <a:lstStyle/>
          <a:p>
            <a:r>
              <a:rPr lang="en-US" dirty="0"/>
              <a:t>The Japanese term “poka-yoke” means “mistake-proofing.”</a:t>
            </a:r>
          </a:p>
          <a:p>
            <a:endParaRPr lang="en-US" dirty="0"/>
          </a:p>
          <a:p>
            <a:r>
              <a:rPr lang="en-US" dirty="0"/>
              <a:t>It is a mechanism to eliminate defects as early as possible in the process.</a:t>
            </a:r>
          </a:p>
          <a:p>
            <a:endParaRPr lang="en-US" dirty="0"/>
          </a:p>
          <a:p>
            <a:r>
              <a:rPr lang="en-US" dirty="0"/>
              <a:t>It was originally developed by Shigeo Shingo and was initially called “baka-yoke” (fool-proofing).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5923073"/>
      </p:ext>
    </p:extLst>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Poka-Yoke</a:t>
            </a:r>
          </a:p>
        </p:txBody>
      </p:sp>
      <p:sp>
        <p:nvSpPr>
          <p:cNvPr id="3" name="Content Placeholder 2"/>
          <p:cNvSpPr>
            <a:spLocks noGrp="1"/>
          </p:cNvSpPr>
          <p:nvPr>
            <p:ph idx="1"/>
          </p:nvPr>
        </p:nvSpPr>
        <p:spPr/>
        <p:txBody>
          <a:bodyPr>
            <a:normAutofit/>
          </a:bodyPr>
          <a:lstStyle/>
          <a:p>
            <a:r>
              <a:rPr lang="en-US" dirty="0"/>
              <a:t>Prevention</a:t>
            </a:r>
          </a:p>
          <a:p>
            <a:pPr lvl="1"/>
            <a:r>
              <a:rPr lang="en-US" dirty="0"/>
              <a:t>Preventing defects from occurring</a:t>
            </a:r>
          </a:p>
          <a:p>
            <a:pPr lvl="1"/>
            <a:r>
              <a:rPr lang="en-US" dirty="0"/>
              <a:t>Removing the possibility that an error could occur</a:t>
            </a:r>
          </a:p>
          <a:p>
            <a:pPr lvl="1"/>
            <a:r>
              <a:rPr lang="en-US" dirty="0"/>
              <a:t>Making the occurrence of an error impossible.</a:t>
            </a:r>
          </a:p>
          <a:p>
            <a:endParaRPr lang="en-US" dirty="0"/>
          </a:p>
          <a:p>
            <a:r>
              <a:rPr lang="en-US" dirty="0"/>
              <a:t>Detection</a:t>
            </a:r>
          </a:p>
          <a:p>
            <a:pPr lvl="1"/>
            <a:r>
              <a:rPr lang="en-US" dirty="0"/>
              <a:t>Detecting defects once they occur</a:t>
            </a:r>
          </a:p>
          <a:p>
            <a:pPr lvl="1"/>
            <a:r>
              <a:rPr lang="en-US" dirty="0"/>
              <a:t>Highlighting defects to draw workers’ attention immediately </a:t>
            </a:r>
          </a:p>
          <a:p>
            <a:pPr lvl="1"/>
            <a:r>
              <a:rPr lang="en-US" dirty="0"/>
              <a:t>Correcting defects so that they would not reach the next stage.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676337"/>
      </p:ext>
    </p:extLst>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069715"/>
      </p:ext>
    </p:extLst>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 Devices</a:t>
            </a:r>
          </a:p>
        </p:txBody>
      </p:sp>
      <p:sp>
        <p:nvSpPr>
          <p:cNvPr id="3" name="Content Placeholder 2"/>
          <p:cNvSpPr>
            <a:spLocks noGrp="1"/>
          </p:cNvSpPr>
          <p:nvPr>
            <p:ph idx="1"/>
          </p:nvPr>
        </p:nvSpPr>
        <p:spPr/>
        <p:txBody>
          <a:bodyPr>
            <a:normAutofit/>
          </a:bodyPr>
          <a:lstStyle/>
          <a:p>
            <a:r>
              <a:rPr lang="en-US" dirty="0"/>
              <a:t>We are surrounded by poka-yoke devices daily.</a:t>
            </a:r>
          </a:p>
          <a:p>
            <a:pPr lvl="1"/>
            <a:r>
              <a:rPr lang="en-US" dirty="0"/>
              <a:t>Prevention Devices</a:t>
            </a:r>
          </a:p>
          <a:p>
            <a:pPr lvl="2"/>
            <a:r>
              <a:rPr lang="en-US" dirty="0"/>
              <a:t>Example: the dishwasher does not start to run when the door is open.</a:t>
            </a:r>
          </a:p>
          <a:p>
            <a:pPr lvl="1"/>
            <a:r>
              <a:rPr lang="en-US" dirty="0"/>
              <a:t>Detection Devices</a:t>
            </a:r>
          </a:p>
          <a:p>
            <a:pPr lvl="2"/>
            <a:r>
              <a:rPr lang="en-US" dirty="0"/>
              <a:t>Example: the car starts to beep when the passengers do not buckle their seatbelts.</a:t>
            </a:r>
          </a:p>
          <a:p>
            <a:endParaRPr lang="en-US" dirty="0"/>
          </a:p>
          <a:p>
            <a:r>
              <a:rPr lang="en-US" dirty="0"/>
              <a:t>Poka-yoke devices can be in any format that can quickly and effectively prevent or detect mistakes.</a:t>
            </a:r>
          </a:p>
          <a:p>
            <a:pPr lvl="1"/>
            <a:r>
              <a:rPr lang="en-US" dirty="0"/>
              <a:t>Visual, electrical, mechanical, procedural, human etc.</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31749456"/>
      </p:ext>
    </p:extLst>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lnSpcReduction="100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1115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34187673"/>
      </p:ext>
    </p:extLst>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1116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79259443"/>
      </p:ext>
    </p:extLst>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1117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3162554"/>
      </p:ext>
    </p:extLst>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1118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81614"/>
      </p:ext>
    </p:extLst>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SPC?</a:t>
            </a:r>
          </a:p>
        </p:txBody>
      </p:sp>
      <p:sp>
        <p:nvSpPr>
          <p:cNvPr id="3" name="Content Placeholder 2"/>
          <p:cNvSpPr>
            <a:spLocks noGrp="1"/>
          </p:cNvSpPr>
          <p:nvPr>
            <p:ph idx="1"/>
          </p:nvPr>
        </p:nvSpPr>
        <p:spPr/>
        <p:txBody>
          <a:bodyPr>
            <a:normAutofit/>
          </a:bodyPr>
          <a:lstStyle/>
          <a:p>
            <a:r>
              <a:rPr lang="en-US" b="1" dirty="0"/>
              <a:t>Statistical process control </a:t>
            </a:r>
            <a:r>
              <a:rPr lang="en-US" dirty="0"/>
              <a:t>(SPC) is a statistical method to monitor the performance of a process using control charts in order to keep the process in statistical control.</a:t>
            </a:r>
          </a:p>
          <a:p>
            <a:endParaRPr lang="en-US" dirty="0"/>
          </a:p>
          <a:p>
            <a:r>
              <a:rPr lang="en-US" dirty="0"/>
              <a:t>Statistical process control can be used to distinguish between special cause variation and common cause variation in the process.</a:t>
            </a:r>
          </a:p>
          <a:p>
            <a:endParaRPr lang="en-US" dirty="0"/>
          </a:p>
          <a:p>
            <a:r>
              <a:rPr lang="en-US" dirty="0"/>
              <a:t>It presents the voice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91310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Cause Variation</a:t>
            </a:r>
          </a:p>
        </p:txBody>
      </p:sp>
      <p:sp>
        <p:nvSpPr>
          <p:cNvPr id="3" name="Content Placeholder 2"/>
          <p:cNvSpPr>
            <a:spLocks noGrp="1"/>
          </p:cNvSpPr>
          <p:nvPr>
            <p:ph idx="1"/>
          </p:nvPr>
        </p:nvSpPr>
        <p:spPr/>
        <p:txBody>
          <a:bodyPr>
            <a:normAutofit/>
          </a:bodyPr>
          <a:lstStyle/>
          <a:p>
            <a:r>
              <a:rPr lang="en-US" b="1" dirty="0"/>
              <a:t>Common cause variation </a:t>
            </a:r>
            <a:r>
              <a:rPr lang="en-US" dirty="0"/>
              <a:t>(also called chance variation) is the inherent natural variation in any processes.</a:t>
            </a:r>
          </a:p>
          <a:p>
            <a:endParaRPr lang="en-US" dirty="0"/>
          </a:p>
          <a:p>
            <a:r>
              <a:rPr lang="en-US" dirty="0"/>
              <a:t>It is the random background noise, which cannot be controlled or eliminated from the process.</a:t>
            </a:r>
          </a:p>
          <a:p>
            <a:endParaRPr lang="en-US" dirty="0"/>
          </a:p>
          <a:p>
            <a:r>
              <a:rPr lang="en-US" dirty="0"/>
              <a:t>Its presence in the process is expected and acceptable due to its relatively small influence on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5592509"/>
      </p:ext>
    </p:extLst>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Cause Variation</a:t>
            </a:r>
          </a:p>
        </p:txBody>
      </p:sp>
      <p:sp>
        <p:nvSpPr>
          <p:cNvPr id="3" name="Content Placeholder 2"/>
          <p:cNvSpPr>
            <a:spLocks noGrp="1"/>
          </p:cNvSpPr>
          <p:nvPr>
            <p:ph idx="1"/>
          </p:nvPr>
        </p:nvSpPr>
        <p:spPr/>
        <p:txBody>
          <a:bodyPr>
            <a:normAutofit/>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4827243"/>
      </p:ext>
    </p:extLst>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Stability</a:t>
            </a:r>
          </a:p>
        </p:txBody>
      </p:sp>
      <p:sp>
        <p:nvSpPr>
          <p:cNvPr id="3" name="Content Placeholder 2"/>
          <p:cNvSpPr>
            <a:spLocks noGrp="1"/>
          </p:cNvSpPr>
          <p:nvPr>
            <p:ph idx="1"/>
          </p:nvPr>
        </p:nvSpPr>
        <p:spPr/>
        <p:txBody>
          <a:bodyPr>
            <a:normAutofit/>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marL="411480" lvl="1" indent="0">
              <a:buNone/>
            </a:pPr>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1122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4259193"/>
      </p:ext>
    </p:extLst>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 Benefits</a:t>
            </a:r>
          </a:p>
        </p:txBody>
      </p:sp>
      <p:sp>
        <p:nvSpPr>
          <p:cNvPr id="3" name="Content Placeholder 2"/>
          <p:cNvSpPr>
            <a:spLocks noGrp="1"/>
          </p:cNvSpPr>
          <p:nvPr>
            <p:ph idx="1"/>
          </p:nvPr>
        </p:nvSpPr>
        <p:spPr/>
        <p:txBody>
          <a:bodyPr>
            <a:normAutofit/>
          </a:bodyPr>
          <a:lstStyle/>
          <a:p>
            <a:r>
              <a:rPr lang="en-US" dirty="0"/>
              <a:t>Statistical process control can be used in different phases of Six Sigma projects to:</a:t>
            </a:r>
          </a:p>
          <a:p>
            <a:pPr lvl="1"/>
            <a:endParaRPr lang="en-US" dirty="0"/>
          </a:p>
          <a:p>
            <a:pPr lvl="1"/>
            <a:r>
              <a:rPr lang="en-US" dirty="0"/>
              <a:t>Understand the stability of a process</a:t>
            </a:r>
          </a:p>
          <a:p>
            <a:pPr lvl="1"/>
            <a:endParaRPr lang="en-US" dirty="0"/>
          </a:p>
          <a:p>
            <a:pPr lvl="1"/>
            <a:r>
              <a:rPr lang="en-US" dirty="0"/>
              <a:t>Detect the special cause variation in the process</a:t>
            </a:r>
          </a:p>
          <a:p>
            <a:pPr lvl="1"/>
            <a:endParaRPr lang="en-US" dirty="0"/>
          </a:p>
          <a:p>
            <a:pPr lvl="1"/>
            <a:r>
              <a:rPr lang="en-US" dirty="0"/>
              <a:t>Identify the statistical difference between two phases</a:t>
            </a:r>
          </a:p>
          <a:p>
            <a:pPr lvl="1"/>
            <a:endParaRPr lang="en-US" dirty="0"/>
          </a:p>
          <a:p>
            <a:pPr lvl="1"/>
            <a:r>
              <a:rPr lang="en-US" dirty="0"/>
              <a:t>Eliminate or apply the unnatural change in the process</a:t>
            </a:r>
          </a:p>
          <a:p>
            <a:pPr lvl="1"/>
            <a:endParaRPr lang="en-US" dirty="0"/>
          </a:p>
          <a:p>
            <a:pPr lvl="1"/>
            <a:r>
              <a:rPr lang="en-US" dirty="0"/>
              <a:t>Improve the quality and productivity.</a:t>
            </a:r>
          </a:p>
          <a:p>
            <a:pPr lvl="1"/>
            <a:endParaRPr lang="en-US" dirty="0"/>
          </a:p>
          <a:p>
            <a:pPr lvl="1"/>
            <a:endParaRPr lang="en-US" dirty="0"/>
          </a:p>
          <a:p>
            <a:pPr lvl="1"/>
            <a:endParaRPr lang="en-US" dirty="0"/>
          </a:p>
          <a:p>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61647874"/>
      </p:ext>
    </p:extLst>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2879194"/>
      </p:ext>
    </p:extLst>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1125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1683758" y="1295400"/>
            <a:ext cx="8011684" cy="5181600"/>
            <a:chOff x="182217" y="1371600"/>
            <a:chExt cx="8458863" cy="5181600"/>
          </a:xfrm>
        </p:grpSpPr>
        <p:pic>
          <p:nvPicPr>
            <p:cNvPr id="1026" name="Picture 2"/>
            <p:cNvPicPr>
              <a:picLocks noChangeAspect="1" noChangeArrowheads="1"/>
            </p:cNvPicPr>
            <p:nvPr/>
          </p:nvPicPr>
          <p:blipFill>
            <a:blip r:embed="rId4" cstate="print"/>
            <a:srcRect/>
            <a:stretch>
              <a:fillRect/>
            </a:stretch>
          </p:blipFill>
          <p:spPr bwMode="auto">
            <a:xfrm>
              <a:off x="11001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Rounded Rectangular Callout 4"/>
            <p:cNvSpPr/>
            <p:nvPr/>
          </p:nvSpPr>
          <p:spPr>
            <a:xfrm>
              <a:off x="990600" y="5334000"/>
              <a:ext cx="3276600" cy="381000"/>
            </a:xfrm>
            <a:prstGeom prst="wedgeRoundRectCallout">
              <a:avLst>
                <a:gd name="adj1" fmla="val -8024"/>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Center Line: the process mean</a:t>
              </a:r>
            </a:p>
          </p:txBody>
        </p:sp>
        <p:sp>
          <p:nvSpPr>
            <p:cNvPr id="6" name="Rounded Rectangular Callout 5"/>
            <p:cNvSpPr/>
            <p:nvPr/>
          </p:nvSpPr>
          <p:spPr>
            <a:xfrm>
              <a:off x="4800600" y="5334000"/>
              <a:ext cx="3840480" cy="381000"/>
            </a:xfrm>
            <a:prstGeom prst="wedgeRoundRectCallout">
              <a:avLst>
                <a:gd name="adj1" fmla="val -11684"/>
                <a:gd name="adj2" fmla="val -24123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Lower Line: lower control limit (LCL)</a:t>
              </a:r>
            </a:p>
          </p:txBody>
        </p:sp>
        <p:sp>
          <p:nvSpPr>
            <p:cNvPr id="7" name="Rounded Rectangular Callout 6"/>
            <p:cNvSpPr/>
            <p:nvPr/>
          </p:nvSpPr>
          <p:spPr>
            <a:xfrm>
              <a:off x="4735830" y="1524000"/>
              <a:ext cx="3840479" cy="381000"/>
            </a:xfrm>
            <a:prstGeom prst="wedgeRoundRectCallout">
              <a:avLst>
                <a:gd name="adj1" fmla="val 4398"/>
                <a:gd name="adj2" fmla="val 29685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Upper Line: upper control limit (UCL)</a:t>
              </a:r>
            </a:p>
          </p:txBody>
        </p:sp>
        <p:sp>
          <p:nvSpPr>
            <p:cNvPr id="8" name="Rounded Rectangular Callout 7"/>
            <p:cNvSpPr/>
            <p:nvPr/>
          </p:nvSpPr>
          <p:spPr>
            <a:xfrm>
              <a:off x="762000" y="1524000"/>
              <a:ext cx="3840480" cy="609600"/>
            </a:xfrm>
            <a:prstGeom prst="wedgeRoundRectCallout">
              <a:avLst>
                <a:gd name="adj1" fmla="val 48770"/>
                <a:gd name="adj2" fmla="val 287453"/>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Data Points: individual observations or their calculation results</a:t>
              </a:r>
            </a:p>
          </p:txBody>
        </p:sp>
        <p:grpSp>
          <p:nvGrpSpPr>
            <p:cNvPr id="14" name="Group 13"/>
            <p:cNvGrpSpPr/>
            <p:nvPr/>
          </p:nvGrpSpPr>
          <p:grpSpPr>
            <a:xfrm>
              <a:off x="609600" y="1371600"/>
              <a:ext cx="7955280"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2761843" y="6172200"/>
              <a:ext cx="3657600" cy="381000"/>
            </a:xfrm>
            <a:prstGeom prst="rect">
              <a:avLst/>
            </a:prstGeom>
            <a:noFill/>
          </p:spPr>
          <p:txBody>
            <a:bodyPr wrap="square" rtlCol="0">
              <a:spAutoFit/>
            </a:bodyPr>
            <a:lstStyle/>
            <a:p>
              <a:pPr algn="ctr"/>
              <a:r>
                <a:rPr lang="en-US" b="1" dirty="0">
                  <a:solidFill>
                    <a:srgbClr val="0070C0"/>
                  </a:solidFill>
                  <a:latin typeface="+mj-lt"/>
                </a:rPr>
                <a:t>Horizontal axis: Time</a:t>
              </a:r>
            </a:p>
          </p:txBody>
        </p:sp>
        <p:sp>
          <p:nvSpPr>
            <p:cNvPr id="17" name="TextBox 16"/>
            <p:cNvSpPr txBox="1"/>
            <p:nvPr/>
          </p:nvSpPr>
          <p:spPr>
            <a:xfrm rot="16200000">
              <a:off x="-1813559" y="3710277"/>
              <a:ext cx="4381500" cy="389947"/>
            </a:xfrm>
            <a:prstGeom prst="rect">
              <a:avLst/>
            </a:prstGeom>
            <a:noFill/>
          </p:spPr>
          <p:txBody>
            <a:bodyPr wrap="square" rtlCol="0">
              <a:spAutoFit/>
            </a:bodyPr>
            <a:lstStyle/>
            <a:p>
              <a:pPr algn="ctr"/>
              <a:r>
                <a:rPr lang="en-US" b="1" dirty="0">
                  <a:solidFill>
                    <a:srgbClr val="0070C0"/>
                  </a:solidFill>
                  <a:latin typeface="+mj-lt"/>
                </a:rPr>
                <a:t>Vertical Axis: Measurement Values</a:t>
              </a:r>
            </a:p>
          </p:txBody>
        </p:sp>
      </p:grpSp>
    </p:spTree>
    <p:custDataLst>
      <p:tags r:id="rId1"/>
    </p:custDataLst>
    <p:extLst>
      <p:ext uri="{BB962C8B-B14F-4D97-AF65-F5344CB8AC3E}">
        <p14:creationId xmlns:p14="http://schemas.microsoft.com/office/powerpoint/2010/main" val="2241030699"/>
      </p:ext>
    </p:extLst>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9285437"/>
      </p:ext>
    </p:extLst>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90834302"/>
      </p:ext>
    </p:extLst>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543419"/>
      </p:ext>
    </p:extLst>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Type I Error</a:t>
            </a:r>
          </a:p>
          <a:p>
            <a:pPr lvl="1"/>
            <a:r>
              <a:rPr lang="en-US" dirty="0"/>
              <a:t>False positive </a:t>
            </a:r>
          </a:p>
          <a:p>
            <a:pPr lvl="1"/>
            <a:r>
              <a:rPr lang="en-US" dirty="0"/>
              <a:t>False alarm</a:t>
            </a:r>
          </a:p>
          <a:p>
            <a:pPr lvl="1"/>
            <a:r>
              <a:rPr lang="en-US" dirty="0"/>
              <a:t>Considering true common cause variation as special cause variation</a:t>
            </a:r>
          </a:p>
          <a:p>
            <a:pPr lvl="1"/>
            <a:r>
              <a:rPr lang="en-US" dirty="0"/>
              <a:t>Type I errors waste resources spent on investigation.</a:t>
            </a:r>
          </a:p>
          <a:p>
            <a:endParaRPr lang="en-US" dirty="0"/>
          </a:p>
          <a:p>
            <a:r>
              <a:rPr lang="en-US" dirty="0"/>
              <a:t>Type II Error</a:t>
            </a:r>
          </a:p>
          <a:p>
            <a:pPr lvl="1"/>
            <a:r>
              <a:rPr lang="en-US" dirty="0"/>
              <a:t>False negative</a:t>
            </a:r>
          </a:p>
          <a:p>
            <a:pPr lvl="1"/>
            <a:r>
              <a:rPr lang="en-US" dirty="0"/>
              <a:t>Miss</a:t>
            </a:r>
          </a:p>
          <a:p>
            <a:pPr lvl="1"/>
            <a:r>
              <a:rPr lang="en-US" dirty="0"/>
              <a:t>Considering true special cause variation as common cause variation</a:t>
            </a:r>
          </a:p>
          <a:p>
            <a:pPr lvl="1"/>
            <a:r>
              <a:rPr lang="en-US" dirty="0"/>
              <a:t>Type II errors neglect the need to investigate critical changes in the process.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1129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64594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113</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667000"/>
            <a:ext cx="3672114"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09600" y="2922180"/>
            <a:ext cx="6096000" cy="2369880"/>
          </a:xfrm>
          <a:prstGeom prst="rect">
            <a:avLst/>
          </a:prstGeom>
        </p:spPr>
        <p:txBody>
          <a:bodyPr wrap="square">
            <a:spAutoFit/>
          </a:bodyPr>
          <a:lstStyle/>
          <a:p>
            <a:pPr marL="800100" lvl="1" indent="-342900">
              <a:buFont typeface="Arial" pitchFamily="34" charset="0"/>
              <a:buChar char="•"/>
            </a:pPr>
            <a:r>
              <a:rPr lang="en-US" sz="2200" dirty="0">
                <a:latin typeface="Source Sans Pro" panose="020B0503030403020204" pitchFamily="34" charset="0"/>
              </a:rPr>
              <a:t>There are four key categories of costs related to </a:t>
            </a:r>
            <a:r>
              <a:rPr lang="en-US" sz="2200" dirty="0" err="1">
                <a:latin typeface="Source Sans Pro" panose="020B0503030403020204" pitchFamily="34" charset="0"/>
              </a:rPr>
              <a:t>muda</a:t>
            </a:r>
            <a:r>
              <a:rPr lang="en-US" sz="2200" dirty="0">
                <a:latin typeface="Source Sans Pro" panose="020B0503030403020204" pitchFamily="34" charset="0"/>
              </a:rPr>
              <a:t>:</a:t>
            </a:r>
          </a:p>
          <a:p>
            <a:pPr marL="800100" lvl="2" indent="-342900">
              <a:spcBef>
                <a:spcPts val="600"/>
              </a:spcBef>
              <a:buFont typeface="+mj-lt"/>
              <a:buAutoNum type="arabicPeriod"/>
            </a:pPr>
            <a:r>
              <a:rPr lang="en-US" sz="2000" dirty="0">
                <a:latin typeface="Source Sans Pro" panose="020B0503030403020204" pitchFamily="34" charset="0"/>
              </a:rPr>
              <a:t>Costs Related to Production</a:t>
            </a:r>
          </a:p>
          <a:p>
            <a:pPr marL="800100" lvl="2" indent="-342900">
              <a:spcBef>
                <a:spcPts val="600"/>
              </a:spcBef>
              <a:buFont typeface="+mj-lt"/>
              <a:buAutoNum type="arabicPeriod"/>
            </a:pPr>
            <a:r>
              <a:rPr lang="en-US" sz="2000" dirty="0">
                <a:latin typeface="Source Sans Pro" panose="020B0503030403020204" pitchFamily="34" charset="0"/>
              </a:rPr>
              <a:t>Costs Related to Prevention</a:t>
            </a:r>
          </a:p>
          <a:p>
            <a:pPr marL="800100" lvl="2" indent="-342900">
              <a:spcBef>
                <a:spcPts val="600"/>
              </a:spcBef>
              <a:buFont typeface="+mj-lt"/>
              <a:buAutoNum type="arabicPeriod"/>
            </a:pPr>
            <a:r>
              <a:rPr lang="en-US" sz="2000" dirty="0">
                <a:latin typeface="Source Sans Pro" panose="020B0503030403020204" pitchFamily="34" charset="0"/>
              </a:rPr>
              <a:t>Costs Related to Detection</a:t>
            </a:r>
          </a:p>
          <a:p>
            <a:pPr marL="800100" lvl="2" indent="-342900">
              <a:spcBef>
                <a:spcPts val="600"/>
              </a:spcBef>
              <a:buFont typeface="+mj-lt"/>
              <a:buAutoNum type="arabicPeriod"/>
            </a:pPr>
            <a:r>
              <a:rPr lang="en-US" sz="2000" dirty="0">
                <a:latin typeface="Source Sans Pro" panose="020B0503030403020204" pitchFamily="34" charset="0"/>
              </a:rPr>
              <a:t>Costs Related to Obligation</a:t>
            </a:r>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Considerations</a:t>
            </a:r>
          </a:p>
        </p:txBody>
      </p:sp>
      <p:sp>
        <p:nvSpPr>
          <p:cNvPr id="3" name="Content Placeholder 2"/>
          <p:cNvSpPr>
            <a:spLocks noGrp="1"/>
          </p:cNvSpPr>
          <p:nvPr>
            <p:ph idx="1"/>
          </p:nvPr>
        </p:nvSpPr>
        <p:spPr/>
        <p:txBody>
          <a:bodyPr>
            <a:normAutofit/>
          </a:bodyPr>
          <a:lstStyle/>
          <a:p>
            <a:r>
              <a:rPr lang="en-US" dirty="0"/>
              <a:t>To collect data for plotting control charts, we need to consider:</a:t>
            </a:r>
          </a:p>
          <a:p>
            <a:pPr lvl="1"/>
            <a:r>
              <a:rPr lang="en-US" dirty="0"/>
              <a:t>What is the measurement of interest?</a:t>
            </a:r>
          </a:p>
          <a:p>
            <a:pPr lvl="1"/>
            <a:r>
              <a:rPr lang="en-US" dirty="0"/>
              <a:t>Are the data discrete or continuous?</a:t>
            </a:r>
          </a:p>
          <a:p>
            <a:pPr lvl="1"/>
            <a:r>
              <a:rPr lang="en-US" dirty="0"/>
              <a:t>How many samples do we need?</a:t>
            </a:r>
          </a:p>
          <a:p>
            <a:pPr lvl="1"/>
            <a:r>
              <a:rPr lang="en-US" dirty="0"/>
              <a:t>How often do we sample?</a:t>
            </a:r>
          </a:p>
          <a:p>
            <a:pPr lvl="1"/>
            <a:r>
              <a:rPr lang="en-US" dirty="0"/>
              <a:t>Where do we sample?</a:t>
            </a:r>
          </a:p>
          <a:p>
            <a:pPr lvl="1"/>
            <a:r>
              <a:rPr lang="en-US" dirty="0"/>
              <a:t>What is the sampling strategy?</a:t>
            </a:r>
          </a:p>
          <a:p>
            <a:pPr lvl="1"/>
            <a:r>
              <a:rPr lang="en-US" dirty="0"/>
              <a:t>Do we use the raw data collected or transfer them to percentages, proportions, rates, etc.? </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9267261"/>
      </p:ext>
    </p:extLst>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 and Rational Subgrouping</a:t>
            </a:r>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i="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a:t>
            </a:r>
            <a:r>
              <a:rPr lang="en-US" i="1" dirty="0"/>
              <a:t>between</a:t>
            </a:r>
            <a:r>
              <a:rPr lang="en-US" dirty="0"/>
              <a:t> subgroups.</a:t>
            </a:r>
          </a:p>
          <a:p>
            <a:endParaRPr lang="en-US" dirty="0"/>
          </a:p>
          <a:p>
            <a:r>
              <a:rPr lang="en-US" dirty="0"/>
              <a:t>The number of subgroups, subgroup size, and frequency of sampling have great impact on the quality of control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1131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6028520"/>
      </p:ext>
    </p:extLst>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4756630"/>
      </p:ext>
    </p:extLst>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frequency of sampling in SPC depends on whether we have sufficient data to signal the changes in a process with reasonable time and costs.</a:t>
            </a:r>
          </a:p>
          <a:p>
            <a:endParaRPr lang="en-US" dirty="0"/>
          </a:p>
          <a:p>
            <a:r>
              <a:rPr lang="en-US" dirty="0"/>
              <a:t>The more frequently we sample, the higher costs it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5948745"/>
      </p:ext>
    </p:extLst>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1134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316132"/>
      </p:ext>
    </p:extLst>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I-MR chart </a:t>
            </a:r>
            <a:r>
              <a:rPr lang="en-US" dirty="0"/>
              <a:t>(also called individual-moving range chart or IR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the MR chart.</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351621"/>
      </p:ext>
    </p:extLst>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1136</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4157932"/>
              </p:ext>
            </p:extLst>
          </p:nvPr>
        </p:nvGraphicFramePr>
        <p:xfrm>
          <a:off x="2667001" y="2960571"/>
          <a:ext cx="685800" cy="1135119"/>
        </p:xfrm>
        <a:graphic>
          <a:graphicData uri="http://schemas.openxmlformats.org/presentationml/2006/ole">
            <mc:AlternateContent xmlns:mc="http://schemas.openxmlformats.org/markup-compatibility/2006">
              <mc:Choice xmlns:v="urn:schemas-microsoft-com:vml" Requires="v">
                <p:oleObj spid="_x0000_s112642"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2960571"/>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3259122435"/>
              </p:ext>
            </p:extLst>
          </p:nvPr>
        </p:nvGraphicFramePr>
        <p:xfrm>
          <a:off x="3005419" y="4460979"/>
          <a:ext cx="2057400" cy="1122219"/>
        </p:xfrm>
        <a:graphic>
          <a:graphicData uri="http://schemas.openxmlformats.org/presentationml/2006/ole">
            <mc:AlternateContent xmlns:mc="http://schemas.openxmlformats.org/markup-compatibility/2006">
              <mc:Choice xmlns:v="urn:schemas-microsoft-com:vml" Requires="v">
                <p:oleObj spid="_x0000_s112643"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5419" y="4460979"/>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2294174"/>
              </p:ext>
            </p:extLst>
          </p:nvPr>
        </p:nvGraphicFramePr>
        <p:xfrm>
          <a:off x="2548219" y="1909482"/>
          <a:ext cx="457200" cy="685800"/>
        </p:xfrm>
        <a:graphic>
          <a:graphicData uri="http://schemas.openxmlformats.org/presentationml/2006/ole">
            <mc:AlternateContent xmlns:mc="http://schemas.openxmlformats.org/markup-compatibility/2006">
              <mc:Choice xmlns:v="urn:schemas-microsoft-com:vml" Requires="v">
                <p:oleObj spid="_x0000_s112644"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8219" y="1909482"/>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2552701" y="5948487"/>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870558888"/>
      </p:ext>
    </p:extLst>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MR</a:t>
            </a:r>
            <a:r>
              <a:rPr lang="en-US" dirty="0"/>
              <a:t>-Chart Equations</a:t>
            </a:r>
          </a:p>
        </p:txBody>
      </p:sp>
      <p:sp>
        <p:nvSpPr>
          <p:cNvPr id="3" name="Content Placeholder 2"/>
          <p:cNvSpPr>
            <a:spLocks noGrp="1"/>
          </p:cNvSpPr>
          <p:nvPr>
            <p:ph idx="1"/>
          </p:nvPr>
        </p:nvSpPr>
        <p:spPr/>
        <p:txBody>
          <a:bodyPr>
            <a:normAutofit/>
          </a:bodyPr>
          <a:lstStyle/>
          <a:p>
            <a:r>
              <a:rPr lang="en-US" dirty="0" err="1"/>
              <a:t>MR</a:t>
            </a:r>
            <a:r>
              <a:rPr lang="en-US" dirty="0"/>
              <a:t> Chart (Moving Range Chart)</a:t>
            </a:r>
          </a:p>
          <a:p>
            <a:endParaRPr lang="en-US" dirty="0"/>
          </a:p>
          <a:p>
            <a:pPr lvl="1"/>
            <a:r>
              <a:rPr lang="en-US" dirty="0"/>
              <a:t>Data Point: </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Upper Control Limit:</a:t>
            </a:r>
          </a:p>
          <a:p>
            <a:pPr lvl="1"/>
            <a:endParaRPr lang="en-US" dirty="0"/>
          </a:p>
          <a:p>
            <a:pPr lvl="1"/>
            <a:endParaRPr lang="en-US" dirty="0"/>
          </a:p>
          <a:p>
            <a:pPr lvl="1"/>
            <a:r>
              <a:rPr lang="en-US" dirty="0"/>
              <a:t>Lower Control Limit: 0 </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40657874"/>
              </p:ext>
            </p:extLst>
          </p:nvPr>
        </p:nvGraphicFramePr>
        <p:xfrm>
          <a:off x="2590801" y="1967753"/>
          <a:ext cx="1765528" cy="685800"/>
        </p:xfrm>
        <a:graphic>
          <a:graphicData uri="http://schemas.openxmlformats.org/presentationml/2006/ole">
            <mc:AlternateContent xmlns:mc="http://schemas.openxmlformats.org/markup-compatibility/2006">
              <mc:Choice xmlns:v="urn:schemas-microsoft-com:vml" Requires="v">
                <p:oleObj spid="_x0000_s113666"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1967753"/>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6"/>
          <p:cNvGraphicFramePr>
            <a:graphicFrameLocks noChangeAspect="1"/>
          </p:cNvGraphicFramePr>
          <p:nvPr>
            <p:extLst>
              <p:ext uri="{D42A27DB-BD31-4B8C-83A1-F6EECF244321}">
                <p14:modId xmlns:p14="http://schemas.microsoft.com/office/powerpoint/2010/main" val="3824240620"/>
              </p:ext>
            </p:extLst>
          </p:nvPr>
        </p:nvGraphicFramePr>
        <p:xfrm>
          <a:off x="2590801" y="3143483"/>
          <a:ext cx="1524000" cy="932924"/>
        </p:xfrm>
        <a:graphic>
          <a:graphicData uri="http://schemas.openxmlformats.org/presentationml/2006/ole">
            <mc:AlternateContent xmlns:mc="http://schemas.openxmlformats.org/markup-compatibility/2006">
              <mc:Choice xmlns:v="urn:schemas-microsoft-com:vml" Requires="v">
                <p:oleObj spid="_x0000_s113667" name="Equation" r:id="rId7" imgW="571252" imgH="418918" progId="Equation.3">
                  <p:embed/>
                </p:oleObj>
              </mc:Choice>
              <mc:Fallback>
                <p:oleObj name="Equation" r:id="rId7" imgW="571252" imgH="418918" progId="Equation.3">
                  <p:embed/>
                  <p:pic>
                    <p:nvPicPr>
                      <p:cNvPr id="30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1" y="3143483"/>
                        <a:ext cx="1524000" cy="9329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extLst>
              <p:ext uri="{D42A27DB-BD31-4B8C-83A1-F6EECF244321}">
                <p14:modId xmlns:p14="http://schemas.microsoft.com/office/powerpoint/2010/main" val="1112594541"/>
              </p:ext>
            </p:extLst>
          </p:nvPr>
        </p:nvGraphicFramePr>
        <p:xfrm>
          <a:off x="3622066" y="4305300"/>
          <a:ext cx="2464670" cy="838200"/>
        </p:xfrm>
        <a:graphic>
          <a:graphicData uri="http://schemas.openxmlformats.org/presentationml/2006/ole">
            <mc:AlternateContent xmlns:mc="http://schemas.openxmlformats.org/markup-compatibility/2006">
              <mc:Choice xmlns:v="urn:schemas-microsoft-com:vml" Requires="v">
                <p:oleObj spid="_x0000_s113668" name="Equation" r:id="rId9" imgW="1028700" imgH="419100" progId="Equation.3">
                  <p:embed/>
                </p:oleObj>
              </mc:Choice>
              <mc:Fallback>
                <p:oleObj name="Equation" r:id="rId9" imgW="1028700" imgH="419100" progId="Equation.3">
                  <p:embed/>
                  <p:pic>
                    <p:nvPicPr>
                      <p:cNvPr id="308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2066" y="4305300"/>
                        <a:ext cx="246467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743200" y="6081372"/>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621871016"/>
      </p:ext>
    </p:extLst>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3" name="Content Placeholder 2"/>
          <p:cNvSpPr>
            <a:spLocks noGrp="1"/>
          </p:cNvSpPr>
          <p:nvPr>
            <p:ph idx="1"/>
          </p:nvPr>
        </p:nvSpPr>
        <p:spPr/>
        <p:txBody>
          <a:bodyPr>
            <a:normAutofit/>
          </a:bodyPr>
          <a:lstStyle/>
          <a:p>
            <a:r>
              <a:rPr lang="en-US" sz="2500" dirty="0"/>
              <a:t>Data File: “IR” tab in “Sample Data.xlsx”</a:t>
            </a:r>
          </a:p>
          <a:p>
            <a:r>
              <a:rPr lang="en-US" sz="2500" dirty="0"/>
              <a:t>Steps in SigmaXL to plot IR charts</a:t>
            </a:r>
          </a:p>
          <a:p>
            <a:pPr lvl="1"/>
            <a:r>
              <a:rPr lang="en-US" dirty="0"/>
              <a:t>Select the entire range of data</a:t>
            </a:r>
          </a:p>
          <a:p>
            <a:pPr lvl="1"/>
            <a:r>
              <a:rPr lang="en-US" dirty="0"/>
              <a:t>Click SigmaXL -&gt; Control Charts -&gt; Individuals &amp; Moving Range</a:t>
            </a:r>
          </a:p>
          <a:p>
            <a:pPr lvl="1"/>
            <a:r>
              <a:rPr lang="en-US" dirty="0"/>
              <a:t>A new window named “Individuals and Moving Range” appears with the selected range automatically populated into the box below “Please select your data”.</a:t>
            </a:r>
          </a:p>
          <a:p>
            <a:pPr lvl="1"/>
            <a:r>
              <a:rPr lang="en-US" dirty="0"/>
              <a:t>Click “Next&gt;&gt;”</a:t>
            </a:r>
          </a:p>
          <a:p>
            <a:pPr lvl="1"/>
            <a:r>
              <a:rPr lang="en-US" dirty="0"/>
              <a:t>A new window named “Individuals and Moving Range Chart” pops up.</a:t>
            </a:r>
          </a:p>
          <a:p>
            <a:pPr lvl="1"/>
            <a:r>
              <a:rPr lang="en-US" dirty="0"/>
              <a:t>Select “Measurement” as the “Numeric Data Variable (Y)”</a:t>
            </a:r>
          </a:p>
          <a:p>
            <a:pPr lvl="1"/>
            <a:r>
              <a:rPr lang="en-US" dirty="0"/>
              <a:t>Check the checkbox of “Test for special causes”</a:t>
            </a:r>
          </a:p>
          <a:p>
            <a:pPr lvl="1"/>
            <a:r>
              <a:rPr lang="en-US" dirty="0"/>
              <a:t>Click “OK&gt;&gt;”</a:t>
            </a:r>
          </a:p>
          <a:p>
            <a:pPr lvl="1"/>
            <a:r>
              <a:rPr lang="en-US" dirty="0"/>
              <a:t>The IR charts appear in the newly generated tab “Indiv &amp; MR Charts (1)”.</a:t>
            </a:r>
          </a:p>
          <a:p>
            <a:pPr lvl="1"/>
            <a:endParaRPr lang="en-US" sz="2500" dirty="0"/>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1138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77710968"/>
      </p:ext>
    </p:extLst>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1139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201B13DA-1113-4E2F-805A-492FF0C5681F}"/>
              </a:ext>
            </a:extLst>
          </p:cNvPr>
          <p:cNvPicPr>
            <a:picLocks noChangeAspect="1"/>
          </p:cNvPicPr>
          <p:nvPr/>
        </p:nvPicPr>
        <p:blipFill>
          <a:blip r:embed="rId3"/>
          <a:stretch>
            <a:fillRect/>
          </a:stretch>
        </p:blipFill>
        <p:spPr>
          <a:xfrm>
            <a:off x="182217" y="2057400"/>
            <a:ext cx="3475012" cy="3030211"/>
          </a:xfrm>
          <a:prstGeom prst="rect">
            <a:avLst/>
          </a:prstGeom>
        </p:spPr>
      </p:pic>
      <p:pic>
        <p:nvPicPr>
          <p:cNvPr id="8" name="Picture 7">
            <a:extLst>
              <a:ext uri="{FF2B5EF4-FFF2-40B4-BE49-F238E27FC236}">
                <a16:creationId xmlns:a16="http://schemas.microsoft.com/office/drawing/2014/main" id="{F0980C85-3554-4582-BAB6-F16A4ADBADF2}"/>
              </a:ext>
            </a:extLst>
          </p:cNvPr>
          <p:cNvPicPr>
            <a:picLocks noChangeAspect="1"/>
          </p:cNvPicPr>
          <p:nvPr/>
        </p:nvPicPr>
        <p:blipFill>
          <a:blip r:embed="rId4"/>
          <a:stretch>
            <a:fillRect/>
          </a:stretch>
        </p:blipFill>
        <p:spPr>
          <a:xfrm>
            <a:off x="3774398" y="1819905"/>
            <a:ext cx="7320986" cy="3505200"/>
          </a:xfrm>
          <a:prstGeom prst="rect">
            <a:avLst/>
          </a:prstGeom>
        </p:spPr>
      </p:pic>
      <p:sp>
        <p:nvSpPr>
          <p:cNvPr id="22" name="Right Arrow 21"/>
          <p:cNvSpPr/>
          <p:nvPr/>
        </p:nvSpPr>
        <p:spPr>
          <a:xfrm>
            <a:off x="3531440" y="342010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522495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1140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057400" y="1295400"/>
            <a:ext cx="7315200" cy="477078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95903573"/>
      </p:ext>
    </p:extLst>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1141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4" name="TextBox 13"/>
          <p:cNvSpPr txBox="1"/>
          <p:nvPr/>
        </p:nvSpPr>
        <p:spPr>
          <a:xfrm>
            <a:off x="1231900" y="5451085"/>
            <a:ext cx="8915400" cy="1231106"/>
          </a:xfrm>
          <a:prstGeom prst="rect">
            <a:avLst/>
          </a:prstGeom>
          <a:noFill/>
          <a:ln>
            <a:noFill/>
            <a:prstDash val="dash"/>
          </a:ln>
        </p:spPr>
        <p:txBody>
          <a:bodyPr wrap="square" rtlCol="0">
            <a:spAutoFit/>
          </a:bodyPr>
          <a:lstStyle/>
          <a:p>
            <a:r>
              <a:rPr lang="en-US" sz="1600" b="1" dirty="0">
                <a:solidFill>
                  <a:srgbClr val="000000"/>
                </a:solidFill>
                <a:latin typeface="+mj-lt"/>
              </a:rPr>
              <a:t>MR Chart (Moving Range Chart):</a:t>
            </a:r>
          </a:p>
          <a:p>
            <a:r>
              <a:rPr lang="en-US" sz="1400" dirty="0">
                <a:solidFill>
                  <a:srgbClr val="000000"/>
                </a:solidFill>
                <a:latin typeface="+mj-lt"/>
              </a:rPr>
              <a:t>Two data points fall beyond the upper control limit. It indicates the MR chart is out of control (i.e. the variations between every two contiguous individual samples are not stable over time). We need to further investigate the process, identify the root causes which trigger the outliers, and correct or apply the root causes to bring the process back to control.</a:t>
            </a:r>
            <a:endParaRPr lang="en-US" dirty="0">
              <a:solidFill>
                <a:srgbClr val="000000"/>
              </a:solidFill>
              <a:latin typeface="+mj-lt"/>
            </a:endParaRPr>
          </a:p>
        </p:txBody>
      </p:sp>
      <p:sp>
        <p:nvSpPr>
          <p:cNvPr id="17" name="TextBox 16"/>
          <p:cNvSpPr txBox="1"/>
          <p:nvPr/>
        </p:nvSpPr>
        <p:spPr>
          <a:xfrm>
            <a:off x="1236382" y="1206453"/>
            <a:ext cx="5530273" cy="584775"/>
          </a:xfrm>
          <a:prstGeom prst="rect">
            <a:avLst/>
          </a:prstGeom>
          <a:noFill/>
          <a:ln>
            <a:noFill/>
            <a:prstDash val="dash"/>
          </a:ln>
        </p:spPr>
        <p:txBody>
          <a:bodyPr wrap="square" rtlCol="0">
            <a:spAutoFit/>
          </a:bodyPr>
          <a:lstStyle/>
          <a:p>
            <a:r>
              <a:rPr lang="en-US" b="1" dirty="0">
                <a:solidFill>
                  <a:srgbClr val="000000"/>
                </a:solidFill>
                <a:latin typeface="+mj-lt"/>
              </a:rPr>
              <a:t>I </a:t>
            </a:r>
            <a:r>
              <a:rPr lang="en-US" sz="1600" b="1" dirty="0">
                <a:solidFill>
                  <a:srgbClr val="000000"/>
                </a:solidFill>
                <a:latin typeface="+mj-lt"/>
              </a:rPr>
              <a:t>Chart (Individuals Chart):</a:t>
            </a:r>
          </a:p>
          <a:p>
            <a:r>
              <a:rPr lang="en-US" sz="1400" dirty="0">
                <a:solidFill>
                  <a:srgbClr val="000000"/>
                </a:solidFill>
                <a:latin typeface="+mj-lt"/>
              </a:rPr>
              <a:t>Since the MR Chart is out of control, the I chart is invalid. </a:t>
            </a:r>
          </a:p>
        </p:txBody>
      </p:sp>
      <p:pic>
        <p:nvPicPr>
          <p:cNvPr id="3" name="Picture 2"/>
          <p:cNvPicPr>
            <a:picLocks noChangeAspect="1"/>
          </p:cNvPicPr>
          <p:nvPr/>
        </p:nvPicPr>
        <p:blipFill>
          <a:blip r:embed="rId3"/>
          <a:stretch>
            <a:fillRect/>
          </a:stretch>
        </p:blipFill>
        <p:spPr>
          <a:xfrm>
            <a:off x="3048000" y="1832113"/>
            <a:ext cx="5486400" cy="357808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929613808"/>
      </p:ext>
    </p:extLst>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1142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5369327"/>
      </p:ext>
    </p:extLst>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a:t>
            </a:r>
          </a:p>
        </p:txBody>
      </p:sp>
      <p:sp>
        <p:nvSpPr>
          <p:cNvPr id="3" name="Content Placeholder 2"/>
          <p:cNvSpPr>
            <a:spLocks noGrp="1"/>
          </p:cNvSpPr>
          <p:nvPr>
            <p:ph idx="1"/>
          </p:nvPr>
        </p:nvSpPr>
        <p:spPr/>
        <p:txBody>
          <a:bodyPr>
            <a:normAutofit/>
          </a:bodyPr>
          <a:lstStyle/>
          <a:p>
            <a:r>
              <a:rPr lang="en-US" sz="2000" dirty="0"/>
              <a:t>The </a:t>
            </a:r>
            <a:r>
              <a:rPr lang="en-US" sz="2000" b="1" dirty="0"/>
              <a:t>Xbar-R chart </a:t>
            </a:r>
            <a:r>
              <a:rPr lang="en-US" sz="2000" dirty="0"/>
              <a:t>is a control chart for continuous data with a constant subgroup size between two and ten.</a:t>
            </a:r>
          </a:p>
          <a:p>
            <a:endParaRPr lang="en-US" sz="2000" dirty="0"/>
          </a:p>
          <a:p>
            <a:r>
              <a:rPr lang="en-US" sz="2000" dirty="0"/>
              <a:t>The Xbar chart plots the average of a subgroup as a data point.</a:t>
            </a:r>
          </a:p>
          <a:p>
            <a:endParaRPr lang="en-US" sz="2000" dirty="0"/>
          </a:p>
          <a:p>
            <a:r>
              <a:rPr lang="en-US" sz="2000" dirty="0"/>
              <a:t>The R chart plots the difference between the highest and lowest values within a subgroup as a data point. </a:t>
            </a:r>
          </a:p>
          <a:p>
            <a:endParaRPr lang="en-US" sz="2000" dirty="0"/>
          </a:p>
          <a:p>
            <a:r>
              <a:rPr lang="en-US" sz="2000" dirty="0"/>
              <a:t>The Xbar chart monitors the process mean and the R chart monitors the variation within subgroups.</a:t>
            </a:r>
          </a:p>
          <a:p>
            <a:endParaRPr lang="en-US" sz="2000" dirty="0"/>
          </a:p>
          <a:p>
            <a:r>
              <a:rPr lang="en-US" sz="2000" dirty="0"/>
              <a:t>The Xbar is valid only if the R chart is in control.</a:t>
            </a:r>
          </a:p>
          <a:p>
            <a:endParaRPr lang="en-US" sz="2000" dirty="0"/>
          </a:p>
          <a:p>
            <a:r>
              <a:rPr lang="en-US" sz="2000" dirty="0"/>
              <a:t>The underlying distribution of the Xbar-R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1143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7915710"/>
      </p:ext>
    </p:extLst>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1144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33093727"/>
              </p:ext>
            </p:extLst>
          </p:nvPr>
        </p:nvGraphicFramePr>
        <p:xfrm>
          <a:off x="2577353" y="1618130"/>
          <a:ext cx="1228725" cy="1077912"/>
        </p:xfrm>
        <a:graphic>
          <a:graphicData uri="http://schemas.openxmlformats.org/presentationml/2006/ole">
            <mc:AlternateContent xmlns:mc="http://schemas.openxmlformats.org/markup-compatibility/2006">
              <mc:Choice xmlns:v="urn:schemas-microsoft-com:vml" Requires="v">
                <p:oleObj spid="_x0000_s114690"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353" y="1618130"/>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271593845"/>
              </p:ext>
            </p:extLst>
          </p:nvPr>
        </p:nvGraphicFramePr>
        <p:xfrm>
          <a:off x="2735262" y="3216578"/>
          <a:ext cx="1208088" cy="1035050"/>
        </p:xfrm>
        <a:graphic>
          <a:graphicData uri="http://schemas.openxmlformats.org/presentationml/2006/ole">
            <mc:AlternateContent xmlns:mc="http://schemas.openxmlformats.org/markup-compatibility/2006">
              <mc:Choice xmlns:v="urn:schemas-microsoft-com:vml" Requires="v">
                <p:oleObj spid="_x0000_s114691"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5262" y="3216578"/>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102301766"/>
              </p:ext>
            </p:extLst>
          </p:nvPr>
        </p:nvGraphicFramePr>
        <p:xfrm>
          <a:off x="2971800" y="5240477"/>
          <a:ext cx="971550" cy="452437"/>
        </p:xfrm>
        <a:graphic>
          <a:graphicData uri="http://schemas.openxmlformats.org/presentationml/2006/ole">
            <mc:AlternateContent xmlns:mc="http://schemas.openxmlformats.org/markup-compatibility/2006">
              <mc:Choice xmlns:v="urn:schemas-microsoft-com:vml" Requires="v">
                <p:oleObj spid="_x0000_s114692"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5240477"/>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0" y="5807214"/>
            <a:ext cx="70866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2</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684922557"/>
      </p:ext>
    </p:extLst>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816163051"/>
              </p:ext>
            </p:extLst>
          </p:nvPr>
        </p:nvGraphicFramePr>
        <p:xfrm>
          <a:off x="2590800" y="1977669"/>
          <a:ext cx="2840037" cy="536932"/>
        </p:xfrm>
        <a:graphic>
          <a:graphicData uri="http://schemas.openxmlformats.org/presentationml/2006/ole">
            <mc:AlternateContent xmlns:mc="http://schemas.openxmlformats.org/markup-compatibility/2006">
              <mc:Choice xmlns:v="urn:schemas-microsoft-com:vml" Requires="v">
                <p:oleObj spid="_x0000_s115714"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977669"/>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764743769"/>
              </p:ext>
            </p:extLst>
          </p:nvPr>
        </p:nvGraphicFramePr>
        <p:xfrm>
          <a:off x="2732834" y="2763171"/>
          <a:ext cx="1196975" cy="1120775"/>
        </p:xfrm>
        <a:graphic>
          <a:graphicData uri="http://schemas.openxmlformats.org/presentationml/2006/ole">
            <mc:AlternateContent xmlns:mc="http://schemas.openxmlformats.org/markup-compatibility/2006">
              <mc:Choice xmlns:v="urn:schemas-microsoft-com:vml" Requires="v">
                <p:oleObj spid="_x0000_s115715"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2834" y="2763171"/>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295400" y="5407947"/>
            <a:ext cx="9067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D</a:t>
            </a:r>
            <a:r>
              <a:rPr lang="en-US" sz="2000" baseline="-25000" dirty="0">
                <a:latin typeface="+mj-lt"/>
              </a:rPr>
              <a:t>3</a:t>
            </a:r>
            <a:r>
              <a:rPr lang="en-US" sz="2000" dirty="0">
                <a:latin typeface="+mj-lt"/>
              </a:rPr>
              <a:t> and D</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4081812684"/>
              </p:ext>
            </p:extLst>
          </p:nvPr>
        </p:nvGraphicFramePr>
        <p:xfrm>
          <a:off x="3599655" y="4022899"/>
          <a:ext cx="822325" cy="442912"/>
        </p:xfrm>
        <a:graphic>
          <a:graphicData uri="http://schemas.openxmlformats.org/presentationml/2006/ole">
            <mc:AlternateContent xmlns:mc="http://schemas.openxmlformats.org/markup-compatibility/2006">
              <mc:Choice xmlns:v="urn:schemas-microsoft-com:vml" Requires="v">
                <p:oleObj spid="_x0000_s115716"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9655" y="4022899"/>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4003475329"/>
              </p:ext>
            </p:extLst>
          </p:nvPr>
        </p:nvGraphicFramePr>
        <p:xfrm>
          <a:off x="3611561" y="4788822"/>
          <a:ext cx="798512" cy="466725"/>
        </p:xfrm>
        <a:graphic>
          <a:graphicData uri="http://schemas.openxmlformats.org/presentationml/2006/ole">
            <mc:AlternateContent xmlns:mc="http://schemas.openxmlformats.org/markup-compatibility/2006">
              <mc:Choice xmlns:v="urn:schemas-microsoft-com:vml" Requires="v">
                <p:oleObj spid="_x0000_s115717"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11561" y="478882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35239222"/>
      </p:ext>
    </p:extLst>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3" name="Content Placeholder 2"/>
          <p:cNvSpPr>
            <a:spLocks noGrp="1"/>
          </p:cNvSpPr>
          <p:nvPr>
            <p:ph idx="1"/>
          </p:nvPr>
        </p:nvSpPr>
        <p:spPr/>
        <p:txBody>
          <a:bodyPr>
            <a:normAutofit/>
          </a:bodyPr>
          <a:lstStyle/>
          <a:p>
            <a:r>
              <a:rPr lang="en-US" sz="2200" dirty="0"/>
              <a:t>Data File: “Xbar-R” tab in “Sample Data.xlsx”</a:t>
            </a:r>
          </a:p>
          <a:p>
            <a:r>
              <a:rPr lang="en-US" sz="2200" dirty="0"/>
              <a:t>Steps in SigmaXL to plot Xbar-R charts</a:t>
            </a:r>
          </a:p>
          <a:p>
            <a:pPr lvl="1"/>
            <a:r>
              <a:rPr lang="en-US" sz="2000" dirty="0"/>
              <a:t>Select the entire range of the data</a:t>
            </a:r>
          </a:p>
          <a:p>
            <a:pPr lvl="1"/>
            <a:r>
              <a:rPr lang="en-US" sz="2000" dirty="0"/>
              <a:t>Click SigmaXL -&gt; Control Charts -&gt; X-Bar &amp; R</a:t>
            </a:r>
          </a:p>
          <a:p>
            <a:pPr lvl="1"/>
            <a:r>
              <a:rPr lang="en-US" sz="2000" dirty="0"/>
              <a:t>A new window named “X-Bar &amp; R” appears with the selected range automatically populated into the box below “Please select your data”.</a:t>
            </a:r>
          </a:p>
          <a:p>
            <a:pPr lvl="1"/>
            <a:r>
              <a:rPr lang="en-US" sz="2000" dirty="0"/>
              <a:t>Click “Next&gt;&gt;”</a:t>
            </a:r>
          </a:p>
          <a:p>
            <a:pPr lvl="1"/>
            <a:r>
              <a:rPr lang="en-US" sz="2000" dirty="0"/>
              <a:t>A new window named “X-Bar and Range Chart” pops up.</a:t>
            </a:r>
          </a:p>
          <a:p>
            <a:pPr lvl="1"/>
            <a:r>
              <a:rPr lang="en-US" sz="2000" dirty="0"/>
              <a:t>Select the “Measurement” as the “Numeric Data Variables (Y)”</a:t>
            </a:r>
          </a:p>
          <a:p>
            <a:pPr lvl="1"/>
            <a:r>
              <a:rPr lang="en-US" sz="2000" dirty="0"/>
              <a:t>Select the “Subgroup ID” as the “Subgroup Column or Size”</a:t>
            </a:r>
          </a:p>
          <a:p>
            <a:pPr lvl="1"/>
            <a:r>
              <a:rPr lang="en-US" sz="2000" dirty="0"/>
              <a:t>Check the checkbox of “Tests for Special Causes”</a:t>
            </a:r>
          </a:p>
          <a:p>
            <a:pPr lvl="1"/>
            <a:r>
              <a:rPr lang="en-US" sz="2000" dirty="0"/>
              <a:t>Click “OK&gt;&gt;”</a:t>
            </a:r>
          </a:p>
          <a:p>
            <a:pPr lvl="1"/>
            <a:r>
              <a:rPr lang="en-US" sz="2000" dirty="0"/>
              <a:t>The Xbar-R charts appear in the newly generated tab “Indiv &amp; MR Charts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1146</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85588143"/>
      </p:ext>
    </p:extLst>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1147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F6CDC6-69DC-4230-988D-E5F9AA5419DF}"/>
              </a:ext>
            </a:extLst>
          </p:cNvPr>
          <p:cNvPicPr>
            <a:picLocks noChangeAspect="1"/>
          </p:cNvPicPr>
          <p:nvPr/>
        </p:nvPicPr>
        <p:blipFill>
          <a:blip r:embed="rId3"/>
          <a:stretch>
            <a:fillRect/>
          </a:stretch>
        </p:blipFill>
        <p:spPr>
          <a:xfrm>
            <a:off x="248478" y="2326757"/>
            <a:ext cx="3598942" cy="3138278"/>
          </a:xfrm>
          <a:prstGeom prst="rect">
            <a:avLst/>
          </a:prstGeom>
        </p:spPr>
      </p:pic>
      <p:pic>
        <p:nvPicPr>
          <p:cNvPr id="11" name="Picture 10">
            <a:extLst>
              <a:ext uri="{FF2B5EF4-FFF2-40B4-BE49-F238E27FC236}">
                <a16:creationId xmlns:a16="http://schemas.microsoft.com/office/drawing/2014/main" id="{2595189D-A858-44CB-BE20-C765D9A67A58}"/>
              </a:ext>
            </a:extLst>
          </p:cNvPr>
          <p:cNvPicPr>
            <a:picLocks noChangeAspect="1"/>
          </p:cNvPicPr>
          <p:nvPr/>
        </p:nvPicPr>
        <p:blipFill>
          <a:blip r:embed="rId4"/>
          <a:stretch>
            <a:fillRect/>
          </a:stretch>
        </p:blipFill>
        <p:spPr>
          <a:xfrm>
            <a:off x="4007680" y="1904998"/>
            <a:ext cx="6858000" cy="3981796"/>
          </a:xfrm>
          <a:prstGeom prst="rect">
            <a:avLst/>
          </a:prstGeom>
        </p:spPr>
      </p:pic>
      <p:sp>
        <p:nvSpPr>
          <p:cNvPr id="20" name="Right Arrow 19"/>
          <p:cNvSpPr/>
          <p:nvPr/>
        </p:nvSpPr>
        <p:spPr>
          <a:xfrm>
            <a:off x="3732080" y="37434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83920630"/>
      </p:ext>
    </p:extLst>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1148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243783"/>
            <a:ext cx="9131300" cy="1107996"/>
          </a:xfrm>
          <a:prstGeom prst="rect">
            <a:avLst/>
          </a:prstGeom>
        </p:spPr>
        <p:txBody>
          <a:bodyPr wrap="square">
            <a:spAutoFit/>
          </a:bodyPr>
          <a:lstStyle/>
          <a:p>
            <a:r>
              <a:rPr lang="en-US" b="1" dirty="0" err="1">
                <a:solidFill>
                  <a:srgbClr val="000000"/>
                </a:solidFill>
                <a:latin typeface="+mj-lt"/>
              </a:rPr>
              <a:t>Xbar</a:t>
            </a:r>
            <a:r>
              <a:rPr lang="en-US" b="1" dirty="0">
                <a:solidFill>
                  <a:srgbClr val="000000"/>
                </a:solidFill>
                <a:latin typeface="+mj-lt"/>
              </a:rPr>
              <a:t>-R Charts</a:t>
            </a:r>
            <a:r>
              <a:rPr lang="en-US" dirty="0">
                <a:solidFill>
                  <a:srgbClr val="000000"/>
                </a:solidFill>
                <a:latin typeface="+mj-lt"/>
              </a:rPr>
              <a:t>:</a:t>
            </a:r>
          </a:p>
          <a:p>
            <a:r>
              <a:rPr lang="en-US" sz="1600" dirty="0">
                <a:solidFill>
                  <a:srgbClr val="000000"/>
                </a:solidFill>
                <a:latin typeface="+mj-lt"/>
              </a:rPr>
              <a:t>Since the R Chart is in control, the </a:t>
            </a:r>
            <a:r>
              <a:rPr lang="en-US" sz="1600" dirty="0" err="1">
                <a:solidFill>
                  <a:srgbClr val="000000"/>
                </a:solidFill>
                <a:latin typeface="+mj-lt"/>
              </a:rPr>
              <a:t>Xbar</a:t>
            </a:r>
            <a:r>
              <a:rPr lang="en-US" sz="1600"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029191" y="2444280"/>
            <a:ext cx="6292117" cy="412714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756180879"/>
      </p:ext>
    </p:extLst>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1149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18556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115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225867"/>
      </p:ext>
    </p:extLst>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7196600"/>
      </p:ext>
    </p:extLst>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1152</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90782309"/>
              </p:ext>
            </p:extLst>
          </p:nvPr>
        </p:nvGraphicFramePr>
        <p:xfrm>
          <a:off x="2667000" y="1840760"/>
          <a:ext cx="838200" cy="791633"/>
        </p:xfrm>
        <a:graphic>
          <a:graphicData uri="http://schemas.openxmlformats.org/presentationml/2006/ole">
            <mc:AlternateContent xmlns:mc="http://schemas.openxmlformats.org/markup-compatibility/2006">
              <mc:Choice xmlns:v="urn:schemas-microsoft-com:vml" Requires="v">
                <p:oleObj spid="_x0000_s116738"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840760"/>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1914697478"/>
              </p:ext>
            </p:extLst>
          </p:nvPr>
        </p:nvGraphicFramePr>
        <p:xfrm>
          <a:off x="2743200" y="2853859"/>
          <a:ext cx="1117600" cy="1119187"/>
        </p:xfrm>
        <a:graphic>
          <a:graphicData uri="http://schemas.openxmlformats.org/presentationml/2006/ole">
            <mc:AlternateContent xmlns:mc="http://schemas.openxmlformats.org/markup-compatibility/2006">
              <mc:Choice xmlns:v="urn:schemas-microsoft-com:vml" Requires="v">
                <p:oleObj spid="_x0000_s116739"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2853859"/>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184400" y="5403067"/>
            <a:ext cx="71628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defects in the i</a:t>
            </a:r>
            <a:r>
              <a:rPr lang="en-US" sz="2000" baseline="30000" dirty="0">
                <a:latin typeface="+mj-lt"/>
              </a:rPr>
              <a:t>th</a:t>
            </a:r>
            <a:r>
              <a:rPr lang="en-US" sz="2000" dirty="0">
                <a:latin typeface="+mj-lt"/>
              </a:rPr>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3239362566"/>
              </p:ext>
            </p:extLst>
          </p:nvPr>
        </p:nvGraphicFramePr>
        <p:xfrm>
          <a:off x="3056218" y="4194512"/>
          <a:ext cx="1303338" cy="933450"/>
        </p:xfrm>
        <a:graphic>
          <a:graphicData uri="http://schemas.openxmlformats.org/presentationml/2006/ole">
            <mc:AlternateContent xmlns:mc="http://schemas.openxmlformats.org/markup-compatibility/2006">
              <mc:Choice xmlns:v="urn:schemas-microsoft-com:vml" Requires="v">
                <p:oleObj spid="_x0000_s116740"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6218" y="4194512"/>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14613246"/>
      </p:ext>
    </p:extLst>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in SigmaXL to plot a U chart</a:t>
            </a:r>
          </a:p>
          <a:p>
            <a:pPr lvl="1"/>
            <a:r>
              <a:rPr lang="en-US" dirty="0"/>
              <a:t>Select the entire range of the data</a:t>
            </a:r>
          </a:p>
          <a:p>
            <a:pPr lvl="1"/>
            <a:r>
              <a:rPr lang="en-US" dirty="0"/>
              <a:t>Click SigmaXL -&gt; Control Charts -&gt; Attribute Charts -&gt; U</a:t>
            </a:r>
          </a:p>
          <a:p>
            <a:pPr lvl="1"/>
            <a:r>
              <a:rPr lang="en-US" dirty="0"/>
              <a:t>A new window named “U-Chart” appears with the selected range of the data automatically populated into the box below “Please select your data”.</a:t>
            </a:r>
          </a:p>
          <a:p>
            <a:pPr lvl="1"/>
            <a:r>
              <a:rPr lang="en-US" dirty="0"/>
              <a:t>Click “Next&gt;&gt;”</a:t>
            </a:r>
          </a:p>
          <a:p>
            <a:pPr lvl="1"/>
            <a:r>
              <a:rPr lang="en-US" dirty="0"/>
              <a:t>A new window named “U-Chart” pops up.</a:t>
            </a:r>
          </a:p>
          <a:p>
            <a:pPr lvl="1"/>
            <a:r>
              <a:rPr lang="en-US" dirty="0"/>
              <a:t>Select “Count of Defects” as the “Numeric Data Variable (Y)”</a:t>
            </a:r>
          </a:p>
          <a:p>
            <a:pPr lvl="1"/>
            <a:r>
              <a:rPr lang="en-US" dirty="0"/>
              <a:t>Select “Count of Units Inspected” as the “Subgroup Column or Size”</a:t>
            </a:r>
          </a:p>
          <a:p>
            <a:pPr lvl="1"/>
            <a:r>
              <a:rPr lang="en-US" dirty="0"/>
              <a:t>Check the checkbox “Test for Special Causes”</a:t>
            </a:r>
          </a:p>
          <a:p>
            <a:pPr lvl="1"/>
            <a:r>
              <a:rPr lang="en-US" dirty="0"/>
              <a:t>Click “OK&gt;&gt;”</a:t>
            </a:r>
          </a:p>
          <a:p>
            <a:pPr lvl="1"/>
            <a:r>
              <a:rPr lang="en-US" dirty="0"/>
              <a:t>A new window named “Tests for Special Causes” pops up. Click “OK” to proceed.</a:t>
            </a:r>
          </a:p>
          <a:p>
            <a:pPr lvl="1"/>
            <a:r>
              <a:rPr lang="en-US" dirty="0"/>
              <a:t>The U chart appears in the newly generated tab “U-Chart (1)”.</a:t>
            </a:r>
          </a:p>
          <a:p>
            <a:endParaRPr lang="en-US" sz="27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1153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5300188"/>
      </p:ext>
    </p:extLst>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1154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66E7E30B-4650-4CA6-A8CE-C0280FA479CC}"/>
              </a:ext>
            </a:extLst>
          </p:cNvPr>
          <p:cNvPicPr>
            <a:picLocks noChangeAspect="1"/>
          </p:cNvPicPr>
          <p:nvPr/>
        </p:nvPicPr>
        <p:blipFill>
          <a:blip r:embed="rId3"/>
          <a:stretch>
            <a:fillRect/>
          </a:stretch>
        </p:blipFill>
        <p:spPr>
          <a:xfrm>
            <a:off x="609600" y="1555849"/>
            <a:ext cx="3200400" cy="2790749"/>
          </a:xfrm>
          <a:prstGeom prst="rect">
            <a:avLst/>
          </a:prstGeom>
        </p:spPr>
      </p:pic>
      <p:pic>
        <p:nvPicPr>
          <p:cNvPr id="12" name="Picture 11">
            <a:extLst>
              <a:ext uri="{FF2B5EF4-FFF2-40B4-BE49-F238E27FC236}">
                <a16:creationId xmlns:a16="http://schemas.microsoft.com/office/drawing/2014/main" id="{08412688-B928-41CA-BEA1-C4B8B6B0A71F}"/>
              </a:ext>
            </a:extLst>
          </p:cNvPr>
          <p:cNvPicPr>
            <a:picLocks noChangeAspect="1"/>
          </p:cNvPicPr>
          <p:nvPr/>
        </p:nvPicPr>
        <p:blipFill>
          <a:blip r:embed="rId4"/>
          <a:stretch>
            <a:fillRect/>
          </a:stretch>
        </p:blipFill>
        <p:spPr>
          <a:xfrm>
            <a:off x="3944730" y="1168143"/>
            <a:ext cx="6858000" cy="3566160"/>
          </a:xfrm>
          <a:prstGeom prst="rect">
            <a:avLst/>
          </a:prstGeom>
        </p:spPr>
      </p:pic>
      <p:sp>
        <p:nvSpPr>
          <p:cNvPr id="22" name="Right Arrow 21"/>
          <p:cNvSpPr/>
          <p:nvPr/>
        </p:nvSpPr>
        <p:spPr>
          <a:xfrm>
            <a:off x="3691835" y="279882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57C0085-3CF5-4F77-982C-2F71F8A7C94C}"/>
              </a:ext>
            </a:extLst>
          </p:cNvPr>
          <p:cNvPicPr>
            <a:picLocks noChangeAspect="1"/>
          </p:cNvPicPr>
          <p:nvPr/>
        </p:nvPicPr>
        <p:blipFill>
          <a:blip r:embed="rId5"/>
          <a:stretch>
            <a:fillRect/>
          </a:stretch>
        </p:blipFill>
        <p:spPr>
          <a:xfrm>
            <a:off x="2489200" y="4773301"/>
            <a:ext cx="6400800" cy="2048256"/>
          </a:xfrm>
          <a:prstGeom prst="rect">
            <a:avLst/>
          </a:prstGeom>
        </p:spPr>
      </p:pic>
      <p:sp>
        <p:nvSpPr>
          <p:cNvPr id="18" name="Right Arrow 21">
            <a:extLst>
              <a:ext uri="{FF2B5EF4-FFF2-40B4-BE49-F238E27FC236}">
                <a16:creationId xmlns:a16="http://schemas.microsoft.com/office/drawing/2014/main" id="{239D769F-685E-4D8B-B591-ECC510F93917}"/>
              </a:ext>
            </a:extLst>
          </p:cNvPr>
          <p:cNvSpPr/>
          <p:nvPr/>
        </p:nvSpPr>
        <p:spPr>
          <a:xfrm rot="5400000">
            <a:off x="546100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6709618"/>
      </p:ext>
    </p:extLst>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1155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1179993" y="1176048"/>
            <a:ext cx="8839200" cy="1508105"/>
          </a:xfrm>
          <a:prstGeom prst="rect">
            <a:avLst/>
          </a:prstGeom>
        </p:spPr>
        <p:txBody>
          <a:bodyPr wrap="square">
            <a:spAutoFit/>
          </a:bodyPr>
          <a:lstStyle/>
          <a:p>
            <a:r>
              <a:rPr lang="en-US" sz="2000" b="1" dirty="0">
                <a:solidFill>
                  <a:srgbClr val="000000"/>
                </a:solidFill>
                <a:latin typeface="+mj-lt"/>
              </a:rPr>
              <a:t>U Chart</a:t>
            </a:r>
            <a:r>
              <a:rPr lang="en-US" sz="2000" dirty="0">
                <a:solidFill>
                  <a:srgbClr val="000000"/>
                </a:solidFill>
                <a:latin typeface="+mj-lt"/>
              </a:rPr>
              <a:t>:</a:t>
            </a:r>
          </a:p>
          <a:p>
            <a:r>
              <a:rPr lang="en-US" dirty="0">
                <a:solidFill>
                  <a:srgbClr val="000000"/>
                </a:solidFill>
                <a:latin typeface="+mj-lt"/>
              </a:rPr>
              <a:t>Since the sample sizes are not constant over time, the control limits are adjusted to different values accordingly. The highlighted data point falls beyond the upper control limit. We conclude that the process is out of control. Further investigation is needed to determine the special causes which triggered the unnatural pattern of the process. </a:t>
            </a:r>
          </a:p>
        </p:txBody>
      </p:sp>
      <p:pic>
        <p:nvPicPr>
          <p:cNvPr id="12" name="Picture 11"/>
          <p:cNvPicPr>
            <a:picLocks noChangeAspect="1"/>
          </p:cNvPicPr>
          <p:nvPr/>
        </p:nvPicPr>
        <p:blipFill>
          <a:blip r:embed="rId3"/>
          <a:stretch>
            <a:fillRect/>
          </a:stretch>
        </p:blipFill>
        <p:spPr>
          <a:xfrm>
            <a:off x="1179993" y="2869601"/>
            <a:ext cx="9019213" cy="3226562"/>
          </a:xfrm>
          <a:prstGeom prst="rect">
            <a:avLst/>
          </a:prstGeom>
        </p:spPr>
      </p:pic>
    </p:spTree>
    <p:custDataLst>
      <p:tags r:id="rId1"/>
    </p:custDataLst>
    <p:extLst>
      <p:ext uri="{BB962C8B-B14F-4D97-AF65-F5344CB8AC3E}">
        <p14:creationId xmlns:p14="http://schemas.microsoft.com/office/powerpoint/2010/main" val="2650381146"/>
      </p:ext>
    </p:extLst>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10058400" cy="993775"/>
          </a:xfrm>
        </p:spPr>
        <p:txBody>
          <a:bodyPr/>
          <a:lstStyle/>
          <a:p>
            <a:r>
              <a:rPr lang="en-US" dirty="0"/>
              <a:t>5.2.5 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1156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5878228"/>
      </p:ext>
    </p:extLst>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a:t>
            </a:r>
          </a:p>
        </p:txBody>
      </p:sp>
      <p:sp>
        <p:nvSpPr>
          <p:cNvPr id="3" name="Content Placeholder 2"/>
          <p:cNvSpPr>
            <a:spLocks noGrp="1"/>
          </p:cNvSpPr>
          <p:nvPr>
            <p:ph idx="1"/>
          </p:nvPr>
        </p:nvSpPr>
        <p:spPr/>
        <p:txBody>
          <a:bodyPr>
            <a:normAutofit/>
          </a:bodyPr>
          <a:lstStyle/>
          <a:p>
            <a:r>
              <a:rPr lang="en-US" dirty="0"/>
              <a:t>The </a:t>
            </a:r>
            <a:r>
              <a:rPr lang="en-US" b="1" dirty="0"/>
              <a:t>P chart</a:t>
            </a:r>
            <a:r>
              <a:rPr lang="en-US" dirty="0"/>
              <a:t> 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1157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9361502"/>
      </p:ext>
    </p:extLst>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1158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43018202"/>
              </p:ext>
            </p:extLst>
          </p:nvPr>
        </p:nvGraphicFramePr>
        <p:xfrm>
          <a:off x="2482850" y="1839083"/>
          <a:ext cx="914400" cy="818148"/>
        </p:xfrm>
        <a:graphic>
          <a:graphicData uri="http://schemas.openxmlformats.org/presentationml/2006/ole">
            <mc:AlternateContent xmlns:mc="http://schemas.openxmlformats.org/markup-compatibility/2006">
              <mc:Choice xmlns:v="urn:schemas-microsoft-com:vml" Requires="v">
                <p:oleObj spid="_x0000_s117762"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2850" y="183908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3447213696"/>
              </p:ext>
            </p:extLst>
          </p:nvPr>
        </p:nvGraphicFramePr>
        <p:xfrm>
          <a:off x="2656541" y="2809631"/>
          <a:ext cx="990600" cy="1333243"/>
        </p:xfrm>
        <a:graphic>
          <a:graphicData uri="http://schemas.openxmlformats.org/presentationml/2006/ole">
            <mc:AlternateContent xmlns:mc="http://schemas.openxmlformats.org/markup-compatibility/2006">
              <mc:Choice xmlns:v="urn:schemas-microsoft-com:vml" Requires="v">
                <p:oleObj spid="_x0000_s117763"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6541" y="2809631"/>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758040090"/>
              </p:ext>
            </p:extLst>
          </p:nvPr>
        </p:nvGraphicFramePr>
        <p:xfrm>
          <a:off x="2953497" y="4295274"/>
          <a:ext cx="1555750" cy="808037"/>
        </p:xfrm>
        <a:graphic>
          <a:graphicData uri="http://schemas.openxmlformats.org/presentationml/2006/ole">
            <mc:AlternateContent xmlns:mc="http://schemas.openxmlformats.org/markup-compatibility/2006">
              <mc:Choice xmlns:v="urn:schemas-microsoft-com:vml" Requires="v">
                <p:oleObj spid="_x0000_s117764"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3497" y="4295274"/>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687917" y="5385137"/>
            <a:ext cx="6155765"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spTree>
    <p:custDataLst>
      <p:tags r:id="rId2"/>
    </p:custDataLst>
    <p:extLst>
      <p:ext uri="{BB962C8B-B14F-4D97-AF65-F5344CB8AC3E}">
        <p14:creationId xmlns:p14="http://schemas.microsoft.com/office/powerpoint/2010/main" val="3485768673"/>
      </p:ext>
    </p:extLst>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in SigmaXL to plot a P chart</a:t>
            </a:r>
          </a:p>
          <a:p>
            <a:pPr lvl="1"/>
            <a:r>
              <a:rPr lang="en-US" dirty="0"/>
              <a:t>Select the entire range of the data</a:t>
            </a:r>
          </a:p>
          <a:p>
            <a:pPr lvl="1"/>
            <a:r>
              <a:rPr lang="en-US" dirty="0"/>
              <a:t>Click SigmaXL -&gt; Control Chart -&gt; Attribute Charts -&gt; P</a:t>
            </a:r>
          </a:p>
          <a:p>
            <a:pPr lvl="1"/>
            <a:r>
              <a:rPr lang="en-US" dirty="0"/>
              <a:t>A new window named “P-Chart” appears with the selected range automatically populated into the box below “Please select your data”.</a:t>
            </a:r>
          </a:p>
          <a:p>
            <a:pPr lvl="1"/>
            <a:r>
              <a:rPr lang="en-US" dirty="0"/>
              <a:t>Click “Next&gt;&gt;”</a:t>
            </a:r>
          </a:p>
          <a:p>
            <a:pPr lvl="1"/>
            <a:r>
              <a:rPr lang="en-US" dirty="0"/>
              <a:t>A new window also named “P-Chart” pops up.</a:t>
            </a:r>
          </a:p>
          <a:p>
            <a:pPr lvl="1"/>
            <a:r>
              <a:rPr lang="en-US" dirty="0"/>
              <a:t>Select “Fail” as the “Numeric Data Variables (Y)”</a:t>
            </a:r>
          </a:p>
          <a:p>
            <a:pPr lvl="1"/>
            <a:r>
              <a:rPr lang="en-US" dirty="0"/>
              <a:t>Select “N” as the “Subgroup Column or Size”</a:t>
            </a:r>
          </a:p>
          <a:p>
            <a:pPr lvl="1"/>
            <a:r>
              <a:rPr lang="en-US" dirty="0"/>
              <a:t>Check the checkbox of “Test for Special Causes”</a:t>
            </a:r>
          </a:p>
          <a:p>
            <a:pPr lvl="1"/>
            <a:r>
              <a:rPr lang="en-US" dirty="0"/>
              <a:t>Click “OK&gt;&gt;”</a:t>
            </a:r>
          </a:p>
          <a:p>
            <a:pPr lvl="1"/>
            <a:r>
              <a:rPr lang="en-US" dirty="0"/>
              <a:t>A new window named “Tests for Special Causes” pops up. Click “OK” to proceed.</a:t>
            </a:r>
          </a:p>
          <a:p>
            <a:pPr lvl="1"/>
            <a:r>
              <a:rPr lang="en-US" dirty="0"/>
              <a:t>The P chart appears in the newly generated tab “P-Chart (1)”.</a:t>
            </a:r>
          </a:p>
          <a:p>
            <a:pPr lvl="1"/>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1159</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2925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4" name="Content Placeholder 3"/>
          <p:cNvSpPr>
            <a:spLocks noGrp="1"/>
          </p:cNvSpPr>
          <p:nvPr>
            <p:ph idx="1"/>
          </p:nvPr>
        </p:nvSpPr>
        <p:spPr/>
        <p:txBody>
          <a:bodyPr/>
          <a:lstStyle/>
          <a:p>
            <a:r>
              <a:rPr lang="en-US" dirty="0"/>
              <a:t>Costs related to the detection of </a:t>
            </a:r>
            <a:r>
              <a:rPr lang="en-US" dirty="0" err="1"/>
              <a:t>muda</a:t>
            </a:r>
            <a:r>
              <a:rPr lang="en-US" dirty="0"/>
              <a:t> are those associated with trying to find or observe any of the “7 deadly </a:t>
            </a:r>
            <a:r>
              <a:rPr lang="en-US" dirty="0" err="1"/>
              <a:t>muda</a:t>
            </a:r>
            <a:r>
              <a:rPr lang="en-US" dirty="0"/>
              <a:t>.”</a:t>
            </a:r>
          </a:p>
          <a:p>
            <a:endParaRPr lang="en-US" dirty="0"/>
          </a:p>
          <a:p>
            <a:pPr lvl="1"/>
            <a:r>
              <a:rPr lang="en-US" dirty="0"/>
              <a:t>Costs for sampling</a:t>
            </a:r>
          </a:p>
          <a:p>
            <a:pPr lvl="1"/>
            <a:r>
              <a:rPr lang="en-US" dirty="0"/>
              <a:t>Costs for quality control check points</a:t>
            </a:r>
          </a:p>
          <a:p>
            <a:pPr lvl="1"/>
            <a:r>
              <a:rPr lang="en-US" dirty="0"/>
              <a:t>Costs for inspection costs</a:t>
            </a:r>
          </a:p>
          <a:p>
            <a:pPr lvl="1"/>
            <a:r>
              <a:rPr lang="en-US" dirty="0"/>
              <a:t>Costs for cycle counts or inventory accuracy inspections</a:t>
            </a:r>
          </a:p>
          <a:p>
            <a:pPr lvl="1"/>
            <a:r>
              <a:rPr lang="en-US" dirty="0"/>
              <a:t>etc.</a:t>
            </a:r>
          </a:p>
          <a:p>
            <a:pPr lvl="1"/>
            <a:endParaRPr lang="en-US" dirty="0"/>
          </a:p>
          <a:p>
            <a:r>
              <a:rPr lang="en-US" dirty="0"/>
              <a:t>Any costs directly associated with the detection of waste and defects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1160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14686FB2-01B7-4CB2-A14B-492546E18BF2}"/>
              </a:ext>
            </a:extLst>
          </p:cNvPr>
          <p:cNvPicPr>
            <a:picLocks noChangeAspect="1"/>
          </p:cNvPicPr>
          <p:nvPr/>
        </p:nvPicPr>
        <p:blipFill>
          <a:blip r:embed="rId3"/>
          <a:stretch>
            <a:fillRect/>
          </a:stretch>
        </p:blipFill>
        <p:spPr>
          <a:xfrm>
            <a:off x="762000" y="1545945"/>
            <a:ext cx="3200400" cy="2790749"/>
          </a:xfrm>
          <a:prstGeom prst="rect">
            <a:avLst/>
          </a:prstGeom>
        </p:spPr>
      </p:pic>
      <p:pic>
        <p:nvPicPr>
          <p:cNvPr id="12" name="Picture 11">
            <a:extLst>
              <a:ext uri="{FF2B5EF4-FFF2-40B4-BE49-F238E27FC236}">
                <a16:creationId xmlns:a16="http://schemas.microsoft.com/office/drawing/2014/main" id="{FBA9A0E8-8AC5-403B-9797-A24322879E86}"/>
              </a:ext>
            </a:extLst>
          </p:cNvPr>
          <p:cNvPicPr>
            <a:picLocks noChangeAspect="1"/>
          </p:cNvPicPr>
          <p:nvPr/>
        </p:nvPicPr>
        <p:blipFill>
          <a:blip r:embed="rId4"/>
          <a:stretch>
            <a:fillRect/>
          </a:stretch>
        </p:blipFill>
        <p:spPr>
          <a:xfrm>
            <a:off x="4114800" y="1158240"/>
            <a:ext cx="6858000" cy="3566160"/>
          </a:xfrm>
          <a:prstGeom prst="rect">
            <a:avLst/>
          </a:prstGeom>
        </p:spPr>
      </p:pic>
      <p:sp>
        <p:nvSpPr>
          <p:cNvPr id="22" name="Right Arrow 21"/>
          <p:cNvSpPr/>
          <p:nvPr/>
        </p:nvSpPr>
        <p:spPr>
          <a:xfrm>
            <a:off x="3810000" y="27889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0DB08E3-2977-4E9D-BE98-D1B8DC6C8CFA}"/>
              </a:ext>
            </a:extLst>
          </p:cNvPr>
          <p:cNvPicPr>
            <a:picLocks noChangeAspect="1"/>
          </p:cNvPicPr>
          <p:nvPr/>
        </p:nvPicPr>
        <p:blipFill>
          <a:blip r:embed="rId5"/>
          <a:stretch>
            <a:fillRect/>
          </a:stretch>
        </p:blipFill>
        <p:spPr>
          <a:xfrm>
            <a:off x="2489200" y="4767970"/>
            <a:ext cx="6400800" cy="2048256"/>
          </a:xfrm>
          <a:prstGeom prst="rect">
            <a:avLst/>
          </a:prstGeom>
        </p:spPr>
      </p:pic>
      <p:sp>
        <p:nvSpPr>
          <p:cNvPr id="18" name="Right Arrow 21">
            <a:extLst>
              <a:ext uri="{FF2B5EF4-FFF2-40B4-BE49-F238E27FC236}">
                <a16:creationId xmlns:a16="http://schemas.microsoft.com/office/drawing/2014/main" id="{CC63310B-9D74-445F-B979-03DB65548412}"/>
              </a:ext>
            </a:extLst>
          </p:cNvPr>
          <p:cNvSpPr/>
          <p:nvPr/>
        </p:nvSpPr>
        <p:spPr>
          <a:xfrm rot="5400000">
            <a:off x="5461000" y="46155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43393543"/>
      </p:ext>
    </p:extLst>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1161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09600" y="1350822"/>
            <a:ext cx="9283700" cy="1231106"/>
          </a:xfrm>
          <a:prstGeom prst="rect">
            <a:avLst/>
          </a:prstGeom>
          <a:noFill/>
          <a:ln>
            <a:noFill/>
            <a:prstDash val="dash"/>
          </a:ln>
        </p:spPr>
        <p:txBody>
          <a:bodyPr wrap="square" rtlCol="0">
            <a:spAutoFit/>
          </a:bodyPr>
          <a:lstStyle/>
          <a:p>
            <a:r>
              <a:rPr lang="en-US" sz="2000" b="1" dirty="0">
                <a:solidFill>
                  <a:srgbClr val="000000"/>
                </a:solidFill>
                <a:latin typeface="+mj-lt"/>
              </a:rPr>
              <a:t>P Chart:</a:t>
            </a:r>
          </a:p>
          <a:p>
            <a:r>
              <a:rPr lang="en-US" dirty="0">
                <a:solidFill>
                  <a:srgbClr val="000000"/>
                </a:solidFill>
                <a:latin typeface="+mj-lt"/>
              </a:rPr>
              <a:t>Since the sample sizes are not constant over time, the control limits are adjusted to different values accordingly. All the data points fall within the control limits and spread randomly around the mean. We conclude that the process is in control.</a:t>
            </a:r>
          </a:p>
        </p:txBody>
      </p:sp>
      <p:pic>
        <p:nvPicPr>
          <p:cNvPr id="3" name="Picture 2"/>
          <p:cNvPicPr>
            <a:picLocks noChangeAspect="1"/>
          </p:cNvPicPr>
          <p:nvPr/>
        </p:nvPicPr>
        <p:blipFill>
          <a:blip r:embed="rId3"/>
          <a:stretch>
            <a:fillRect/>
          </a:stretch>
        </p:blipFill>
        <p:spPr>
          <a:xfrm>
            <a:off x="752455" y="2667000"/>
            <a:ext cx="9874289" cy="3528224"/>
          </a:xfrm>
          <a:prstGeom prst="rect">
            <a:avLst/>
          </a:prstGeom>
        </p:spPr>
      </p:pic>
    </p:spTree>
    <p:custDataLst>
      <p:tags r:id="rId1"/>
    </p:custDataLst>
    <p:extLst>
      <p:ext uri="{BB962C8B-B14F-4D97-AF65-F5344CB8AC3E}">
        <p14:creationId xmlns:p14="http://schemas.microsoft.com/office/powerpoint/2010/main" val="1357436062"/>
      </p:ext>
    </p:extLst>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1162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76873485"/>
      </p:ext>
    </p:extLst>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a:t>
            </a:r>
          </a:p>
        </p:txBody>
      </p:sp>
      <p:sp>
        <p:nvSpPr>
          <p:cNvPr id="3" name="Content Placeholder 2"/>
          <p:cNvSpPr>
            <a:spLocks noGrp="1"/>
          </p:cNvSpPr>
          <p:nvPr>
            <p:ph idx="1"/>
          </p:nvPr>
        </p:nvSpPr>
        <p:spPr/>
        <p:txBody>
          <a:bodyPr>
            <a:normAutofit/>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8033766"/>
      </p:ext>
    </p:extLst>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1164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53578632"/>
              </p:ext>
            </p:extLst>
          </p:nvPr>
        </p:nvGraphicFramePr>
        <p:xfrm>
          <a:off x="2523565" y="1947314"/>
          <a:ext cx="381000" cy="571500"/>
        </p:xfrm>
        <a:graphic>
          <a:graphicData uri="http://schemas.openxmlformats.org/presentationml/2006/ole">
            <mc:AlternateContent xmlns:mc="http://schemas.openxmlformats.org/markup-compatibility/2006">
              <mc:Choice xmlns:v="urn:schemas-microsoft-com:vml" Requires="v">
                <p:oleObj spid="_x0000_s118786"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3565" y="1947314"/>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89200" y="5266944"/>
            <a:ext cx="65532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dirty="0">
                <a:latin typeface="+mj-lt"/>
              </a:rPr>
              <a:t> is the constant subgroup size;</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059871823"/>
              </p:ext>
            </p:extLst>
          </p:nvPr>
        </p:nvGraphicFramePr>
        <p:xfrm>
          <a:off x="2714065" y="2827828"/>
          <a:ext cx="1155699" cy="990600"/>
        </p:xfrm>
        <a:graphic>
          <a:graphicData uri="http://schemas.openxmlformats.org/presentationml/2006/ole">
            <mc:AlternateContent xmlns:mc="http://schemas.openxmlformats.org/markup-compatibility/2006">
              <mc:Choice xmlns:v="urn:schemas-microsoft-com:vml" Requires="v">
                <p:oleObj spid="_x0000_s118787"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4065" y="2827828"/>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9237530"/>
              </p:ext>
            </p:extLst>
          </p:nvPr>
        </p:nvGraphicFramePr>
        <p:xfrm>
          <a:off x="2931459" y="4434750"/>
          <a:ext cx="2001838" cy="454025"/>
        </p:xfrm>
        <a:graphic>
          <a:graphicData uri="http://schemas.openxmlformats.org/presentationml/2006/ole">
            <mc:AlternateContent xmlns:mc="http://schemas.openxmlformats.org/markup-compatibility/2006">
              <mc:Choice xmlns:v="urn:schemas-microsoft-com:vml" Requires="v">
                <p:oleObj spid="_x0000_s118788"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1459" y="4434750"/>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87000956"/>
      </p:ext>
    </p:extLst>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sp>
        <p:nvSpPr>
          <p:cNvPr id="3" name="Content Placeholder 2"/>
          <p:cNvSpPr>
            <a:spLocks noGrp="1"/>
          </p:cNvSpPr>
          <p:nvPr>
            <p:ph idx="1"/>
          </p:nvPr>
        </p:nvSpPr>
        <p:spPr/>
        <p:txBody>
          <a:bodyPr>
            <a:normAutofit/>
          </a:bodyPr>
          <a:lstStyle/>
          <a:p>
            <a:r>
              <a:rPr lang="en-US" dirty="0"/>
              <a:t>Data File: “NP” tab in “Sample Data.xlsx”</a:t>
            </a:r>
          </a:p>
          <a:p>
            <a:r>
              <a:rPr lang="en-US" dirty="0"/>
              <a:t>Steps in SigmaXL to plot a NP chart</a:t>
            </a:r>
            <a:endParaRPr lang="en-US" sz="2500" dirty="0"/>
          </a:p>
          <a:p>
            <a:pPr lvl="1"/>
            <a:r>
              <a:rPr lang="en-US" dirty="0"/>
              <a:t>Select the entire range of data</a:t>
            </a:r>
          </a:p>
          <a:p>
            <a:pPr lvl="1"/>
            <a:r>
              <a:rPr lang="en-US" dirty="0"/>
              <a:t>Click SigmaXL -&gt; Control Charts -&gt; Attribute Charts -&gt; NP</a:t>
            </a:r>
          </a:p>
          <a:p>
            <a:pPr lvl="1"/>
            <a:r>
              <a:rPr lang="en-US" dirty="0"/>
              <a:t>A new window named “NP-Chart” appears with the selected range automatically populated into the box under “Please select your data”.</a:t>
            </a:r>
          </a:p>
          <a:p>
            <a:pPr lvl="1"/>
            <a:r>
              <a:rPr lang="en-US" dirty="0"/>
              <a:t>Click “Next&gt;&gt;”</a:t>
            </a:r>
          </a:p>
          <a:p>
            <a:pPr lvl="1"/>
            <a:r>
              <a:rPr lang="en-US" dirty="0"/>
              <a:t>A new window named “NP-Chart” pops up.</a:t>
            </a:r>
          </a:p>
          <a:p>
            <a:pPr lvl="1"/>
            <a:r>
              <a:rPr lang="en-US" dirty="0"/>
              <a:t>Select “Fail” as the “Numeric Data Variable (Y)”</a:t>
            </a:r>
          </a:p>
          <a:p>
            <a:pPr lvl="1"/>
            <a:r>
              <a:rPr lang="en-US" dirty="0"/>
              <a:t>Enter “50” as the “Subgroup Size”</a:t>
            </a:r>
          </a:p>
          <a:p>
            <a:pPr lvl="1"/>
            <a:r>
              <a:rPr lang="en-US" dirty="0"/>
              <a:t>Check the checkbox of “Tests of Special Causes”</a:t>
            </a:r>
          </a:p>
          <a:p>
            <a:pPr lvl="1"/>
            <a:r>
              <a:rPr lang="en-US" dirty="0"/>
              <a:t>Click “OK&gt;&gt;”</a:t>
            </a:r>
          </a:p>
          <a:p>
            <a:pPr lvl="1"/>
            <a:r>
              <a:rPr lang="en-US" dirty="0"/>
              <a:t>The NP chart appears in the newly generated tab “NP-Chart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1165</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9324715"/>
      </p:ext>
    </p:extLst>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1166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341F7105-39F2-477B-ACEE-BFADA3CD8358}"/>
              </a:ext>
            </a:extLst>
          </p:cNvPr>
          <p:cNvPicPr>
            <a:picLocks noChangeAspect="1"/>
          </p:cNvPicPr>
          <p:nvPr/>
        </p:nvPicPr>
        <p:blipFill>
          <a:blip r:embed="rId3"/>
          <a:stretch>
            <a:fillRect/>
          </a:stretch>
        </p:blipFill>
        <p:spPr>
          <a:xfrm>
            <a:off x="331085" y="2180821"/>
            <a:ext cx="3428999" cy="2990087"/>
          </a:xfrm>
          <a:prstGeom prst="rect">
            <a:avLst/>
          </a:prstGeom>
        </p:spPr>
      </p:pic>
      <p:pic>
        <p:nvPicPr>
          <p:cNvPr id="8" name="Picture 7">
            <a:extLst>
              <a:ext uri="{FF2B5EF4-FFF2-40B4-BE49-F238E27FC236}">
                <a16:creationId xmlns:a16="http://schemas.microsoft.com/office/drawing/2014/main" id="{1F0283A1-A543-4610-9C3A-83FF0BD4BF74}"/>
              </a:ext>
            </a:extLst>
          </p:cNvPr>
          <p:cNvPicPr>
            <a:picLocks noChangeAspect="1"/>
          </p:cNvPicPr>
          <p:nvPr/>
        </p:nvPicPr>
        <p:blipFill>
          <a:blip r:embed="rId4"/>
          <a:stretch>
            <a:fillRect/>
          </a:stretch>
        </p:blipFill>
        <p:spPr>
          <a:xfrm>
            <a:off x="3872949" y="1805612"/>
            <a:ext cx="7193281" cy="3740506"/>
          </a:xfrm>
          <a:prstGeom prst="rect">
            <a:avLst/>
          </a:prstGeom>
        </p:spPr>
      </p:pic>
      <p:sp>
        <p:nvSpPr>
          <p:cNvPr id="20" name="Right Arrow 19"/>
          <p:cNvSpPr/>
          <p:nvPr/>
        </p:nvSpPr>
        <p:spPr>
          <a:xfrm>
            <a:off x="3667760" y="352346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15065305"/>
      </p:ext>
    </p:extLst>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1167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371600"/>
            <a:ext cx="8858250" cy="1231106"/>
          </a:xfrm>
          <a:prstGeom prst="rect">
            <a:avLst/>
          </a:prstGeom>
        </p:spPr>
        <p:txBody>
          <a:bodyPr wrap="square">
            <a:spAutoFit/>
          </a:bodyPr>
          <a:lstStyle/>
          <a:p>
            <a:r>
              <a:rPr lang="en-US" sz="2000" b="1" dirty="0">
                <a:solidFill>
                  <a:srgbClr val="000000"/>
                </a:solidFill>
                <a:latin typeface="+mj-lt"/>
              </a:rPr>
              <a:t>NP Chart:</a:t>
            </a:r>
          </a:p>
          <a:p>
            <a:r>
              <a:rPr lang="en-US" dirty="0">
                <a:solidFill>
                  <a:srgbClr val="000000"/>
                </a:solidFill>
                <a:latin typeface="+mj-lt"/>
              </a:rPr>
              <a:t>Four data points in the red circles fall beyond the upper control limit. We conclude that the NP chart is out of control. Further investigation is needed to determine the special causes which triggered the unnatural pattern of the process. </a:t>
            </a:r>
          </a:p>
        </p:txBody>
      </p:sp>
      <p:pic>
        <p:nvPicPr>
          <p:cNvPr id="15" name="Picture 14"/>
          <p:cNvPicPr>
            <a:picLocks noChangeAspect="1"/>
          </p:cNvPicPr>
          <p:nvPr/>
        </p:nvPicPr>
        <p:blipFill>
          <a:blip r:embed="rId3"/>
          <a:stretch>
            <a:fillRect/>
          </a:stretch>
        </p:blipFill>
        <p:spPr>
          <a:xfrm>
            <a:off x="552726" y="2743200"/>
            <a:ext cx="10273748" cy="3439922"/>
          </a:xfrm>
          <a:prstGeom prst="rect">
            <a:avLst/>
          </a:prstGeom>
        </p:spPr>
      </p:pic>
    </p:spTree>
    <p:custDataLst>
      <p:tags r:id="rId1"/>
    </p:custDataLst>
    <p:extLst>
      <p:ext uri="{BB962C8B-B14F-4D97-AF65-F5344CB8AC3E}">
        <p14:creationId xmlns:p14="http://schemas.microsoft.com/office/powerpoint/2010/main" val="1475271067"/>
      </p:ext>
    </p:extLst>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1168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486155"/>
      </p:ext>
    </p:extLst>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85072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1170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59503436"/>
              </p:ext>
            </p:extLst>
          </p:nvPr>
        </p:nvGraphicFramePr>
        <p:xfrm>
          <a:off x="2707528" y="1576062"/>
          <a:ext cx="1228725" cy="1077912"/>
        </p:xfrm>
        <a:graphic>
          <a:graphicData uri="http://schemas.openxmlformats.org/presentationml/2006/ole">
            <mc:AlternateContent xmlns:mc="http://schemas.openxmlformats.org/markup-compatibility/2006">
              <mc:Choice xmlns:v="urn:schemas-microsoft-com:vml" Requires="v">
                <p:oleObj spid="_x0000_s119810"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528" y="157606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650115213"/>
              </p:ext>
            </p:extLst>
          </p:nvPr>
        </p:nvGraphicFramePr>
        <p:xfrm>
          <a:off x="2741612" y="2851150"/>
          <a:ext cx="1208088" cy="1035050"/>
        </p:xfrm>
        <a:graphic>
          <a:graphicData uri="http://schemas.openxmlformats.org/presentationml/2006/ole">
            <mc:AlternateContent xmlns:mc="http://schemas.openxmlformats.org/markup-compatibility/2006">
              <mc:Choice xmlns:v="urn:schemas-microsoft-com:vml" Requires="v">
                <p:oleObj spid="_x0000_s119811"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1612" y="2851150"/>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77236335"/>
              </p:ext>
            </p:extLst>
          </p:nvPr>
        </p:nvGraphicFramePr>
        <p:xfrm>
          <a:off x="3029790" y="4414090"/>
          <a:ext cx="906463" cy="473075"/>
        </p:xfrm>
        <a:graphic>
          <a:graphicData uri="http://schemas.openxmlformats.org/presentationml/2006/ole">
            <mc:AlternateContent xmlns:mc="http://schemas.openxmlformats.org/markup-compatibility/2006">
              <mc:Choice xmlns:v="urn:schemas-microsoft-com:vml" Requires="v">
                <p:oleObj spid="_x0000_s119812"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9790" y="4414090"/>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84400" y="5415055"/>
            <a:ext cx="7162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3</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876454881"/>
      </p:ext>
    </p:extLst>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1976759444"/>
              </p:ext>
            </p:extLst>
          </p:nvPr>
        </p:nvGraphicFramePr>
        <p:xfrm>
          <a:off x="2596356" y="1384569"/>
          <a:ext cx="2230437" cy="1236663"/>
        </p:xfrm>
        <a:graphic>
          <a:graphicData uri="http://schemas.openxmlformats.org/presentationml/2006/ole">
            <mc:AlternateContent xmlns:mc="http://schemas.openxmlformats.org/markup-compatibility/2006">
              <mc:Choice xmlns:v="urn:schemas-microsoft-com:vml" Requires="v">
                <p:oleObj spid="_x0000_s120834"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6356" y="1384569"/>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4181517929"/>
              </p:ext>
            </p:extLst>
          </p:nvPr>
        </p:nvGraphicFramePr>
        <p:xfrm>
          <a:off x="2778125" y="2733570"/>
          <a:ext cx="1079500" cy="1120775"/>
        </p:xfrm>
        <a:graphic>
          <a:graphicData uri="http://schemas.openxmlformats.org/presentationml/2006/ole">
            <mc:AlternateContent xmlns:mc="http://schemas.openxmlformats.org/markup-compatibility/2006">
              <mc:Choice xmlns:v="urn:schemas-microsoft-com:vml" Requires="v">
                <p:oleObj spid="_x0000_s120835"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8125" y="2733570"/>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638800"/>
            <a:ext cx="73914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B</a:t>
            </a:r>
            <a:r>
              <a:rPr lang="en-US" sz="2000" baseline="-25000" dirty="0">
                <a:latin typeface="+mj-lt"/>
              </a:rPr>
              <a:t>3</a:t>
            </a:r>
            <a:r>
              <a:rPr lang="en-US" sz="2000" dirty="0">
                <a:latin typeface="+mj-lt"/>
              </a:rPr>
              <a:t> and B</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498788786"/>
              </p:ext>
            </p:extLst>
          </p:nvPr>
        </p:nvGraphicFramePr>
        <p:xfrm>
          <a:off x="3657600" y="4013888"/>
          <a:ext cx="728662" cy="442913"/>
        </p:xfrm>
        <a:graphic>
          <a:graphicData uri="http://schemas.openxmlformats.org/presentationml/2006/ole">
            <mc:AlternateContent xmlns:mc="http://schemas.openxmlformats.org/markup-compatibility/2006">
              <mc:Choice xmlns:v="urn:schemas-microsoft-com:vml" Requires="v">
                <p:oleObj spid="_x0000_s120836"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4013888"/>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958577675"/>
              </p:ext>
            </p:extLst>
          </p:nvPr>
        </p:nvGraphicFramePr>
        <p:xfrm>
          <a:off x="3657600" y="4802981"/>
          <a:ext cx="704850" cy="466725"/>
        </p:xfrm>
        <a:graphic>
          <a:graphicData uri="http://schemas.openxmlformats.org/presentationml/2006/ole">
            <mc:AlternateContent xmlns:mc="http://schemas.openxmlformats.org/markup-compatibility/2006">
              <mc:Choice xmlns:v="urn:schemas-microsoft-com:vml" Requires="v">
                <p:oleObj spid="_x0000_s120837"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4802981"/>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6866818"/>
      </p:ext>
    </p:extLst>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sp>
        <p:nvSpPr>
          <p:cNvPr id="3" name="Content Placeholder 2"/>
          <p:cNvSpPr>
            <a:spLocks noGrp="1"/>
          </p:cNvSpPr>
          <p:nvPr>
            <p:ph idx="1"/>
          </p:nvPr>
        </p:nvSpPr>
        <p:spPr/>
        <p:txBody>
          <a:bodyPr>
            <a:normAutofit/>
          </a:bodyPr>
          <a:lstStyle/>
          <a:p>
            <a:r>
              <a:rPr lang="en-US" dirty="0"/>
              <a:t>Data File: “Xbar-S” tab in “Sample Data.xlsx”</a:t>
            </a:r>
          </a:p>
          <a:p>
            <a:r>
              <a:rPr lang="en-US" dirty="0"/>
              <a:t>Steps in SigmaXL to plot Xbar-S charts</a:t>
            </a:r>
          </a:p>
          <a:p>
            <a:pPr lvl="1"/>
            <a:r>
              <a:rPr lang="en-US" dirty="0"/>
              <a:t>Select the entire range of the data</a:t>
            </a:r>
          </a:p>
          <a:p>
            <a:pPr lvl="1"/>
            <a:r>
              <a:rPr lang="en-US" dirty="0"/>
              <a:t>Click SigmaXL -&gt; Control Charts -&gt; X-Bar &amp; S</a:t>
            </a:r>
          </a:p>
          <a:p>
            <a:pPr lvl="1"/>
            <a:r>
              <a:rPr lang="en-US" dirty="0"/>
              <a:t>A new window named “X-Bar &amp; S” appears with the selected range automatically populated into the box below “Please select your data”</a:t>
            </a:r>
          </a:p>
          <a:p>
            <a:pPr lvl="1"/>
            <a:r>
              <a:rPr lang="en-US" dirty="0"/>
              <a:t>Click “Next&gt;&gt;”</a:t>
            </a:r>
          </a:p>
          <a:p>
            <a:pPr lvl="1"/>
            <a:r>
              <a:rPr lang="en-US" dirty="0"/>
              <a:t>A new window named “X-Bar &amp; S chart” pops up.</a:t>
            </a:r>
          </a:p>
          <a:p>
            <a:pPr lvl="1"/>
            <a:r>
              <a:rPr lang="en-US" dirty="0"/>
              <a:t>Select “Measurement” as the “Numeric Data Variable (Y)”</a:t>
            </a:r>
          </a:p>
          <a:p>
            <a:pPr lvl="1"/>
            <a:r>
              <a:rPr lang="en-US" dirty="0"/>
              <a:t>Select “Subgroup ID” as “Subgroup Column or Size”</a:t>
            </a:r>
          </a:p>
          <a:p>
            <a:pPr lvl="1"/>
            <a:r>
              <a:rPr lang="en-US" dirty="0"/>
              <a:t>Check the checkbox “Tests for Special Causes”</a:t>
            </a:r>
          </a:p>
          <a:p>
            <a:pPr lvl="1"/>
            <a:r>
              <a:rPr lang="en-US" dirty="0"/>
              <a:t>Click “OK&gt;&gt;”</a:t>
            </a:r>
          </a:p>
          <a:p>
            <a:pPr lvl="1"/>
            <a:r>
              <a:rPr lang="en-US" dirty="0"/>
              <a:t>The Xbar-S charts appear in the newly generated tab “X-Bar &amp; S Charts (1)”.</a:t>
            </a:r>
          </a:p>
        </p:txBody>
      </p:sp>
      <p:sp>
        <p:nvSpPr>
          <p:cNvPr id="14" name="Slide Number Placeholder 13"/>
          <p:cNvSpPr>
            <a:spLocks noGrp="1"/>
          </p:cNvSpPr>
          <p:nvPr>
            <p:ph type="sldNum" sz="quarter" idx="4"/>
          </p:nvPr>
        </p:nvSpPr>
        <p:spPr/>
        <p:txBody>
          <a:bodyPr/>
          <a:lstStyle/>
          <a:p>
            <a:fld id="{5A6A12F4-C341-4E64-9C18-B0BA3358FAF5}" type="slidenum">
              <a:rPr lang="en-US" smtClean="0"/>
              <a:pPr/>
              <a:t>1172</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5213460"/>
      </p:ext>
    </p:extLst>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1173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B9A4D4EC-7DCD-4674-8EA2-2A0A83F39723}"/>
              </a:ext>
            </a:extLst>
          </p:cNvPr>
          <p:cNvPicPr>
            <a:picLocks noChangeAspect="1"/>
          </p:cNvPicPr>
          <p:nvPr/>
        </p:nvPicPr>
        <p:blipFill>
          <a:blip r:embed="rId3"/>
          <a:stretch>
            <a:fillRect/>
          </a:stretch>
        </p:blipFill>
        <p:spPr>
          <a:xfrm>
            <a:off x="344556" y="2438400"/>
            <a:ext cx="3424171" cy="2985877"/>
          </a:xfrm>
          <a:prstGeom prst="rect">
            <a:avLst/>
          </a:prstGeom>
        </p:spPr>
      </p:pic>
      <p:pic>
        <p:nvPicPr>
          <p:cNvPr id="11" name="Picture 10">
            <a:extLst>
              <a:ext uri="{FF2B5EF4-FFF2-40B4-BE49-F238E27FC236}">
                <a16:creationId xmlns:a16="http://schemas.microsoft.com/office/drawing/2014/main" id="{62314DE6-9CF4-414A-AE01-068F72D42FE4}"/>
              </a:ext>
            </a:extLst>
          </p:cNvPr>
          <p:cNvPicPr>
            <a:picLocks noChangeAspect="1"/>
          </p:cNvPicPr>
          <p:nvPr/>
        </p:nvPicPr>
        <p:blipFill>
          <a:blip r:embed="rId4"/>
          <a:stretch>
            <a:fillRect/>
          </a:stretch>
        </p:blipFill>
        <p:spPr>
          <a:xfrm>
            <a:off x="3866322" y="1828800"/>
            <a:ext cx="7239001" cy="4203007"/>
          </a:xfrm>
          <a:prstGeom prst="rect">
            <a:avLst/>
          </a:prstGeom>
        </p:spPr>
      </p:pic>
      <p:sp>
        <p:nvSpPr>
          <p:cNvPr id="20" name="Right Arrow 19"/>
          <p:cNvSpPr/>
          <p:nvPr/>
        </p:nvSpPr>
        <p:spPr>
          <a:xfrm>
            <a:off x="3588925" y="3777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71263822"/>
      </p:ext>
    </p:extLst>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Xbar-S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1174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149629"/>
            <a:ext cx="9067800" cy="1508105"/>
          </a:xfrm>
          <a:prstGeom prst="rect">
            <a:avLst/>
          </a:prstGeom>
        </p:spPr>
        <p:txBody>
          <a:bodyPr wrap="square">
            <a:spAutoFit/>
          </a:bodyPr>
          <a:lstStyle/>
          <a:p>
            <a:r>
              <a:rPr lang="en-US" sz="2000" b="1" dirty="0" err="1">
                <a:solidFill>
                  <a:srgbClr val="000000"/>
                </a:solidFill>
                <a:latin typeface="+mj-lt"/>
              </a:rPr>
              <a:t>Xbar</a:t>
            </a:r>
            <a:r>
              <a:rPr lang="en-US" sz="2000" b="1" dirty="0">
                <a:solidFill>
                  <a:srgbClr val="000000"/>
                </a:solidFill>
                <a:latin typeface="+mj-lt"/>
              </a:rPr>
              <a:t>-S Charts:</a:t>
            </a:r>
          </a:p>
          <a:p>
            <a:r>
              <a:rPr lang="en-US" dirty="0">
                <a:solidFill>
                  <a:srgbClr val="000000"/>
                </a:solidFill>
                <a:latin typeface="+mj-lt"/>
              </a:rPr>
              <a:t>Since the S Chart is in control, the </a:t>
            </a:r>
            <a:r>
              <a:rPr lang="en-US" dirty="0" err="1">
                <a:solidFill>
                  <a:srgbClr val="000000"/>
                </a:solidFill>
                <a:latin typeface="+mj-lt"/>
              </a:rPr>
              <a:t>Xbar</a:t>
            </a:r>
            <a:r>
              <a:rPr lang="en-US"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733166" y="2793085"/>
            <a:ext cx="5912867" cy="386262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214647691"/>
      </p:ext>
    </p:extLst>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1175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64276"/>
      </p:ext>
    </p:extLst>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38731016"/>
      </p:ext>
    </p:extLst>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Two-Sided CumSum</a:t>
            </a:r>
          </a:p>
        </p:txBody>
      </p:sp>
      <p:sp>
        <p:nvSpPr>
          <p:cNvPr id="3" name="Content Placeholder 2"/>
          <p:cNvSpPr>
            <a:spLocks noGrp="1"/>
          </p:cNvSpPr>
          <p:nvPr>
            <p:ph idx="1"/>
          </p:nvPr>
        </p:nvSpPr>
        <p:spPr/>
        <p:txBody>
          <a:bodyPr>
            <a:normAutofit/>
          </a:bodyPr>
          <a:lstStyle/>
          <a:p>
            <a:r>
              <a:rPr lang="en-US" dirty="0"/>
              <a:t>In two-sided CumSum charts, we use a V-mask to identify out-of-control data points.</a:t>
            </a:r>
          </a:p>
          <a:p>
            <a:endParaRPr lang="en-US" dirty="0"/>
          </a:p>
          <a:p>
            <a:r>
              <a:rPr lang="en-US" dirty="0"/>
              <a:t>The V-mask is a transparent overlay shape of a horizontal “V” applied on the top of the CumSum chart. Its origin point is placed on the last data point of the CumSum chart and its center line is horizontal.</a:t>
            </a:r>
          </a:p>
          <a:p>
            <a:endParaRPr lang="en-US" dirty="0"/>
          </a:p>
          <a:p>
            <a:r>
              <a:rPr lang="en-US" dirty="0"/>
              <a:t>If all of the data points stay inside the V-mask, we consider the process is in statistical control.</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660102"/>
      </p:ext>
    </p:extLst>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290" name="Picture 2"/>
          <p:cNvPicPr>
            <a:picLocks noChangeAspect="1" noChangeArrowheads="1"/>
          </p:cNvPicPr>
          <p:nvPr/>
        </p:nvPicPr>
        <p:blipFill>
          <a:blip r:embed="rId4" cstate="print"/>
          <a:srcRect/>
          <a:stretch>
            <a:fillRect/>
          </a:stretch>
        </p:blipFill>
        <p:spPr bwMode="auto">
          <a:xfrm>
            <a:off x="1371600" y="1676400"/>
            <a:ext cx="4800600" cy="3620565"/>
          </a:xfrm>
          <a:prstGeom prst="rect">
            <a:avLst/>
          </a:prstGeom>
          <a:noFill/>
          <a:ln w="9525">
            <a:noFill/>
            <a:miter lim="800000"/>
            <a:headEnd/>
            <a:tailEnd/>
          </a:ln>
        </p:spPr>
      </p:pic>
      <p:cxnSp>
        <p:nvCxnSpPr>
          <p:cNvPr id="7" name="Straight Arrow Connector 6"/>
          <p:cNvCxnSpPr/>
          <p:nvPr/>
        </p:nvCxnSpPr>
        <p:spPr>
          <a:xfrm flipV="1">
            <a:off x="43434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29400" y="1386981"/>
            <a:ext cx="3810000" cy="830997"/>
          </a:xfrm>
          <a:prstGeom prst="rect">
            <a:avLst/>
          </a:prstGeom>
          <a:noFill/>
          <a:ln>
            <a:noFill/>
            <a:prstDash val="sysDash"/>
          </a:ln>
        </p:spPr>
        <p:txBody>
          <a:bodyPr wrap="square" rtlCol="0">
            <a:spAutoFit/>
          </a:bodyPr>
          <a:lstStyle/>
          <a:p>
            <a:r>
              <a:rPr lang="en-US" sz="1600" dirty="0">
                <a:latin typeface="+mj-lt"/>
              </a:rPr>
              <a:t>Origin point on the V-mask, which is applied right on the last data point of the CumSum chart.</a:t>
            </a:r>
          </a:p>
        </p:txBody>
      </p:sp>
      <p:cxnSp>
        <p:nvCxnSpPr>
          <p:cNvPr id="10" name="Straight Arrow Connector 9"/>
          <p:cNvCxnSpPr/>
          <p:nvPr/>
        </p:nvCxnSpPr>
        <p:spPr>
          <a:xfrm>
            <a:off x="4648200" y="3593813"/>
            <a:ext cx="1981200" cy="21618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29400" y="3581405"/>
            <a:ext cx="3733800" cy="584775"/>
          </a:xfrm>
          <a:prstGeom prst="rect">
            <a:avLst/>
          </a:prstGeom>
          <a:noFill/>
          <a:ln>
            <a:noFill/>
            <a:prstDash val="sysDash"/>
          </a:ln>
        </p:spPr>
        <p:txBody>
          <a:bodyPr wrap="square" rtlCol="0">
            <a:spAutoFit/>
          </a:bodyPr>
          <a:lstStyle/>
          <a:p>
            <a:r>
              <a:rPr lang="en-US" sz="1600" dirty="0">
                <a:latin typeface="+mj-lt"/>
              </a:rPr>
              <a:t>The center line of the V-mask, which should be parallel to the x axis (time).</a:t>
            </a:r>
          </a:p>
        </p:txBody>
      </p:sp>
      <p:cxnSp>
        <p:nvCxnSpPr>
          <p:cNvPr id="18" name="Straight Arrow Connector 17"/>
          <p:cNvCxnSpPr>
            <a:endCxn id="20" idx="1"/>
          </p:cNvCxnSpPr>
          <p:nvPr/>
        </p:nvCxnSpPr>
        <p:spPr>
          <a:xfrm flipV="1">
            <a:off x="2590800" y="1891403"/>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581400" y="1722126"/>
            <a:ext cx="2743200" cy="338554"/>
          </a:xfrm>
          <a:prstGeom prst="rect">
            <a:avLst/>
          </a:prstGeom>
          <a:noFill/>
          <a:ln>
            <a:noFill/>
            <a:prstDash val="sysDash"/>
          </a:ln>
        </p:spPr>
        <p:txBody>
          <a:bodyPr wrap="square" rtlCol="0">
            <a:spAutoFit/>
          </a:bodyPr>
          <a:lstStyle/>
          <a:p>
            <a:r>
              <a:rPr lang="en-US" sz="1600" dirty="0">
                <a:latin typeface="+mj-lt"/>
              </a:rPr>
              <a:t>Upper boundary of V-mask</a:t>
            </a:r>
          </a:p>
        </p:txBody>
      </p:sp>
      <p:cxnSp>
        <p:nvCxnSpPr>
          <p:cNvPr id="22" name="Straight Arrow Connector 21"/>
          <p:cNvCxnSpPr>
            <a:endCxn id="23" idx="1"/>
          </p:cNvCxnSpPr>
          <p:nvPr/>
        </p:nvCxnSpPr>
        <p:spPr>
          <a:xfrm>
            <a:off x="2819400" y="4572000"/>
            <a:ext cx="762000" cy="9307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81400" y="4495800"/>
            <a:ext cx="2743200" cy="338554"/>
          </a:xfrm>
          <a:prstGeom prst="rect">
            <a:avLst/>
          </a:prstGeom>
          <a:noFill/>
          <a:ln>
            <a:noFill/>
            <a:prstDash val="sysDash"/>
          </a:ln>
        </p:spPr>
        <p:txBody>
          <a:bodyPr wrap="square" rtlCol="0">
            <a:spAutoFit/>
          </a:bodyPr>
          <a:lstStyle/>
          <a:p>
            <a:r>
              <a:rPr lang="en-US" sz="1600" dirty="0">
                <a:latin typeface="+mj-lt"/>
              </a:rPr>
              <a:t>Lower boundary of V-Mask</a:t>
            </a:r>
          </a:p>
        </p:txBody>
      </p:sp>
      <p:sp>
        <p:nvSpPr>
          <p:cNvPr id="25" name="TextBox 24"/>
          <p:cNvSpPr txBox="1"/>
          <p:nvPr/>
        </p:nvSpPr>
        <p:spPr>
          <a:xfrm>
            <a:off x="1127125" y="5692914"/>
            <a:ext cx="9124950" cy="707886"/>
          </a:xfrm>
          <a:prstGeom prst="rect">
            <a:avLst/>
          </a:prstGeom>
          <a:noFill/>
        </p:spPr>
        <p:txBody>
          <a:bodyPr wrap="square" rtlCol="0">
            <a:spAutoFit/>
          </a:bodyPr>
          <a:lstStyle/>
          <a:p>
            <a:r>
              <a:rPr lang="en-US" sz="2000" dirty="0">
                <a:latin typeface="+mj-lt"/>
              </a:rPr>
              <a:t>If any data points in the CumSum chart to the left of the origin point are outside the V-mask, the process is considered out of statistical control.</a:t>
            </a:r>
          </a:p>
        </p:txBody>
      </p:sp>
    </p:spTree>
    <p:custDataLst>
      <p:tags r:id="rId1"/>
    </p:custDataLst>
    <p:extLst>
      <p:ext uri="{BB962C8B-B14F-4D97-AF65-F5344CB8AC3E}">
        <p14:creationId xmlns:p14="http://schemas.microsoft.com/office/powerpoint/2010/main" val="1622088301"/>
      </p:ext>
    </p:extLst>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Two-Sided CumSum</a:t>
            </a:r>
          </a:p>
          <a:p>
            <a:pPr lvl="1"/>
            <a:endParaRPr lang="en-US" dirty="0"/>
          </a:p>
          <a:p>
            <a:pPr lvl="1"/>
            <a:r>
              <a:rPr lang="en-US" dirty="0"/>
              <a:t>Data Point:</a:t>
            </a:r>
          </a:p>
          <a:p>
            <a:pPr lvl="1"/>
            <a:endParaRPr lang="en-US" dirty="0"/>
          </a:p>
          <a:p>
            <a:pPr lvl="1"/>
            <a:endParaRPr lang="en-US" dirty="0"/>
          </a:p>
          <a:p>
            <a:pPr lvl="1"/>
            <a:r>
              <a:rPr lang="en-US" dirty="0"/>
              <a:t>V-Mask Slope:</a:t>
            </a:r>
          </a:p>
          <a:p>
            <a:pPr lvl="1"/>
            <a:endParaRPr lang="en-US" dirty="0"/>
          </a:p>
          <a:p>
            <a:pPr lvl="1"/>
            <a:endParaRPr lang="en-US" dirty="0"/>
          </a:p>
          <a:p>
            <a:pPr lvl="1"/>
            <a:r>
              <a:rPr lang="en-US" dirty="0"/>
              <a:t>V-Mask Width at the Origin Point:</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668494" y="5250937"/>
            <a:ext cx="6194612" cy="1349328"/>
            <a:chOff x="1066800" y="5003311"/>
            <a:chExt cx="7315200" cy="1349328"/>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σ</a:t>
              </a:r>
              <a:r>
                <a:rPr lang="en-US" sz="2000" dirty="0">
                  <a:latin typeface="+mj-lt"/>
                </a:rPr>
                <a:t> is the estimation of process standard deviation;</a:t>
              </a:r>
            </a:p>
            <a:p>
              <a:r>
                <a:rPr lang="en-US" sz="2000" i="1" dirty="0">
                  <a:latin typeface="+mj-lt"/>
                </a:rPr>
                <a:t>m</a:t>
              </a:r>
              <a:r>
                <a:rPr lang="en-US" sz="2000" dirty="0">
                  <a:latin typeface="+mj-lt"/>
                </a:rPr>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3677333084"/>
                </p:ext>
              </p:extLst>
            </p:nvPr>
          </p:nvGraphicFramePr>
          <p:xfrm>
            <a:off x="1964879" y="5003311"/>
            <a:ext cx="311150" cy="406889"/>
          </p:xfrm>
          <a:graphic>
            <a:graphicData uri="http://schemas.openxmlformats.org/presentationml/2006/ole">
              <mc:AlternateContent xmlns:mc="http://schemas.openxmlformats.org/markup-compatibility/2006">
                <mc:Choice xmlns:v="urn:schemas-microsoft-com:vml" Requires="v">
                  <p:oleObj spid="_x0000_s121858"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879" y="50033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668494" y="1609166"/>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1859"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1860"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1861"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1862"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045862749"/>
              </p:ext>
            </p:extLst>
          </p:nvPr>
        </p:nvGraphicFramePr>
        <p:xfrm>
          <a:off x="2911062" y="3048000"/>
          <a:ext cx="812800" cy="838200"/>
        </p:xfrm>
        <a:graphic>
          <a:graphicData uri="http://schemas.openxmlformats.org/presentationml/2006/ole">
            <mc:AlternateContent xmlns:mc="http://schemas.openxmlformats.org/markup-compatibility/2006">
              <mc:Choice xmlns:v="urn:schemas-microsoft-com:vml" Requires="v">
                <p:oleObj spid="_x0000_s121863"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1062" y="3048000"/>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1006023608"/>
              </p:ext>
            </p:extLst>
          </p:nvPr>
        </p:nvGraphicFramePr>
        <p:xfrm>
          <a:off x="5281519" y="4217729"/>
          <a:ext cx="965200" cy="838200"/>
        </p:xfrm>
        <a:graphic>
          <a:graphicData uri="http://schemas.openxmlformats.org/presentationml/2006/ole">
            <mc:AlternateContent xmlns:mc="http://schemas.openxmlformats.org/markup-compatibility/2006">
              <mc:Choice xmlns:v="urn:schemas-microsoft-com:vml" Requires="v">
                <p:oleObj spid="_x0000_s121864"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81519" y="42177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2987585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One-Sided CumSum</a:t>
            </a:r>
          </a:p>
        </p:txBody>
      </p:sp>
      <p:sp>
        <p:nvSpPr>
          <p:cNvPr id="3" name="Content Placeholder 2"/>
          <p:cNvSpPr>
            <a:spLocks noGrp="1"/>
          </p:cNvSpPr>
          <p:nvPr>
            <p:ph idx="1"/>
          </p:nvPr>
        </p:nvSpPr>
        <p:spPr/>
        <p:txBody>
          <a:bodyPr>
            <a:normAutofit/>
          </a:bodyPr>
          <a:lstStyle/>
          <a:p>
            <a:r>
              <a:rPr lang="en-US" dirty="0"/>
              <a:t>We can also use two one-sided CumSum charts to detect the shift of the process mean from the process target.</a:t>
            </a:r>
          </a:p>
          <a:p>
            <a:endParaRPr lang="en-US" dirty="0"/>
          </a:p>
          <a:p>
            <a:r>
              <a:rPr lang="en-US" dirty="0"/>
              <a:t>The upper one-sided CumSum detects the upward shifts of the process mean.</a:t>
            </a:r>
          </a:p>
          <a:p>
            <a:endParaRPr lang="en-US" dirty="0"/>
          </a:p>
          <a:p>
            <a:r>
              <a:rPr lang="en-US" dirty="0"/>
              <a:t>The lower one-sided CumSum detects the downward shifts of the process mean.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7434998"/>
      </p:ext>
    </p:extLst>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One-Sided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One-Sided CumSum</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r>
              <a:rPr lang="en-US" dirty="0"/>
              <a:t>Upper Control Limit:</a:t>
            </a:r>
          </a:p>
          <a:p>
            <a:pPr lvl="1"/>
            <a:endParaRPr lang="en-US" dirty="0"/>
          </a:p>
          <a:p>
            <a:pPr lvl="1"/>
            <a:r>
              <a:rPr lang="en-US" dirty="0"/>
              <a:t>Lower Control Limit: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1181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grpSp>
        <p:nvGrpSpPr>
          <p:cNvPr id="6" name="Group 5"/>
          <p:cNvGrpSpPr/>
          <p:nvPr/>
        </p:nvGrpSpPr>
        <p:grpSpPr>
          <a:xfrm>
            <a:off x="2667560" y="5612911"/>
            <a:ext cx="6019800" cy="1016489"/>
            <a:chOff x="1066800" y="4901037"/>
            <a:chExt cx="7162800" cy="1016489"/>
          </a:xfrm>
        </p:grpSpPr>
        <p:sp>
          <p:nvSpPr>
            <p:cNvPr id="7" name="TextBox 6"/>
            <p:cNvSpPr txBox="1"/>
            <p:nvPr/>
          </p:nvSpPr>
          <p:spPr>
            <a:xfrm>
              <a:off x="1066800" y="4901863"/>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k</a:t>
              </a:r>
              <a:r>
                <a:rPr lang="en-US" sz="2000" dirty="0">
                  <a:latin typeface="+mj-lt"/>
                </a:rPr>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4084009609"/>
                </p:ext>
              </p:extLst>
            </p:nvPr>
          </p:nvGraphicFramePr>
          <p:xfrm>
            <a:off x="2024341" y="4901037"/>
            <a:ext cx="311150" cy="406889"/>
          </p:xfrm>
          <a:graphic>
            <a:graphicData uri="http://schemas.openxmlformats.org/presentationml/2006/ole">
              <mc:AlternateContent xmlns:mc="http://schemas.openxmlformats.org/markup-compatibility/2006">
                <mc:Choice xmlns:v="urn:schemas-microsoft-com:vml" Requires="v">
                  <p:oleObj spid="_x0000_s122882"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4341" y="4901037"/>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667560" y="1723295"/>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2883"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2884"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2885"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2886"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56920190"/>
              </p:ext>
            </p:extLst>
          </p:nvPr>
        </p:nvGraphicFramePr>
        <p:xfrm>
          <a:off x="3658907" y="3967965"/>
          <a:ext cx="4084638" cy="508000"/>
        </p:xfrm>
        <a:graphic>
          <a:graphicData uri="http://schemas.openxmlformats.org/presentationml/2006/ole">
            <mc:AlternateContent xmlns:mc="http://schemas.openxmlformats.org/markup-compatibility/2006">
              <mc:Choice xmlns:v="urn:schemas-microsoft-com:vml" Requires="v">
                <p:oleObj spid="_x0000_s122887"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58907" y="3967965"/>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4037484435"/>
              </p:ext>
            </p:extLst>
          </p:nvPr>
        </p:nvGraphicFramePr>
        <p:xfrm>
          <a:off x="3658907" y="4773282"/>
          <a:ext cx="4084638" cy="508000"/>
        </p:xfrm>
        <a:graphic>
          <a:graphicData uri="http://schemas.openxmlformats.org/presentationml/2006/ole">
            <mc:AlternateContent xmlns:mc="http://schemas.openxmlformats.org/markup-compatibility/2006">
              <mc:Choice xmlns:v="urn:schemas-microsoft-com:vml" Requires="v">
                <p:oleObj spid="_x0000_s122888"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58907" y="4773282"/>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956768506"/>
              </p:ext>
            </p:extLst>
          </p:nvPr>
        </p:nvGraphicFramePr>
        <p:xfrm>
          <a:off x="2667560" y="3266147"/>
          <a:ext cx="381000" cy="396875"/>
        </p:xfrm>
        <a:graphic>
          <a:graphicData uri="http://schemas.openxmlformats.org/presentationml/2006/ole">
            <mc:AlternateContent xmlns:mc="http://schemas.openxmlformats.org/markup-compatibility/2006">
              <mc:Choice xmlns:v="urn:schemas-microsoft-com:vml" Requires="v">
                <p:oleObj spid="_x0000_s122889"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67560" y="3266147"/>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292978054"/>
      </p:ext>
    </p:extLst>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1182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3209144"/>
      </p:ext>
    </p:extLst>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EWMA Chart</a:t>
            </a:r>
          </a:p>
        </p:txBody>
      </p:sp>
      <p:sp>
        <p:nvSpPr>
          <p:cNvPr id="3" name="Content Placeholder 2"/>
          <p:cNvSpPr>
            <a:spLocks noGrp="1"/>
          </p:cNvSpPr>
          <p:nvPr>
            <p:ph idx="1"/>
          </p:nvPr>
        </p:nvSpPr>
        <p:spPr/>
        <p:txBody>
          <a:bodyPr>
            <a:normAutofit/>
          </a:bodyPr>
          <a:lstStyle/>
          <a:p>
            <a:r>
              <a:rPr lang="en-US" dirty="0"/>
              <a:t>The </a:t>
            </a:r>
            <a:r>
              <a:rPr lang="en-US" b="1" dirty="0"/>
              <a:t>EWMA chart </a:t>
            </a:r>
            <a:r>
              <a:rPr lang="en-US" dirty="0"/>
              <a:t>(Exponentially-Weighted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1183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9419915"/>
      </p:ext>
    </p:extLst>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5" name="Slide Number Placeholder 14"/>
          <p:cNvSpPr>
            <a:spLocks noGrp="1"/>
          </p:cNvSpPr>
          <p:nvPr>
            <p:ph type="sldNum" sz="quarter" idx="4"/>
          </p:nvPr>
        </p:nvSpPr>
        <p:spPr/>
        <p:txBody>
          <a:bodyPr/>
          <a:lstStyle/>
          <a:p>
            <a:fld id="{5A6A12F4-C341-4E64-9C18-B0BA3358FAF5}" type="slidenum">
              <a:rPr lang="en-US" smtClean="0"/>
              <a:pPr/>
              <a:t>1184</a:t>
            </a:fld>
            <a:endParaRPr lang="en-US" dirty="0"/>
          </a:p>
        </p:txBody>
      </p:sp>
      <p:sp>
        <p:nvSpPr>
          <p:cNvPr id="14" name="Footer Placeholder 13"/>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537012" y="1951738"/>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123906"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123907"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968213993"/>
              </p:ext>
            </p:extLst>
          </p:nvPr>
        </p:nvGraphicFramePr>
        <p:xfrm>
          <a:off x="2693987" y="3195844"/>
          <a:ext cx="484188" cy="488950"/>
        </p:xfrm>
        <a:graphic>
          <a:graphicData uri="http://schemas.openxmlformats.org/presentationml/2006/ole">
            <mc:AlternateContent xmlns:mc="http://schemas.openxmlformats.org/markup-compatibility/2006">
              <mc:Choice xmlns:v="urn:schemas-microsoft-com:vml" Requires="v">
                <p:oleObj spid="_x0000_s123908"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3987" y="3195844"/>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12966783"/>
              </p:ext>
            </p:extLst>
          </p:nvPr>
        </p:nvGraphicFramePr>
        <p:xfrm>
          <a:off x="2971800" y="4124325"/>
          <a:ext cx="4418012" cy="1057275"/>
        </p:xfrm>
        <a:graphic>
          <a:graphicData uri="http://schemas.openxmlformats.org/presentationml/2006/ole">
            <mc:AlternateContent xmlns:mc="http://schemas.openxmlformats.org/markup-compatibility/2006">
              <mc:Choice xmlns:v="urn:schemas-microsoft-com:vml" Requires="v">
                <p:oleObj spid="_x0000_s123909"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1800" y="4124325"/>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184400" y="5621131"/>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l-GR" sz="2000" i="1" dirty="0">
                  <a:latin typeface="+mj-lt"/>
                </a:rPr>
                <a:t>λ</a:t>
              </a:r>
              <a:r>
                <a:rPr lang="en-US" sz="2000" dirty="0">
                  <a:latin typeface="+mj-lt"/>
                </a:rPr>
                <a:t> and</a:t>
              </a:r>
              <a:r>
                <a:rPr lang="en-US" sz="2000" i="1" dirty="0">
                  <a:latin typeface="+mj-lt"/>
                </a:rPr>
                <a:t> k </a:t>
              </a:r>
              <a:r>
                <a:rPr lang="en-US" sz="2000" dirty="0">
                  <a:latin typeface="+mj-lt"/>
                </a:rPr>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771850737"/>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123910"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980903793"/>
      </p:ext>
    </p:extLst>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024793"/>
      </p:ext>
    </p:extLst>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Methods</a:t>
            </a:r>
          </a:p>
        </p:txBody>
      </p:sp>
      <p:sp>
        <p:nvSpPr>
          <p:cNvPr id="3" name="Content Placeholder 2"/>
          <p:cNvSpPr>
            <a:spLocks noGrp="1"/>
          </p:cNvSpPr>
          <p:nvPr>
            <p:ph idx="1"/>
          </p:nvPr>
        </p:nvSpPr>
        <p:spPr/>
        <p:txBody>
          <a:bodyPr>
            <a:normAutofit/>
          </a:bodyPr>
          <a:lstStyle/>
          <a:p>
            <a:r>
              <a:rPr lang="en-US" dirty="0"/>
              <a:t>There are many control methods available to keep the process stable and minimize the variation.</a:t>
            </a:r>
          </a:p>
          <a:p>
            <a:pPr marL="114300" indent="0">
              <a:buNone/>
            </a:pPr>
            <a:endParaRPr lang="en-US" dirty="0"/>
          </a:p>
          <a:p>
            <a:r>
              <a:rPr lang="en-US" dirty="0"/>
              <a:t>Most common control methods:</a:t>
            </a:r>
          </a:p>
          <a:p>
            <a:pPr lvl="1"/>
            <a:r>
              <a:rPr lang="en-US" dirty="0"/>
              <a:t>SPC (statistical process control)</a:t>
            </a:r>
          </a:p>
          <a:p>
            <a:pPr lvl="1"/>
            <a:r>
              <a:rPr lang="en-US" dirty="0"/>
              <a:t>5S method</a:t>
            </a:r>
          </a:p>
          <a:p>
            <a:pPr lvl="1"/>
            <a:r>
              <a:rPr lang="en-US" dirty="0"/>
              <a:t>Kanban</a:t>
            </a:r>
          </a:p>
          <a:p>
            <a:pPr lvl="1"/>
            <a:r>
              <a:rPr lang="en-US" dirty="0"/>
              <a:t>Poka-Yoke (mistake proofing).</a:t>
            </a:r>
          </a:p>
          <a:p>
            <a:pPr lvl="1"/>
            <a:endParaRPr lang="en-US" dirty="0"/>
          </a:p>
          <a:p>
            <a:pPr lvl="1"/>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5640638"/>
      </p:ext>
    </p:extLst>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a:t>
            </a:r>
          </a:p>
        </p:txBody>
      </p:sp>
      <p:sp>
        <p:nvSpPr>
          <p:cNvPr id="3" name="Content Placeholder 2"/>
          <p:cNvSpPr>
            <a:spLocks noGrp="1"/>
          </p:cNvSpPr>
          <p:nvPr>
            <p:ph idx="1"/>
          </p:nvPr>
        </p:nvSpPr>
        <p:spPr/>
        <p:txBody>
          <a:bodyPr>
            <a:noAutofit/>
          </a:bodyPr>
          <a:lstStyle/>
          <a:p>
            <a:r>
              <a:rPr lang="en-US" b="1" dirty="0"/>
              <a:t>SPC</a:t>
            </a:r>
            <a:r>
              <a:rPr lang="en-US" dirty="0"/>
              <a:t> </a:t>
            </a:r>
            <a:r>
              <a:rPr lang="en-US" b="1" dirty="0"/>
              <a:t>(Statistical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7874097"/>
      </p:ext>
    </p:extLst>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a:t>
            </a:r>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a:t>Seiri (sorting)</a:t>
            </a:r>
          </a:p>
          <a:p>
            <a:pPr lvl="1"/>
            <a:r>
              <a:rPr lang="en-US" dirty="0"/>
              <a:t>Seiton (straightening)</a:t>
            </a:r>
          </a:p>
          <a:p>
            <a:pPr lvl="1"/>
            <a:r>
              <a:rPr lang="en-US" dirty="0"/>
              <a:t>Seiso (shining)</a:t>
            </a:r>
          </a:p>
          <a:p>
            <a:pPr lvl="1"/>
            <a:r>
              <a:rPr lang="en-US" dirty="0"/>
              <a:t>Seiketsu (standardizing)</a:t>
            </a:r>
          </a:p>
          <a:p>
            <a:pPr lvl="1"/>
            <a:r>
              <a:rPr lang="en-US" dirty="0"/>
              <a:t>Shisuke (sustaining)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844888"/>
      </p:ext>
    </p:extLst>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773693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119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6477445"/>
      </p:ext>
    </p:extLst>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1191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195002"/>
      </p:ext>
    </p:extLst>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rcRect/>
          <a:stretch>
            <a:fillRect/>
          </a:stretch>
        </p:blipFill>
        <p:spPr bwMode="auto">
          <a:xfrm>
            <a:off x="2505168" y="1066800"/>
            <a:ext cx="6638832" cy="548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Slide Number Placeholder 4"/>
          <p:cNvSpPr>
            <a:spLocks noGrp="1"/>
          </p:cNvSpPr>
          <p:nvPr>
            <p:ph type="sldNum" sz="quarter" idx="4"/>
          </p:nvPr>
        </p:nvSpPr>
        <p:spPr/>
        <p:txBody>
          <a:bodyPr/>
          <a:lstStyle/>
          <a:p>
            <a:fld id="{5A6A12F4-C341-4E64-9C18-B0BA3358FAF5}" type="slidenum">
              <a:rPr lang="en-US" smtClean="0"/>
              <a:pPr/>
              <a:t>1192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7450354"/>
      </p:ext>
    </p:extLst>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1193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1763262" y="1981200"/>
            <a:ext cx="7852675" cy="31384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0205315"/>
      </p:ext>
    </p:extLst>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12745895"/>
      </p:ext>
    </p:extLst>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64217033"/>
      </p:ext>
    </p:extLst>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11" name="Content Placeholder 10"/>
          <p:cNvSpPr>
            <a:spLocks noGrp="1"/>
          </p:cNvSpPr>
          <p:nvPr>
            <p:ph idx="1"/>
          </p:nvPr>
        </p:nvSpPr>
        <p:spPr>
          <a:xfrm>
            <a:off x="381000" y="4114800"/>
            <a:ext cx="10769600" cy="2895600"/>
          </a:xfrm>
        </p:spPr>
        <p:txBody>
          <a:bodyPr/>
          <a:lstStyle/>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1196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latin typeface="+mj-lt"/>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latin typeface="+mj-lt"/>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latin typeface="+mj-lt"/>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latin typeface="+mj-lt"/>
              </a:rPr>
              <a:t>Observation</a:t>
            </a:r>
          </a:p>
        </p:txBody>
      </p:sp>
    </p:spTree>
    <p:custDataLst>
      <p:tags r:id="rId1"/>
    </p:custDataLst>
    <p:extLst>
      <p:ext uri="{BB962C8B-B14F-4D97-AF65-F5344CB8AC3E}">
        <p14:creationId xmlns:p14="http://schemas.microsoft.com/office/powerpoint/2010/main" val="2224858396"/>
      </p:ext>
    </p:extLst>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8" name="Slide Number Placeholder 7"/>
          <p:cNvSpPr>
            <a:spLocks noGrp="1"/>
          </p:cNvSpPr>
          <p:nvPr>
            <p:ph type="sldNum" sz="quarter" idx="4"/>
          </p:nvPr>
        </p:nvSpPr>
        <p:spPr/>
        <p:txBody>
          <a:bodyPr/>
          <a:lstStyle/>
          <a:p>
            <a:fld id="{5A6A12F4-C341-4E64-9C18-B0BA3358FAF5}" type="slidenum">
              <a:rPr lang="en-US" smtClean="0"/>
              <a:pPr/>
              <a:t>1197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5594658"/>
      </p:ext>
    </p:extLst>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1198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5827942"/>
      </p:ext>
    </p:extLst>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sp>
        <p:nvSpPr>
          <p:cNvPr id="7" name="Slide Number Placeholder 6"/>
          <p:cNvSpPr>
            <a:spLocks noGrp="1"/>
          </p:cNvSpPr>
          <p:nvPr>
            <p:ph type="sldNum" sz="quarter" idx="4"/>
          </p:nvPr>
        </p:nvSpPr>
        <p:spPr/>
        <p:txBody>
          <a:bodyPr/>
          <a:lstStyle/>
          <a:p>
            <a:fld id="{5A6A12F4-C341-4E64-9C18-B0BA3358FAF5}" type="slidenum">
              <a:rPr lang="en-US" smtClean="0"/>
              <a:pPr/>
              <a:t>1199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643530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dirty="0"/>
          </a:p>
          <a:p>
            <a:r>
              <a:rPr lang="en-US" dirty="0"/>
              <a:t>Even at 1% defect rate, some processes would be unacceptable to you and many others.</a:t>
            </a:r>
          </a:p>
          <a:p>
            <a:pPr marL="114300" indent="0">
              <a:buNone/>
            </a:pPr>
            <a:endParaRPr lang="en-US" dirty="0"/>
          </a:p>
          <a:p>
            <a:r>
              <a:rPr lang="en-US" b="1" dirty="0">
                <a:solidFill>
                  <a:srgbClr val="182835"/>
                </a:solidFill>
              </a:rPr>
              <a:t>So what is Six Sigma?</a:t>
            </a:r>
          </a:p>
          <a:p>
            <a:pPr lvl="1"/>
            <a:r>
              <a:rPr lang="en-US" dirty="0"/>
              <a:t>Sigma level is the measure!</a:t>
            </a:r>
          </a:p>
          <a:p>
            <a:pPr lvl="1"/>
            <a:r>
              <a:rPr lang="en-US" dirty="0"/>
              <a:t>Six is the goal!</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12</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7543800" y="6200001"/>
            <a:ext cx="4038600" cy="276999"/>
          </a:xfrm>
          <a:prstGeom prst="rect">
            <a:avLst/>
          </a:prstGeom>
        </p:spPr>
        <p:txBody>
          <a:bodyPr wrap="square">
            <a:spAutoFit/>
          </a:bodyPr>
          <a:lstStyle/>
          <a:p>
            <a:r>
              <a:rPr lang="en-US" sz="1200" i="1" dirty="0"/>
              <a:t>(* Implementing Six Sigma – Forest W. Breyfogle III)</a:t>
            </a:r>
            <a:endParaRPr lang="en-US" sz="1200" dirty="0"/>
          </a:p>
        </p:txBody>
      </p:sp>
    </p:spTree>
    <p:custDataLst>
      <p:tags r:id="rId1"/>
    </p:custDataLst>
    <p:extLst>
      <p:ext uri="{BB962C8B-B14F-4D97-AF65-F5344CB8AC3E}">
        <p14:creationId xmlns:p14="http://schemas.microsoft.com/office/powerpoint/2010/main" val="34591278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13867868"/>
      </p:ext>
    </p:extLst>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898637005"/>
      </p:ext>
    </p:extLst>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414732219"/>
      </p:ext>
    </p:extLst>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824303931"/>
      </p:ext>
    </p:extLst>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42837062"/>
      </p:ext>
    </p:extLst>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696897"/>
      </p:ext>
    </p:extLst>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1206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49110308"/>
      </p:ext>
    </p:extLst>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1175970"/>
      </p:ext>
    </p:extLst>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6956715"/>
      </p:ext>
    </p:extLst>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7869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1210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35545359"/>
      </p:ext>
    </p:extLst>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4137049"/>
      </p:ext>
    </p:extLst>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1212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800542"/>
      </p:ext>
    </p:extLst>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764813"/>
      </p:ext>
    </p:extLst>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3835558"/>
      </p:ext>
    </p:extLst>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1215</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22600" y="3352800"/>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1753052732"/>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124930"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a:extLst/>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124931"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818263317"/>
      </p:ext>
    </p:extLst>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9824911"/>
      </p:ext>
    </p:extLst>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1217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824873" y="2971800"/>
            <a:ext cx="5729454" cy="2620326"/>
            <a:chOff x="1821311" y="3737900"/>
            <a:chExt cx="5229531" cy="2065059"/>
          </a:xfrm>
        </p:grpSpPr>
        <p:graphicFrame>
          <p:nvGraphicFramePr>
            <p:cNvPr id="5" name="Object 4"/>
            <p:cNvGraphicFramePr>
              <a:graphicFrameLocks noChangeAspect="1"/>
            </p:cNvGraphicFramePr>
            <p:nvPr>
              <p:extLst>
                <p:ext uri="{D42A27DB-BD31-4B8C-83A1-F6EECF244321}">
                  <p14:modId xmlns:p14="http://schemas.microsoft.com/office/powerpoint/2010/main" val="4226251181"/>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125954"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a:extLst/>
                      </p:spPr>
                    </p:pic>
                  </p:oleObj>
                </mc:Fallback>
              </mc:AlternateContent>
            </a:graphicData>
          </a:graphic>
        </p:graphicFrame>
        <p:sp>
          <p:nvSpPr>
            <p:cNvPr id="6" name="TextBox 5"/>
            <p:cNvSpPr txBox="1"/>
            <p:nvPr/>
          </p:nvSpPr>
          <p:spPr>
            <a:xfrm>
              <a:off x="1821311" y="4638688"/>
              <a:ext cx="5229531" cy="1164271"/>
            </a:xfrm>
            <a:prstGeom prst="rect">
              <a:avLst/>
            </a:prstGeom>
            <a:noFill/>
          </p:spPr>
          <p:txBody>
            <a:bodyPr wrap="none" rtlCol="0">
              <a:spAutoFit/>
            </a:bodyPr>
            <a:lstStyle/>
            <a:p>
              <a:r>
                <a:rPr lang="en-US" dirty="0">
                  <a:latin typeface="+mj-lt"/>
                </a:rPr>
                <a:t>Where</a:t>
              </a:r>
            </a:p>
            <a:p>
              <a:endParaRPr lang="en-US" dirty="0">
                <a:latin typeface="+mj-lt"/>
              </a:endParaRPr>
            </a:p>
            <a:p>
              <a:r>
                <a:rPr lang="en-US" i="1" dirty="0">
                  <a:latin typeface="+mj-lt"/>
                </a:rPr>
                <a:t>NetCashFlow</a:t>
              </a:r>
              <a:r>
                <a:rPr lang="en-US" i="1" baseline="-25000" dirty="0">
                  <a:latin typeface="+mj-lt"/>
                </a:rPr>
                <a:t>t</a:t>
              </a:r>
              <a:r>
                <a:rPr lang="en-US" dirty="0">
                  <a:latin typeface="+mj-lt"/>
                </a:rPr>
                <a:t> is the net cash flow happening at time </a:t>
              </a:r>
              <a:r>
                <a:rPr lang="en-US" i="1" dirty="0">
                  <a:latin typeface="+mj-lt"/>
                </a:rPr>
                <a:t>t</a:t>
              </a:r>
              <a:r>
                <a:rPr lang="en-US" dirty="0">
                  <a:latin typeface="+mj-lt"/>
                </a:rPr>
                <a:t>;</a:t>
              </a:r>
            </a:p>
            <a:p>
              <a:r>
                <a:rPr lang="en-US" i="1" dirty="0">
                  <a:latin typeface="+mj-lt"/>
                </a:rPr>
                <a:t>r</a:t>
              </a:r>
              <a:r>
                <a:rPr lang="en-US" dirty="0">
                  <a:latin typeface="+mj-lt"/>
                </a:rPr>
                <a:t> is the discount rate;</a:t>
              </a:r>
            </a:p>
            <a:p>
              <a:r>
                <a:rPr lang="en-US" i="1" dirty="0">
                  <a:latin typeface="+mj-lt"/>
                </a:rPr>
                <a:t>t</a:t>
              </a:r>
              <a:r>
                <a:rPr lang="en-US" dirty="0">
                  <a:latin typeface="+mj-lt"/>
                </a:rPr>
                <a:t> is the time of the cash flow. </a:t>
              </a:r>
            </a:p>
          </p:txBody>
        </p:sp>
      </p:grpSp>
    </p:spTree>
    <p:custDataLst>
      <p:tags r:id="rId2"/>
    </p:custDataLst>
    <p:extLst>
      <p:ext uri="{BB962C8B-B14F-4D97-AF65-F5344CB8AC3E}">
        <p14:creationId xmlns:p14="http://schemas.microsoft.com/office/powerpoint/2010/main" val="1159959073"/>
      </p:ext>
    </p:extLst>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5002005"/>
      </p:ext>
    </p:extLst>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1"/>
            <a:r>
              <a:rPr lang="en-US" dirty="0"/>
              <a:t>Direct revenue increase</a:t>
            </a:r>
          </a:p>
          <a:p>
            <a:pPr lvl="1"/>
            <a:r>
              <a:rPr lang="en-US" dirty="0"/>
              <a:t>Waste reduction</a:t>
            </a:r>
          </a:p>
          <a:p>
            <a:pPr lvl="1"/>
            <a:r>
              <a:rPr lang="en-US" dirty="0"/>
              <a:t>Operation cost reduction</a:t>
            </a:r>
          </a:p>
          <a:p>
            <a:pPr lvl="1"/>
            <a:r>
              <a:rPr lang="en-US" dirty="0"/>
              <a:t>Quality and productivity improvement</a:t>
            </a:r>
          </a:p>
          <a:p>
            <a:pPr lvl="1"/>
            <a:r>
              <a:rPr lang="en-US" dirty="0"/>
              <a:t>Market share increase</a:t>
            </a:r>
          </a:p>
          <a:p>
            <a:pPr lvl="1"/>
            <a:r>
              <a:rPr lang="en-US" dirty="0"/>
              <a:t>Cost avoidance</a:t>
            </a:r>
          </a:p>
          <a:p>
            <a:pPr lvl="1"/>
            <a:r>
              <a:rPr lang="en-US" dirty="0"/>
              <a:t>Customer satisfaction improvement</a:t>
            </a:r>
          </a:p>
          <a:p>
            <a:pPr lvl="1"/>
            <a:r>
              <a:rPr lang="en-US" dirty="0"/>
              <a:t>Associate satisfaction improvement.</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14837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1"/>
            <a:r>
              <a:rPr lang="en-US" dirty="0"/>
              <a:t>The discount rate</a:t>
            </a:r>
          </a:p>
          <a:p>
            <a:pPr lvl="1"/>
            <a:r>
              <a:rPr lang="en-US" dirty="0"/>
              <a:t>The time length of the project and its impact</a:t>
            </a:r>
          </a:p>
          <a:p>
            <a:pPr lvl="1"/>
            <a:r>
              <a:rPr lang="en-US" dirty="0"/>
              <a:t>Potential costs of the project</a:t>
            </a:r>
          </a:p>
          <a:p>
            <a:pPr lvl="1"/>
            <a:r>
              <a:rPr lang="en-US" dirty="0"/>
              <a:t>The tangible/intangible benefits of the project</a:t>
            </a:r>
          </a:p>
          <a:p>
            <a:pPr lvl="1"/>
            <a:r>
              <a:rPr lang="en-US" dirty="0"/>
              <a:t>The specific contribution of the project to the relevant financial gains/loss.</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674418"/>
      </p:ext>
    </p:extLst>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1221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524591"/>
      </p:ext>
    </p:extLst>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lnSpcReduction="1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r>
              <a:rPr lang="en-US" dirty="0"/>
              <a:t>Benefits of the Control phase:</a:t>
            </a:r>
          </a:p>
          <a:p>
            <a:pPr lvl="1"/>
            <a:r>
              <a:rPr lang="en-US" dirty="0">
                <a:solidFill>
                  <a:schemeClr val="tx1"/>
                </a:solidFill>
              </a:rPr>
              <a:t>Methodical roll-out of changes including standardization of processes and work procedures</a:t>
            </a:r>
          </a:p>
          <a:p>
            <a:pPr lvl="1"/>
            <a:r>
              <a:rPr lang="en-US" dirty="0">
                <a:solidFill>
                  <a:schemeClr val="tx1"/>
                </a:solidFill>
              </a:rPr>
              <a:t>Ensure compliance with changes through methods like auditing and corrective actions</a:t>
            </a:r>
          </a:p>
          <a:p>
            <a:pPr lvl="1"/>
            <a:r>
              <a:rPr lang="en-US" dirty="0">
                <a:solidFill>
                  <a:schemeClr val="tx1"/>
                </a:solidFill>
              </a:rPr>
              <a:t>Transfer solutions and learning across the </a:t>
            </a:r>
            <a:r>
              <a:rPr lang="en-US" dirty="0"/>
              <a:t>enterprise</a:t>
            </a:r>
          </a:p>
          <a:p>
            <a:pPr lvl="1"/>
            <a:r>
              <a:rPr lang="en-US" dirty="0"/>
              <a:t>Plan and communicate standardized work procedures</a:t>
            </a:r>
          </a:p>
          <a:p>
            <a:pPr lvl="1"/>
            <a:r>
              <a:rPr lang="en-US" dirty="0"/>
              <a:t>Coordinate ongoing team and individual involvement</a:t>
            </a:r>
          </a:p>
          <a:p>
            <a:pPr lvl="1"/>
            <a:r>
              <a:rPr lang="en-US" dirty="0"/>
              <a:t>Standardize data collection and procedures</a:t>
            </a:r>
          </a:p>
          <a:p>
            <a:pPr lvl="1"/>
            <a:r>
              <a:rPr lang="en-US" dirty="0"/>
              <a:t>Measure process performance, stability, and capability</a:t>
            </a:r>
          </a:p>
          <a:p>
            <a:pPr lvl="1"/>
            <a:r>
              <a:rPr lang="en-US" dirty="0"/>
              <a:t>Plan actions that mitigate possible out-of-control conditions</a:t>
            </a:r>
          </a:p>
          <a:p>
            <a:pPr lvl="1"/>
            <a:r>
              <a:rPr lang="en-US" dirty="0"/>
              <a:t>Sustain changes over time.</a:t>
            </a:r>
          </a:p>
        </p:txBody>
      </p:sp>
      <p:sp>
        <p:nvSpPr>
          <p:cNvPr id="4" name="Slide Number Placeholder 3"/>
          <p:cNvSpPr>
            <a:spLocks noGrp="1"/>
          </p:cNvSpPr>
          <p:nvPr>
            <p:ph type="sldNum" sz="quarter" idx="4"/>
          </p:nvPr>
        </p:nvSpPr>
        <p:spPr/>
        <p:txBody>
          <a:bodyPr/>
          <a:lstStyle/>
          <a:p>
            <a:fld id="{5A6A12F4-C341-4E64-9C18-B0BA3358FAF5}" type="slidenum">
              <a:rPr lang="en-US" smtClean="0"/>
              <a:pPr/>
              <a:t>1222</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001285"/>
      </p:ext>
    </p:extLst>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25268527"/>
      </p:ext>
    </p:extLst>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1">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1">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1">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1">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1">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1">
              <a:lnSpc>
                <a:spcPct val="80000"/>
              </a:lnSpc>
            </a:pPr>
            <a:r>
              <a:rPr lang="en-US" dirty="0">
                <a:solidFill>
                  <a:srgbClr val="182835"/>
                </a:solidFill>
              </a:rPr>
              <a:t>Activities that need to be conducted when an audit fails.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1224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7700418"/>
      </p:ext>
    </p:extLst>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1"/>
            <a:r>
              <a:rPr lang="en-US" dirty="0"/>
              <a:t>How many samples are needed?</a:t>
            </a:r>
          </a:p>
          <a:p>
            <a:pPr lvl="1"/>
            <a:r>
              <a:rPr lang="en-US" dirty="0"/>
              <a:t>How often do we need to sample?</a:t>
            </a:r>
          </a:p>
          <a:p>
            <a:pPr lvl="1"/>
            <a:r>
              <a:rPr lang="en-US" dirty="0"/>
              <a:t>Where should we sample?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1225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250524"/>
      </p:ext>
    </p:extLst>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9" name="TextBox 8"/>
          <p:cNvSpPr txBox="1"/>
          <p:nvPr/>
        </p:nvSpPr>
        <p:spPr>
          <a:xfrm>
            <a:off x="1219200" y="1447800"/>
            <a:ext cx="3429000" cy="707886"/>
          </a:xfrm>
          <a:prstGeom prst="rect">
            <a:avLst/>
          </a:prstGeom>
          <a:noFill/>
        </p:spPr>
        <p:txBody>
          <a:bodyPr wrap="square" rtlCol="0">
            <a:spAutoFit/>
          </a:bodyPr>
          <a:lstStyle/>
          <a:p>
            <a:r>
              <a:rPr lang="en-US" sz="2000" dirty="0"/>
              <a:t>Key processes and process steps are identified</a:t>
            </a:r>
          </a:p>
        </p:txBody>
      </p:sp>
      <p:pic>
        <p:nvPicPr>
          <p:cNvPr id="3" name="Picture 2"/>
          <p:cNvPicPr>
            <a:picLocks noChangeAspect="1"/>
          </p:cNvPicPr>
          <p:nvPr/>
        </p:nvPicPr>
        <p:blipFill>
          <a:blip r:embed="rId4"/>
          <a:stretch>
            <a:fillRect/>
          </a:stretch>
        </p:blipFill>
        <p:spPr>
          <a:xfrm>
            <a:off x="228600" y="2667000"/>
            <a:ext cx="10809524" cy="3180952"/>
          </a:xfrm>
          <a:prstGeom prst="rect">
            <a:avLst/>
          </a:prstGeom>
        </p:spPr>
      </p:pic>
      <p:sp>
        <p:nvSpPr>
          <p:cNvPr id="7" name="Rectangular Callout 6"/>
          <p:cNvSpPr/>
          <p:nvPr/>
        </p:nvSpPr>
        <p:spPr>
          <a:xfrm rot="10800000">
            <a:off x="261261" y="4323948"/>
            <a:ext cx="1709062" cy="1524003"/>
          </a:xfrm>
          <a:prstGeom prst="wedgeRectCallout">
            <a:avLst>
              <a:gd name="adj1" fmla="val -61359"/>
              <a:gd name="adj2" fmla="val 18818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p:cNvSpPr/>
          <p:nvPr/>
        </p:nvSpPr>
        <p:spPr>
          <a:xfrm rot="10800000">
            <a:off x="2002984" y="4323947"/>
            <a:ext cx="5758538" cy="1511303"/>
          </a:xfrm>
          <a:prstGeom prst="wedgeRectCallout">
            <a:avLst>
              <a:gd name="adj1" fmla="val -28544"/>
              <a:gd name="adj2" fmla="val 19156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59401" y="1447800"/>
            <a:ext cx="5105400" cy="707886"/>
          </a:xfrm>
          <a:prstGeom prst="rect">
            <a:avLst/>
          </a:prstGeom>
          <a:noFill/>
        </p:spPr>
        <p:txBody>
          <a:bodyPr wrap="square" rtlCol="0">
            <a:spAutoFit/>
          </a:bodyPr>
          <a:lstStyle/>
          <a:p>
            <a:r>
              <a:rPr lang="en-US" sz="2000" dirty="0"/>
              <a:t>Critical information regarding key measurements is documented and clarified</a:t>
            </a:r>
          </a:p>
        </p:txBody>
      </p:sp>
      <p:sp>
        <p:nvSpPr>
          <p:cNvPr id="4" name="Date Placeholder 3">
            <a:extLst>
              <a:ext uri="{FF2B5EF4-FFF2-40B4-BE49-F238E27FC236}">
                <a16:creationId xmlns:a16="http://schemas.microsoft.com/office/drawing/2014/main" id="{4F4B97BA-54C9-47FB-B270-DDFF6E21037C}"/>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665057B2-6658-41A8-AF24-DB63D091370B}"/>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75098AD0-B232-46A2-89DA-D07832D21E3C}"/>
              </a:ext>
            </a:extLst>
          </p:cNvPr>
          <p:cNvSpPr>
            <a:spLocks noGrp="1"/>
          </p:cNvSpPr>
          <p:nvPr>
            <p:ph type="sldNum" sz="quarter" idx="4"/>
          </p:nvPr>
        </p:nvSpPr>
        <p:spPr/>
        <p:txBody>
          <a:bodyPr/>
          <a:lstStyle/>
          <a:p>
            <a:fld id="{5A6A12F4-C341-4E64-9C18-B0BA3358FAF5}" type="slidenum">
              <a:rPr lang="en-US" smtClean="0"/>
              <a:pPr/>
              <a:t>1226</a:t>
            </a:fld>
            <a:endParaRPr lang="en-US" dirty="0"/>
          </a:p>
        </p:txBody>
      </p:sp>
    </p:spTree>
    <p:custDataLst>
      <p:tags r:id="rId1"/>
    </p:custDataLst>
    <p:extLst>
      <p:ext uri="{BB962C8B-B14F-4D97-AF65-F5344CB8AC3E}">
        <p14:creationId xmlns:p14="http://schemas.microsoft.com/office/powerpoint/2010/main" val="3002393701"/>
      </p:ext>
    </p:extLst>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6" name="Picture 15"/>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2814320" y="4267199"/>
            <a:ext cx="767080" cy="1580751"/>
          </a:xfrm>
          <a:prstGeom prst="wedgeRectCallout">
            <a:avLst>
              <a:gd name="adj1" fmla="val 156353"/>
              <a:gd name="adj2" fmla="val 17336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26880" y="1108031"/>
            <a:ext cx="2832538" cy="646331"/>
          </a:xfrm>
          <a:prstGeom prst="rect">
            <a:avLst/>
          </a:prstGeom>
          <a:noFill/>
        </p:spPr>
        <p:txBody>
          <a:bodyPr wrap="square" rtlCol="0">
            <a:spAutoFit/>
          </a:bodyPr>
          <a:lstStyle/>
          <a:p>
            <a:r>
              <a:rPr lang="en-US" dirty="0"/>
              <a:t>Measurements are clearly defined with equations</a:t>
            </a:r>
          </a:p>
        </p:txBody>
      </p:sp>
      <p:sp>
        <p:nvSpPr>
          <p:cNvPr id="12" name="Rectangular Callout 11"/>
          <p:cNvSpPr/>
          <p:nvPr/>
        </p:nvSpPr>
        <p:spPr>
          <a:xfrm rot="10800000">
            <a:off x="3581399" y="4267196"/>
            <a:ext cx="1143000" cy="1580751"/>
          </a:xfrm>
          <a:prstGeom prst="wedgeRectCallout">
            <a:avLst>
              <a:gd name="adj1" fmla="val -24973"/>
              <a:gd name="adj2" fmla="val 15994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88654" y="1667469"/>
            <a:ext cx="1826882" cy="923330"/>
          </a:xfrm>
          <a:prstGeom prst="rect">
            <a:avLst/>
          </a:prstGeom>
          <a:noFill/>
        </p:spPr>
        <p:txBody>
          <a:bodyPr wrap="square" rtlCol="0">
            <a:spAutoFit/>
          </a:bodyPr>
          <a:lstStyle/>
          <a:p>
            <a:pPr algn="ctr"/>
            <a:r>
              <a:rPr lang="en-US" dirty="0"/>
              <a:t>Customer specifications are declared </a:t>
            </a:r>
          </a:p>
        </p:txBody>
      </p:sp>
      <p:sp>
        <p:nvSpPr>
          <p:cNvPr id="14" name="Rectangular Callout 13"/>
          <p:cNvSpPr/>
          <p:nvPr/>
        </p:nvSpPr>
        <p:spPr>
          <a:xfrm rot="10800000">
            <a:off x="4724397" y="4267191"/>
            <a:ext cx="3048001" cy="1579921"/>
          </a:xfrm>
          <a:prstGeom prst="wedgeRectCallout">
            <a:avLst>
              <a:gd name="adj1" fmla="val -20215"/>
              <a:gd name="adj2" fmla="val 18944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14263" y="1103300"/>
            <a:ext cx="6045200" cy="923330"/>
          </a:xfrm>
          <a:prstGeom prst="rect">
            <a:avLst/>
          </a:prstGeom>
          <a:noFill/>
        </p:spPr>
        <p:txBody>
          <a:bodyPr wrap="square" rtlCol="0">
            <a:spAutoFit/>
          </a:bodyPr>
          <a:lstStyle/>
          <a:p>
            <a:r>
              <a:rPr lang="en-US" dirty="0"/>
              <a:t>Other key measurement information is documented: sample size, measurement frequency, people responsible for the measurement, etc.</a:t>
            </a:r>
          </a:p>
        </p:txBody>
      </p:sp>
      <p:sp>
        <p:nvSpPr>
          <p:cNvPr id="3" name="Date Placeholder 2">
            <a:extLst>
              <a:ext uri="{FF2B5EF4-FFF2-40B4-BE49-F238E27FC236}">
                <a16:creationId xmlns:a16="http://schemas.microsoft.com/office/drawing/2014/main" id="{2CA5D1E6-2BA7-432F-9A23-7BBD76C746D1}"/>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9627B6C8-0EB9-40FB-9676-FBBCD7BB6710}"/>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D177881-77C0-42FD-A687-6DE79B589242}"/>
              </a:ext>
            </a:extLst>
          </p:cNvPr>
          <p:cNvSpPr>
            <a:spLocks noGrp="1"/>
          </p:cNvSpPr>
          <p:nvPr>
            <p:ph type="sldNum" sz="quarter" idx="4"/>
          </p:nvPr>
        </p:nvSpPr>
        <p:spPr/>
        <p:txBody>
          <a:bodyPr/>
          <a:lstStyle/>
          <a:p>
            <a:fld id="{5A6A12F4-C341-4E64-9C18-B0BA3358FAF5}" type="slidenum">
              <a:rPr lang="en-US" smtClean="0"/>
              <a:pPr/>
              <a:t>1227</a:t>
            </a:fld>
            <a:endParaRPr lang="en-US" dirty="0"/>
          </a:p>
        </p:txBody>
      </p:sp>
    </p:spTree>
    <p:custDataLst>
      <p:tags r:id="rId1"/>
    </p:custDataLst>
    <p:extLst>
      <p:ext uri="{BB962C8B-B14F-4D97-AF65-F5344CB8AC3E}">
        <p14:creationId xmlns:p14="http://schemas.microsoft.com/office/powerpoint/2010/main" val="4004606443"/>
      </p:ext>
    </p:extLst>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1" name="Picture 10"/>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8458199" y="4267199"/>
            <a:ext cx="2579924" cy="1571767"/>
          </a:xfrm>
          <a:prstGeom prst="wedgeRectCallout">
            <a:avLst>
              <a:gd name="adj1" fmla="val 64425"/>
              <a:gd name="adj2" fmla="val 16701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772400" y="4267198"/>
            <a:ext cx="685798" cy="1580752"/>
          </a:xfrm>
          <a:prstGeom prst="wedgeRectCallout">
            <a:avLst>
              <a:gd name="adj1" fmla="val 540442"/>
              <a:gd name="adj2" fmla="val 17876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95400" y="1161871"/>
            <a:ext cx="4141075" cy="1200329"/>
          </a:xfrm>
          <a:prstGeom prst="rect">
            <a:avLst/>
          </a:prstGeom>
          <a:noFill/>
        </p:spPr>
        <p:txBody>
          <a:bodyPr wrap="square" rtlCol="0">
            <a:spAutoFit/>
          </a:bodyPr>
          <a:lstStyle/>
          <a:p>
            <a:r>
              <a:rPr lang="en-US" dirty="0"/>
              <a:t>Where will this measurement or report be found? Good control plans provide linking information or other report reference information.</a:t>
            </a:r>
          </a:p>
        </p:txBody>
      </p:sp>
      <p:sp>
        <p:nvSpPr>
          <p:cNvPr id="16" name="TextBox 15"/>
          <p:cNvSpPr txBox="1"/>
          <p:nvPr/>
        </p:nvSpPr>
        <p:spPr>
          <a:xfrm>
            <a:off x="5562600" y="1161870"/>
            <a:ext cx="4953000" cy="1200329"/>
          </a:xfrm>
          <a:prstGeom prst="rect">
            <a:avLst/>
          </a:prstGeom>
          <a:noFill/>
        </p:spPr>
        <p:txBody>
          <a:bodyPr wrap="square" rtlCol="0">
            <a:spAutoFit/>
          </a:bodyPr>
          <a:lstStyle/>
          <a:p>
            <a:r>
              <a:rPr lang="en-US" dirty="0"/>
              <a:t>Control plans identify the mitigating action or corrective actions required in the event the measurement falls out of spec or control. Responsible parties are also declared.</a:t>
            </a:r>
          </a:p>
        </p:txBody>
      </p:sp>
      <p:sp>
        <p:nvSpPr>
          <p:cNvPr id="3" name="Date Placeholder 2">
            <a:extLst>
              <a:ext uri="{FF2B5EF4-FFF2-40B4-BE49-F238E27FC236}">
                <a16:creationId xmlns:a16="http://schemas.microsoft.com/office/drawing/2014/main" id="{6A361CD3-1986-4EAC-96A9-824E7AB138C3}"/>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7667ABFA-9700-4992-A0EB-41EBDEE1518C}"/>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F91BA2F-52A3-452C-9470-4D088A63B4A2}"/>
              </a:ext>
            </a:extLst>
          </p:cNvPr>
          <p:cNvSpPr>
            <a:spLocks noGrp="1"/>
          </p:cNvSpPr>
          <p:nvPr>
            <p:ph type="sldNum" sz="quarter" idx="4"/>
          </p:nvPr>
        </p:nvSpPr>
        <p:spPr/>
        <p:txBody>
          <a:bodyPr/>
          <a:lstStyle/>
          <a:p>
            <a:fld id="{5A6A12F4-C341-4E64-9C18-B0BA3358FAF5}" type="slidenum">
              <a:rPr lang="en-US" smtClean="0"/>
              <a:pPr/>
              <a:t>1228</a:t>
            </a:fld>
            <a:endParaRPr lang="en-US" dirty="0"/>
          </a:p>
        </p:txBody>
      </p:sp>
    </p:spTree>
    <p:custDataLst>
      <p:tags r:id="rId1"/>
    </p:custDataLst>
    <p:extLst>
      <p:ext uri="{BB962C8B-B14F-4D97-AF65-F5344CB8AC3E}">
        <p14:creationId xmlns:p14="http://schemas.microsoft.com/office/powerpoint/2010/main" val="3425999346"/>
      </p:ext>
    </p:extLst>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lnSpcReduction="100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sz="2200" dirty="0"/>
          </a:p>
        </p:txBody>
      </p:sp>
      <p:sp>
        <p:nvSpPr>
          <p:cNvPr id="7" name="Date Placeholder 6">
            <a:extLst>
              <a:ext uri="{FF2B5EF4-FFF2-40B4-BE49-F238E27FC236}">
                <a16:creationId xmlns:a16="http://schemas.microsoft.com/office/drawing/2014/main" id="{0924EE4A-219F-46EC-A57B-600140A4A43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9288CBD-D8C3-43FC-9083-69B141F98DF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FA94079-3E38-4D3F-90AF-5E5420B964DE}"/>
              </a:ext>
            </a:extLst>
          </p:cNvPr>
          <p:cNvSpPr>
            <a:spLocks noGrp="1"/>
          </p:cNvSpPr>
          <p:nvPr>
            <p:ph type="sldNum" sz="quarter" idx="4"/>
          </p:nvPr>
        </p:nvSpPr>
        <p:spPr/>
        <p:txBody>
          <a:bodyPr/>
          <a:lstStyle/>
          <a:p>
            <a:fld id="{5A6A12F4-C341-4E64-9C18-B0BA3358FAF5}" type="slidenum">
              <a:rPr lang="en-US" smtClean="0"/>
              <a:pPr/>
              <a:t>1229</a:t>
            </a:fld>
            <a:endParaRPr lang="en-US" dirty="0"/>
          </a:p>
        </p:txBody>
      </p:sp>
    </p:spTree>
    <p:custDataLst>
      <p:tags r:id="rId1"/>
    </p:custDataLst>
    <p:extLst>
      <p:ext uri="{BB962C8B-B14F-4D97-AF65-F5344CB8AC3E}">
        <p14:creationId xmlns:p14="http://schemas.microsoft.com/office/powerpoint/2010/main" val="7841040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a:t>
            </a:r>
            <a:r>
              <a:rPr lang="en-US" dirty="0" err="1"/>
              <a:t>SigmaXL</a:t>
            </a:r>
            <a:r>
              <a:rPr lang="en-US" dirty="0"/>
              <a:t> to run Pareto charts on exactly the same data set.</a:t>
            </a:r>
          </a:p>
          <a:p>
            <a:pPr lvl="1"/>
            <a:r>
              <a:rPr lang="en-US" dirty="0"/>
              <a:t>The following table shows the count of defective products by team.</a:t>
            </a:r>
          </a:p>
          <a:p>
            <a:pPr lvl="1"/>
            <a:r>
              <a:rPr lang="en-US" dirty="0"/>
              <a:t>Input the tabled data below into your software program and follow the instructions over the next few pages to run Pareto charts in the appropriate software.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3858" y="3657600"/>
            <a:ext cx="3611484" cy="2484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4093554939"/>
      </p:ext>
    </p:extLst>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r>
              <a:rPr lang="en-US" sz="2000" dirty="0"/>
              <a:t>.</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7" name="Date Placeholder 6">
            <a:extLst>
              <a:ext uri="{FF2B5EF4-FFF2-40B4-BE49-F238E27FC236}">
                <a16:creationId xmlns:a16="http://schemas.microsoft.com/office/drawing/2014/main" id="{DB65C6ED-B459-4F86-B933-9B6187C1868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B4F94D3-939C-4A24-82C1-320ED3408DB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C08CCBF-5719-4D2B-9CB9-000501A27393}"/>
              </a:ext>
            </a:extLst>
          </p:cNvPr>
          <p:cNvSpPr>
            <a:spLocks noGrp="1"/>
          </p:cNvSpPr>
          <p:nvPr>
            <p:ph type="sldNum" sz="quarter" idx="4"/>
          </p:nvPr>
        </p:nvSpPr>
        <p:spPr/>
        <p:txBody>
          <a:bodyPr/>
          <a:lstStyle/>
          <a:p>
            <a:fld id="{5A6A12F4-C341-4E64-9C18-B0BA3358FAF5}" type="slidenum">
              <a:rPr lang="en-US" smtClean="0"/>
              <a:pPr/>
              <a:t>1230</a:t>
            </a:fld>
            <a:endParaRPr lang="en-US" dirty="0"/>
          </a:p>
        </p:txBody>
      </p:sp>
    </p:spTree>
    <p:custDataLst>
      <p:tags r:id="rId1"/>
    </p:custDataLst>
    <p:extLst>
      <p:ext uri="{BB962C8B-B14F-4D97-AF65-F5344CB8AC3E}">
        <p14:creationId xmlns:p14="http://schemas.microsoft.com/office/powerpoint/2010/main" val="1482464942"/>
      </p:ext>
    </p:extLst>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sz="2600" dirty="0"/>
              <a:t>Responsibilities: </a:t>
            </a:r>
          </a:p>
          <a:p>
            <a:pPr lvl="1"/>
            <a:r>
              <a:rPr lang="en-US" dirty="0"/>
              <a:t>Identify job functions and positions (not people) responsible for carrying out activities listed in the SOP.</a:t>
            </a:r>
          </a:p>
          <a:p>
            <a:r>
              <a:rPr lang="en-US" sz="2600" dirty="0"/>
              <a:t>Materials:</a:t>
            </a:r>
          </a:p>
          <a:p>
            <a:pPr lvl="1"/>
            <a:r>
              <a:rPr lang="en-US" dirty="0"/>
              <a:t>List all material inputs: parts, files, data, information, instruments, etc.</a:t>
            </a:r>
          </a:p>
          <a:p>
            <a:r>
              <a:rPr lang="en-US" sz="2600" dirty="0"/>
              <a:t>Process Map:</a:t>
            </a:r>
          </a:p>
          <a:p>
            <a:pPr lvl="1"/>
            <a:r>
              <a:rPr lang="en-US" dirty="0"/>
              <a:t>Show high level or level two to three process maps or other graphical representations of operating steps.</a:t>
            </a:r>
          </a:p>
          <a:p>
            <a:r>
              <a:rPr lang="en-US" sz="2600" dirty="0"/>
              <a:t>Process Metrics:</a:t>
            </a:r>
          </a:p>
          <a:p>
            <a:pPr lvl="1"/>
            <a:r>
              <a:rPr lang="en-US" dirty="0"/>
              <a:t>Declare all process metrics and targets or specifications.</a:t>
            </a:r>
          </a:p>
          <a:p>
            <a:r>
              <a:rPr lang="en-US" sz="2600" dirty="0"/>
              <a:t>Procedures:</a:t>
            </a:r>
          </a:p>
          <a:p>
            <a:pPr lvl="1"/>
            <a:r>
              <a:rPr lang="en-US" dirty="0"/>
              <a:t>List actual steps required to perform the function.</a:t>
            </a:r>
          </a:p>
          <a:p>
            <a:r>
              <a:rPr lang="en-US" sz="2600" dirty="0"/>
              <a:t>References:</a:t>
            </a:r>
          </a:p>
          <a:p>
            <a:pPr lvl="1"/>
            <a:r>
              <a:rPr lang="en-US" dirty="0"/>
              <a:t>List any documents that support the SOP.</a:t>
            </a:r>
          </a:p>
          <a:p>
            <a:endParaRPr lang="en-US" dirty="0"/>
          </a:p>
        </p:txBody>
      </p:sp>
      <p:sp>
        <p:nvSpPr>
          <p:cNvPr id="7" name="Date Placeholder 6">
            <a:extLst>
              <a:ext uri="{FF2B5EF4-FFF2-40B4-BE49-F238E27FC236}">
                <a16:creationId xmlns:a16="http://schemas.microsoft.com/office/drawing/2014/main" id="{822F0520-7AFC-40E4-9D9E-9321DBA8B82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59AE2F3-45AD-40F6-82B1-AEE1D4D3B88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9F0CB46-567E-4A85-9DEA-CEE8C3DDF890}"/>
              </a:ext>
            </a:extLst>
          </p:cNvPr>
          <p:cNvSpPr>
            <a:spLocks noGrp="1"/>
          </p:cNvSpPr>
          <p:nvPr>
            <p:ph type="sldNum" sz="quarter" idx="4"/>
          </p:nvPr>
        </p:nvSpPr>
        <p:spPr/>
        <p:txBody>
          <a:bodyPr/>
          <a:lstStyle/>
          <a:p>
            <a:fld id="{5A6A12F4-C341-4E64-9C18-B0BA3358FAF5}" type="slidenum">
              <a:rPr lang="en-US" smtClean="0"/>
              <a:pPr/>
              <a:t>1231</a:t>
            </a:fld>
            <a:endParaRPr lang="en-US" dirty="0"/>
          </a:p>
        </p:txBody>
      </p:sp>
    </p:spTree>
    <p:custDataLst>
      <p:tags r:id="rId1"/>
    </p:custDataLst>
    <p:extLst>
      <p:ext uri="{BB962C8B-B14F-4D97-AF65-F5344CB8AC3E}">
        <p14:creationId xmlns:p14="http://schemas.microsoft.com/office/powerpoint/2010/main" val="202277482"/>
      </p:ext>
    </p:extLst>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pic>
        <p:nvPicPr>
          <p:cNvPr id="7" name="Picture 2" descr="C:\Users\adminmp\AppData\Local\Temp\SNAGHTML18d2e77.PNG">
            <a:extLst>
              <a:ext uri="{FF2B5EF4-FFF2-40B4-BE49-F238E27FC236}">
                <a16:creationId xmlns:a16="http://schemas.microsoft.com/office/drawing/2014/main" id="{E646922E-538C-4E4B-BE3B-9BC6D28FC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355725"/>
            <a:ext cx="5362575" cy="5286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mp\AppData\Local\Temp\SNAGHTML18fa08a.PNG">
            <a:extLst>
              <a:ext uri="{FF2B5EF4-FFF2-40B4-BE49-F238E27FC236}">
                <a16:creationId xmlns:a16="http://schemas.microsoft.com/office/drawing/2014/main" id="{5B253F7F-74BA-4AA2-85E8-E01CA3A12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56" y="1304925"/>
            <a:ext cx="5267956" cy="5286375"/>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19D2958D-1DE0-4CB8-850F-3ECE648EE870}"/>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D41DD8C9-F615-4475-AE5A-344D0828F3E7}"/>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1268521-B6F2-46FA-8434-5A90753A3C7E}"/>
              </a:ext>
            </a:extLst>
          </p:cNvPr>
          <p:cNvSpPr>
            <a:spLocks noGrp="1"/>
          </p:cNvSpPr>
          <p:nvPr>
            <p:ph type="sldNum" sz="quarter" idx="4"/>
          </p:nvPr>
        </p:nvSpPr>
        <p:spPr/>
        <p:txBody>
          <a:bodyPr/>
          <a:lstStyle/>
          <a:p>
            <a:fld id="{5A6A12F4-C341-4E64-9C18-B0BA3358FAF5}" type="slidenum">
              <a:rPr lang="en-US" smtClean="0"/>
              <a:pPr/>
              <a:t>1232</a:t>
            </a:fld>
            <a:endParaRPr lang="en-US" dirty="0"/>
          </a:p>
        </p:txBody>
      </p:sp>
    </p:spTree>
    <p:custDataLst>
      <p:tags r:id="rId1"/>
    </p:custDataLst>
    <p:extLst>
      <p:ext uri="{BB962C8B-B14F-4D97-AF65-F5344CB8AC3E}">
        <p14:creationId xmlns:p14="http://schemas.microsoft.com/office/powerpoint/2010/main" val="2063591813"/>
      </p:ext>
    </p:extLst>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92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6" name="Date Placeholder 5">
            <a:extLst>
              <a:ext uri="{FF2B5EF4-FFF2-40B4-BE49-F238E27FC236}">
                <a16:creationId xmlns:a16="http://schemas.microsoft.com/office/drawing/2014/main" id="{F911E219-533E-4E06-A31B-121C01837584}"/>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729B1736-8851-4A14-9642-B745410CEF92}"/>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4A7D628-ABCC-436C-A3D1-6C7673E584A6}"/>
              </a:ext>
            </a:extLst>
          </p:cNvPr>
          <p:cNvSpPr>
            <a:spLocks noGrp="1"/>
          </p:cNvSpPr>
          <p:nvPr>
            <p:ph type="sldNum" sz="quarter" idx="4"/>
          </p:nvPr>
        </p:nvSpPr>
        <p:spPr/>
        <p:txBody>
          <a:bodyPr/>
          <a:lstStyle/>
          <a:p>
            <a:fld id="{5A6A12F4-C341-4E64-9C18-B0BA3358FAF5}" type="slidenum">
              <a:rPr lang="en-US" smtClean="0"/>
              <a:pPr/>
              <a:t>1233</a:t>
            </a:fld>
            <a:endParaRPr lang="en-US" dirty="0"/>
          </a:p>
        </p:txBody>
      </p:sp>
    </p:spTree>
    <p:custDataLst>
      <p:tags r:id="rId1"/>
    </p:custDataLst>
    <p:extLst>
      <p:ext uri="{BB962C8B-B14F-4D97-AF65-F5344CB8AC3E}">
        <p14:creationId xmlns:p14="http://schemas.microsoft.com/office/powerpoint/2010/main" val="405344732"/>
      </p:ext>
    </p:extLst>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pic>
        <p:nvPicPr>
          <p:cNvPr id="7" name="Picture 4" descr="C:\Users\adminmp\AppData\Local\Temp\SNAGHTML1935587.PNG">
            <a:extLst>
              <a:ext uri="{FF2B5EF4-FFF2-40B4-BE49-F238E27FC236}">
                <a16:creationId xmlns:a16="http://schemas.microsoft.com/office/drawing/2014/main" id="{D7A855B8-8154-4861-903A-944618478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9C665907-E777-44B7-B0C3-731F7F854F1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33FE2FF-AD8F-46E3-8429-375391BA0D0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9442ED3-1443-42DD-BAA2-19678848C803}"/>
              </a:ext>
            </a:extLst>
          </p:cNvPr>
          <p:cNvSpPr>
            <a:spLocks noGrp="1"/>
          </p:cNvSpPr>
          <p:nvPr>
            <p:ph type="sldNum" sz="quarter" idx="4"/>
          </p:nvPr>
        </p:nvSpPr>
        <p:spPr/>
        <p:txBody>
          <a:bodyPr/>
          <a:lstStyle/>
          <a:p>
            <a:fld id="{5A6A12F4-C341-4E64-9C18-B0BA3358FAF5}" type="slidenum">
              <a:rPr lang="en-US" smtClean="0"/>
              <a:pPr/>
              <a:t>1234</a:t>
            </a:fld>
            <a:endParaRPr lang="en-US" dirty="0"/>
          </a:p>
        </p:txBody>
      </p:sp>
    </p:spTree>
    <p:custDataLst>
      <p:tags r:id="rId1"/>
    </p:custDataLst>
    <p:extLst>
      <p:ext uri="{BB962C8B-B14F-4D97-AF65-F5344CB8AC3E}">
        <p14:creationId xmlns:p14="http://schemas.microsoft.com/office/powerpoint/2010/main" val="2428978291"/>
      </p:ext>
    </p:extLst>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85000" lnSpcReduction="20000"/>
          </a:bodyPr>
          <a:lstStyle/>
          <a:p>
            <a:r>
              <a:rPr lang="en-US" b="1" dirty="0"/>
              <a:t>Training plans </a:t>
            </a:r>
            <a:r>
              <a:rPr lang="en-US" dirty="0"/>
              <a:t>are used to manage the delivery of training for new processes and procedures.</a:t>
            </a:r>
          </a:p>
          <a:p>
            <a:endParaRPr lang="en-US" dirty="0"/>
          </a:p>
          <a:p>
            <a:r>
              <a:rPr lang="en-US" dirty="0"/>
              <a:t>Most GB or BB projects will require changes to processes and/or procedures that must be executed or followed by various employees.</a:t>
            </a:r>
          </a:p>
          <a:p>
            <a:endParaRPr lang="en-US" dirty="0"/>
          </a:p>
          <a:p>
            <a:r>
              <a:rPr lang="en-US" dirty="0"/>
              <a:t>Training plans should incorporate all SOPs related to performing new or modified tasks.</a:t>
            </a:r>
          </a:p>
          <a:p>
            <a:endParaRPr lang="en-US" dirty="0"/>
          </a:p>
          <a:p>
            <a:r>
              <a:rPr lang="en-US" dirty="0"/>
              <a:t>Training plans use and support existing SOPs and do not supersede them.</a:t>
            </a:r>
          </a:p>
          <a:p>
            <a:endParaRPr lang="en-US" dirty="0"/>
          </a:p>
          <a:p>
            <a:r>
              <a:rPr lang="en-US" dirty="0"/>
              <a:t>Training plans should include logistics:</a:t>
            </a:r>
          </a:p>
          <a:p>
            <a:pPr lvl="1"/>
            <a:r>
              <a:rPr lang="en-US" dirty="0"/>
              <a:t>One-on-one or classroom</a:t>
            </a:r>
          </a:p>
          <a:p>
            <a:pPr lvl="1"/>
            <a:r>
              <a:rPr lang="en-US" dirty="0"/>
              <a:t>Instruction time </a:t>
            </a:r>
          </a:p>
          <a:p>
            <a:pPr lvl="1"/>
            <a:r>
              <a:rPr lang="en-US" dirty="0"/>
              <a:t>Location of training materials</a:t>
            </a:r>
          </a:p>
          <a:p>
            <a:pPr lvl="1"/>
            <a:r>
              <a:rPr lang="en-US" dirty="0"/>
              <a:t>Master training reference materials</a:t>
            </a:r>
          </a:p>
          <a:p>
            <a:pPr lvl="1"/>
            <a:r>
              <a:rPr lang="en-US" dirty="0"/>
              <a:t>Instructors and intended audience</a:t>
            </a:r>
          </a:p>
          <a:p>
            <a:pPr lvl="1"/>
            <a:r>
              <a:rPr lang="en-US" dirty="0"/>
              <a:t>Trainee names.</a:t>
            </a:r>
          </a:p>
          <a:p>
            <a:endParaRPr lang="en-US" dirty="0"/>
          </a:p>
        </p:txBody>
      </p:sp>
      <p:sp>
        <p:nvSpPr>
          <p:cNvPr id="7" name="Date Placeholder 6">
            <a:extLst>
              <a:ext uri="{FF2B5EF4-FFF2-40B4-BE49-F238E27FC236}">
                <a16:creationId xmlns:a16="http://schemas.microsoft.com/office/drawing/2014/main" id="{14CD650F-FDCB-4F17-9E4D-ED93943502D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FBD6121-EB6D-4E28-B88F-1ADF8340BF1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3E80117-44A8-467C-A35F-30609C4142B1}"/>
              </a:ext>
            </a:extLst>
          </p:cNvPr>
          <p:cNvSpPr>
            <a:spLocks noGrp="1"/>
          </p:cNvSpPr>
          <p:nvPr>
            <p:ph type="sldNum" sz="quarter" idx="4"/>
          </p:nvPr>
        </p:nvSpPr>
        <p:spPr/>
        <p:txBody>
          <a:bodyPr/>
          <a:lstStyle/>
          <a:p>
            <a:fld id="{5A6A12F4-C341-4E64-9C18-B0BA3358FAF5}" type="slidenum">
              <a:rPr lang="en-US" smtClean="0"/>
              <a:pPr/>
              <a:t>1235</a:t>
            </a:fld>
            <a:endParaRPr lang="en-US" dirty="0"/>
          </a:p>
        </p:txBody>
      </p:sp>
    </p:spTree>
    <p:custDataLst>
      <p:tags r:id="rId1"/>
    </p:custDataLst>
    <p:extLst>
      <p:ext uri="{BB962C8B-B14F-4D97-AF65-F5344CB8AC3E}">
        <p14:creationId xmlns:p14="http://schemas.microsoft.com/office/powerpoint/2010/main" val="2887262036"/>
      </p:ext>
    </p:extLst>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pic>
        <p:nvPicPr>
          <p:cNvPr id="7" name="Picture 2" descr="C:\Users\adminmp\AppData\Local\Temp\SNAGHTML1943b91.PNG">
            <a:extLst>
              <a:ext uri="{FF2B5EF4-FFF2-40B4-BE49-F238E27FC236}">
                <a16:creationId xmlns:a16="http://schemas.microsoft.com/office/drawing/2014/main" id="{6D5F0AD3-C8CC-4B9E-BC61-398858D59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10325100" cy="3381375"/>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53AA2C6D-34A3-4D6B-8D23-2A9BD889424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53D3D07-B0CA-4327-B8D3-4240BEF3939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E302E9A-14F0-448D-8B5D-1DFF1C08B695}"/>
              </a:ext>
            </a:extLst>
          </p:cNvPr>
          <p:cNvSpPr>
            <a:spLocks noGrp="1"/>
          </p:cNvSpPr>
          <p:nvPr>
            <p:ph type="sldNum" sz="quarter" idx="4"/>
          </p:nvPr>
        </p:nvSpPr>
        <p:spPr/>
        <p:txBody>
          <a:bodyPr/>
          <a:lstStyle/>
          <a:p>
            <a:fld id="{5A6A12F4-C341-4E64-9C18-B0BA3358FAF5}" type="slidenum">
              <a:rPr lang="en-US" smtClean="0"/>
              <a:pPr/>
              <a:t>1236</a:t>
            </a:fld>
            <a:endParaRPr lang="en-US" dirty="0"/>
          </a:p>
        </p:txBody>
      </p:sp>
    </p:spTree>
    <p:custDataLst>
      <p:tags r:id="rId1"/>
    </p:custDataLst>
    <p:extLst>
      <p:ext uri="{BB962C8B-B14F-4D97-AF65-F5344CB8AC3E}">
        <p14:creationId xmlns:p14="http://schemas.microsoft.com/office/powerpoint/2010/main" val="1590281973"/>
      </p:ext>
    </p:extLst>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7" name="Date Placeholder 6">
            <a:extLst>
              <a:ext uri="{FF2B5EF4-FFF2-40B4-BE49-F238E27FC236}">
                <a16:creationId xmlns:a16="http://schemas.microsoft.com/office/drawing/2014/main" id="{B0D5AB72-1BDB-435D-8C94-723BF41386B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357ACAA-1A2B-4D87-B813-48EC76DB6D5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370EEDE-740E-4FE6-8DA3-76C58E0F9C89}"/>
              </a:ext>
            </a:extLst>
          </p:cNvPr>
          <p:cNvSpPr>
            <a:spLocks noGrp="1"/>
          </p:cNvSpPr>
          <p:nvPr>
            <p:ph type="sldNum" sz="quarter" idx="4"/>
          </p:nvPr>
        </p:nvSpPr>
        <p:spPr/>
        <p:txBody>
          <a:bodyPr/>
          <a:lstStyle/>
          <a:p>
            <a:fld id="{5A6A12F4-C341-4E64-9C18-B0BA3358FAF5}" type="slidenum">
              <a:rPr lang="en-US" smtClean="0"/>
              <a:pPr/>
              <a:t>1237</a:t>
            </a:fld>
            <a:endParaRPr lang="en-US" dirty="0"/>
          </a:p>
        </p:txBody>
      </p:sp>
    </p:spTree>
    <p:custDataLst>
      <p:tags r:id="rId1"/>
    </p:custDataLst>
    <p:extLst>
      <p:ext uri="{BB962C8B-B14F-4D97-AF65-F5344CB8AC3E}">
        <p14:creationId xmlns:p14="http://schemas.microsoft.com/office/powerpoint/2010/main" val="297134369"/>
      </p:ext>
    </p:extLst>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a:bodyPr>
          <a:lstStyle/>
          <a:p>
            <a:pPr marL="463550" indent="-463550">
              <a:tabLst>
                <a:tab pos="463550" algn="l"/>
              </a:tabLst>
            </a:pPr>
            <a:r>
              <a:rPr lang="en-US" sz="2200" dirty="0"/>
              <a:t>Audits should be directed by managers, supervisors, and other accountable positions.</a:t>
            </a:r>
          </a:p>
          <a:p>
            <a:pPr marL="463550" indent="-463550">
              <a:tabLst>
                <a:tab pos="463550" algn="l"/>
              </a:tabLst>
            </a:pPr>
            <a:endParaRPr lang="en-US" sz="1800" dirty="0"/>
          </a:p>
          <a:p>
            <a:pPr marL="463550" indent="-463550">
              <a:tabLst>
                <a:tab pos="463550" algn="l"/>
              </a:tabLst>
            </a:pPr>
            <a:r>
              <a:rPr lang="en-US" sz="2200" dirty="0"/>
              <a:t>An audit’s purpose must be well-defined and executed by independent unbiased personnel.</a:t>
            </a:r>
          </a:p>
          <a:p>
            <a:pPr marL="463550" indent="-463550">
              <a:tabLst>
                <a:tab pos="463550" algn="l"/>
              </a:tabLst>
            </a:pPr>
            <a:endParaRPr lang="en-US" sz="1800" dirty="0"/>
          </a:p>
          <a:p>
            <a:pPr marL="463550" indent="-463550">
              <a:tabLst>
                <a:tab pos="463550" algn="l"/>
              </a:tabLst>
            </a:pPr>
            <a:r>
              <a:rPr lang="en-US" sz="2200" dirty="0"/>
              <a:t>Auditors must:</a:t>
            </a:r>
          </a:p>
          <a:p>
            <a:pPr marL="1031875" lvl="1" indent="-454025">
              <a:tabLst>
                <a:tab pos="463550" algn="l"/>
              </a:tabLst>
            </a:pPr>
            <a:r>
              <a:rPr lang="en-US" sz="2000" dirty="0"/>
              <a:t>Be qualified to perform their tasks</a:t>
            </a:r>
          </a:p>
          <a:p>
            <a:pPr marL="1031875" lvl="1" indent="-454025">
              <a:tabLst>
                <a:tab pos="463550" algn="l"/>
              </a:tabLst>
            </a:pPr>
            <a:r>
              <a:rPr lang="en-US" sz="2000" dirty="0"/>
              <a:t>Attend and successfully complete an internal auditing training session</a:t>
            </a:r>
          </a:p>
          <a:p>
            <a:pPr marL="1031875" lvl="1" indent="-454025">
              <a:tabLst>
                <a:tab pos="463550" algn="l"/>
              </a:tabLst>
            </a:pPr>
            <a:r>
              <a:rPr lang="en-US" sz="2000" dirty="0"/>
              <a:t>Be able to identify whether or not activities are being followed according to the defined SOP</a:t>
            </a:r>
          </a:p>
          <a:p>
            <a:pPr marL="1031875" lvl="1" indent="-454025">
              <a:tabLst>
                <a:tab pos="463550" algn="l"/>
              </a:tabLst>
            </a:pPr>
            <a:r>
              <a:rPr lang="en-US" sz="2000" dirty="0"/>
              <a:t>Base conclusions on facts and objective evidence</a:t>
            </a:r>
          </a:p>
          <a:p>
            <a:pPr marL="1031875" lvl="1" indent="-454025">
              <a:tabLst>
                <a:tab pos="463550" algn="l"/>
              </a:tabLst>
            </a:pPr>
            <a:r>
              <a:rPr lang="en-US" sz="2000" dirty="0"/>
              <a:t>Use a well documented audit checklist.</a:t>
            </a:r>
          </a:p>
          <a:p>
            <a:pPr marL="463550" indent="-463550">
              <a:tabLst>
                <a:tab pos="463550" algn="l"/>
              </a:tabLst>
            </a:pPr>
            <a:endParaRPr lang="en-US" sz="1800" dirty="0"/>
          </a:p>
          <a:p>
            <a:pPr marL="463550" indent="-463550">
              <a:tabLst>
                <a:tab pos="463550" algn="l"/>
              </a:tabLst>
            </a:pPr>
            <a:r>
              <a:rPr lang="en-US" sz="2200" dirty="0"/>
              <a:t>Audits should confirm compliance or declare non-compliance.</a:t>
            </a:r>
          </a:p>
        </p:txBody>
      </p:sp>
      <p:sp>
        <p:nvSpPr>
          <p:cNvPr id="7" name="Date Placeholder 6">
            <a:extLst>
              <a:ext uri="{FF2B5EF4-FFF2-40B4-BE49-F238E27FC236}">
                <a16:creationId xmlns:a16="http://schemas.microsoft.com/office/drawing/2014/main" id="{1654FDBF-F5A0-4839-991E-7B986FBBB13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F1E4C4F-F831-4315-AE14-599F863D074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F1F7A5D-0873-41A6-AB77-B23A078C7007}"/>
              </a:ext>
            </a:extLst>
          </p:cNvPr>
          <p:cNvSpPr>
            <a:spLocks noGrp="1"/>
          </p:cNvSpPr>
          <p:nvPr>
            <p:ph type="sldNum" sz="quarter" idx="4"/>
          </p:nvPr>
        </p:nvSpPr>
        <p:spPr/>
        <p:txBody>
          <a:bodyPr/>
          <a:lstStyle/>
          <a:p>
            <a:fld id="{5A6A12F4-C341-4E64-9C18-B0BA3358FAF5}" type="slidenum">
              <a:rPr lang="en-US" smtClean="0"/>
              <a:pPr/>
              <a:t>1238</a:t>
            </a:fld>
            <a:endParaRPr lang="en-US" dirty="0"/>
          </a:p>
        </p:txBody>
      </p:sp>
    </p:spTree>
    <p:custDataLst>
      <p:tags r:id="rId1"/>
    </p:custDataLst>
    <p:extLst>
      <p:ext uri="{BB962C8B-B14F-4D97-AF65-F5344CB8AC3E}">
        <p14:creationId xmlns:p14="http://schemas.microsoft.com/office/powerpoint/2010/main" val="399804230"/>
      </p:ext>
    </p:extLst>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600" dirty="0"/>
              <a:t>Auditors should review the SOPs before preparing checklists or ensure that existing checklists properly reference SOPs.</a:t>
            </a:r>
          </a:p>
          <a:p>
            <a:pPr>
              <a:lnSpc>
                <a:spcPct val="110000"/>
              </a:lnSpc>
            </a:pPr>
            <a:endParaRPr lang="en-US" sz="2600" dirty="0"/>
          </a:p>
          <a:p>
            <a:pPr>
              <a:lnSpc>
                <a:spcPct val="110000"/>
              </a:lnSpc>
            </a:pPr>
            <a:r>
              <a:rPr lang="en-US" sz="2600" dirty="0"/>
              <a:t>Audit checklists:</a:t>
            </a:r>
          </a:p>
          <a:p>
            <a:pPr lvl="1">
              <a:lnSpc>
                <a:spcPct val="110000"/>
              </a:lnSpc>
            </a:pPr>
            <a:r>
              <a:rPr lang="en-US" sz="2300" dirty="0"/>
              <a:t>Serve as guides for identifying items to be examined </a:t>
            </a:r>
          </a:p>
          <a:p>
            <a:pPr lvl="1">
              <a:lnSpc>
                <a:spcPct val="110000"/>
              </a:lnSpc>
            </a:pPr>
            <a:r>
              <a:rPr lang="en-US" sz="2300" dirty="0"/>
              <a:t>Are used in conjunction with understanding of the procedure</a:t>
            </a:r>
          </a:p>
          <a:p>
            <a:pPr lvl="1">
              <a:lnSpc>
                <a:spcPct val="110000"/>
              </a:lnSpc>
            </a:pPr>
            <a:r>
              <a:rPr lang="en-US" sz="2300" dirty="0"/>
              <a:t>Ensure a well-defined audit scope</a:t>
            </a:r>
          </a:p>
          <a:p>
            <a:pPr lvl="1">
              <a:lnSpc>
                <a:spcPct val="110000"/>
              </a:lnSpc>
            </a:pPr>
            <a:r>
              <a:rPr lang="en-US" sz="2300" dirty="0"/>
              <a:t>Identify needed facts during audits</a:t>
            </a:r>
          </a:p>
          <a:p>
            <a:pPr lvl="1">
              <a:lnSpc>
                <a:spcPct val="110000"/>
              </a:lnSpc>
            </a:pPr>
            <a:r>
              <a:rPr lang="en-US" sz="2300" dirty="0"/>
              <a:t>Provide places to record gathered facts.</a:t>
            </a:r>
          </a:p>
          <a:p>
            <a:pPr>
              <a:lnSpc>
                <a:spcPct val="110000"/>
              </a:lnSpc>
            </a:pPr>
            <a:endParaRPr lang="en-US" sz="2600" dirty="0"/>
          </a:p>
          <a:p>
            <a:pPr>
              <a:lnSpc>
                <a:spcPct val="110000"/>
              </a:lnSpc>
            </a:pPr>
            <a:r>
              <a:rPr lang="en-US" sz="2600" dirty="0"/>
              <a:t>Checklists should include:</a:t>
            </a:r>
          </a:p>
          <a:p>
            <a:pPr lvl="1">
              <a:lnSpc>
                <a:spcPct val="110000"/>
              </a:lnSpc>
            </a:pPr>
            <a:r>
              <a:rPr lang="en-US" sz="2300" dirty="0"/>
              <a:t>A review of training records</a:t>
            </a:r>
          </a:p>
          <a:p>
            <a:pPr lvl="1">
              <a:lnSpc>
                <a:spcPct val="110000"/>
              </a:lnSpc>
            </a:pPr>
            <a:r>
              <a:rPr lang="en-US" sz="2300" dirty="0"/>
              <a:t>A review of maintenance records</a:t>
            </a:r>
          </a:p>
          <a:p>
            <a:pPr lvl="1">
              <a:lnSpc>
                <a:spcPct val="110000"/>
              </a:lnSpc>
            </a:pPr>
            <a:r>
              <a:rPr lang="en-US" sz="2300" dirty="0"/>
              <a:t>Questions or observations that focus on expected behaviors</a:t>
            </a:r>
          </a:p>
          <a:p>
            <a:pPr lvl="1">
              <a:lnSpc>
                <a:spcPct val="110000"/>
              </a:lnSpc>
            </a:pPr>
            <a:r>
              <a:rPr lang="en-US" sz="2300" dirty="0"/>
              <a:t>Questions should be open-ended where possible</a:t>
            </a:r>
          </a:p>
          <a:p>
            <a:pPr lvl="1">
              <a:lnSpc>
                <a:spcPct val="110000"/>
              </a:lnSpc>
            </a:pPr>
            <a:r>
              <a:rPr lang="en-US" sz="2300" dirty="0"/>
              <a:t>Definitive observations yes/no, true/false, present/absent, etc.</a:t>
            </a:r>
          </a:p>
        </p:txBody>
      </p:sp>
      <p:sp>
        <p:nvSpPr>
          <p:cNvPr id="7" name="Date Placeholder 6">
            <a:extLst>
              <a:ext uri="{FF2B5EF4-FFF2-40B4-BE49-F238E27FC236}">
                <a16:creationId xmlns:a16="http://schemas.microsoft.com/office/drawing/2014/main" id="{C55BF1B1-7BAA-4E24-9CF8-B420F699021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1F47DC3-4A27-42DC-8C7F-72E7E9853C4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D48A5DF-7850-4A03-AF40-48DEE7C8AD66}"/>
              </a:ext>
            </a:extLst>
          </p:cNvPr>
          <p:cNvSpPr>
            <a:spLocks noGrp="1"/>
          </p:cNvSpPr>
          <p:nvPr>
            <p:ph type="sldNum" sz="quarter" idx="4"/>
          </p:nvPr>
        </p:nvSpPr>
        <p:spPr/>
        <p:txBody>
          <a:bodyPr/>
          <a:lstStyle/>
          <a:p>
            <a:fld id="{5A6A12F4-C341-4E64-9C18-B0BA3358FAF5}" type="slidenum">
              <a:rPr lang="en-US" smtClean="0"/>
              <a:pPr/>
              <a:t>1239</a:t>
            </a:fld>
            <a:endParaRPr lang="en-US" dirty="0"/>
          </a:p>
        </p:txBody>
      </p:sp>
    </p:spTree>
    <p:custDataLst>
      <p:tags r:id="rId1"/>
    </p:custDataLst>
    <p:extLst>
      <p:ext uri="{BB962C8B-B14F-4D97-AF65-F5344CB8AC3E}">
        <p14:creationId xmlns:p14="http://schemas.microsoft.com/office/powerpoint/2010/main" val="42663066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3" name="Content Placeholder 2"/>
          <p:cNvSpPr>
            <a:spLocks noGrp="1"/>
          </p:cNvSpPr>
          <p:nvPr>
            <p:ph idx="1"/>
          </p:nvPr>
        </p:nvSpPr>
        <p:spPr/>
        <p:txBody>
          <a:bodyPr>
            <a:normAutofit fontScale="92500" lnSpcReduction="10000"/>
          </a:bodyPr>
          <a:lstStyle/>
          <a:p>
            <a:r>
              <a:rPr lang="en-US" dirty="0"/>
              <a:t>Steps to generate a Pareto chart using SigmaXL:</a:t>
            </a:r>
          </a:p>
          <a:p>
            <a:pPr marL="868680" lvl="1" indent="-457200">
              <a:lnSpc>
                <a:spcPct val="150000"/>
              </a:lnSpc>
              <a:buFont typeface="+mj-lt"/>
              <a:buAutoNum type="arabicPeriod"/>
            </a:pPr>
            <a:r>
              <a:rPr lang="en-US" dirty="0"/>
              <a:t>Open the Pareto Chart spreadsheet.</a:t>
            </a:r>
          </a:p>
          <a:p>
            <a:pPr marL="868680" lvl="1" indent="-457200">
              <a:lnSpc>
                <a:spcPct val="150000"/>
              </a:lnSpc>
              <a:buFont typeface="+mj-lt"/>
              <a:buAutoNum type="arabicPeriod"/>
            </a:pPr>
            <a:r>
              <a:rPr lang="en-US" dirty="0"/>
              <a:t>Highlight both columns of “Count” and “Category.”</a:t>
            </a:r>
          </a:p>
          <a:p>
            <a:pPr marL="868680" lvl="1" indent="-457200">
              <a:lnSpc>
                <a:spcPct val="150000"/>
              </a:lnSpc>
              <a:buFont typeface="+mj-lt"/>
              <a:buAutoNum type="arabicPeriod"/>
            </a:pPr>
            <a:r>
              <a:rPr lang="en-US" dirty="0"/>
              <a:t>Click SigmaXL → Graphical Tools → Basic Pareto Chart.</a:t>
            </a:r>
          </a:p>
          <a:p>
            <a:pPr marL="868680" lvl="1" indent="-457200">
              <a:lnSpc>
                <a:spcPct val="150000"/>
              </a:lnSpc>
              <a:buFont typeface="+mj-lt"/>
              <a:buAutoNum type="arabicPeriod"/>
            </a:pPr>
            <a:r>
              <a:rPr lang="en-US" dirty="0"/>
              <a:t>A new window named “Pareto Chart” pops up.</a:t>
            </a:r>
          </a:p>
          <a:p>
            <a:pPr marL="868680" lvl="1" indent="-457200">
              <a:lnSpc>
                <a:spcPct val="150000"/>
              </a:lnSpc>
              <a:buFont typeface="+mj-lt"/>
              <a:buAutoNum type="arabicPeriod"/>
            </a:pPr>
            <a:r>
              <a:rPr lang="en-US" dirty="0"/>
              <a:t>Click “Next&gt;&gt;.”</a:t>
            </a:r>
          </a:p>
          <a:p>
            <a:pPr marL="868680" lvl="1" indent="-457200">
              <a:lnSpc>
                <a:spcPct val="150000"/>
              </a:lnSpc>
              <a:buFont typeface="+mj-lt"/>
              <a:buAutoNum type="arabicPeriod"/>
            </a:pPr>
            <a:r>
              <a:rPr lang="en-US" dirty="0"/>
              <a:t>A new window named “Basic Pareto Chart” pops up.</a:t>
            </a:r>
          </a:p>
          <a:p>
            <a:pPr marL="868680" lvl="1" indent="-457200">
              <a:lnSpc>
                <a:spcPct val="150000"/>
              </a:lnSpc>
              <a:buFont typeface="+mj-lt"/>
              <a:buAutoNum type="arabicPeriod"/>
            </a:pPr>
            <a:r>
              <a:rPr lang="en-US" dirty="0"/>
              <a:t>Select “Category” as the “Pareto Category (X)” and “Count” as the “Optional Numeric Count (Y).</a:t>
            </a:r>
          </a:p>
          <a:p>
            <a:pPr marL="868680" lvl="1" indent="-457200">
              <a:lnSpc>
                <a:spcPct val="150000"/>
              </a:lnSpc>
              <a:buFont typeface="+mj-lt"/>
              <a:buAutoNum type="arabicPeriod"/>
            </a:pPr>
            <a:r>
              <a:rPr lang="en-US" dirty="0"/>
              <a:t>Click “Finish.”</a:t>
            </a:r>
          </a:p>
          <a:p>
            <a:pPr marL="868680" lvl="1" indent="-457200">
              <a:lnSpc>
                <a:spcPct val="150000"/>
              </a:lnSpc>
              <a:buFont typeface="+mj-lt"/>
              <a:buAutoNum type="arabicPeriod"/>
            </a:pPr>
            <a:r>
              <a:rPr lang="en-US" dirty="0"/>
              <a:t>The Pareto chart is created in a new tab.</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3593002"/>
      </p:ext>
    </p:extLst>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pic>
        <p:nvPicPr>
          <p:cNvPr id="8" name="Picture 7">
            <a:extLst>
              <a:ext uri="{FF2B5EF4-FFF2-40B4-BE49-F238E27FC236}">
                <a16:creationId xmlns:a16="http://schemas.microsoft.com/office/drawing/2014/main" id="{F80AA820-5740-46D8-9D18-AD40974382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1028" y="1066800"/>
            <a:ext cx="7057143" cy="5657143"/>
          </a:xfrm>
          <a:prstGeom prst="rect">
            <a:avLst/>
          </a:prstGeom>
        </p:spPr>
      </p:pic>
      <p:sp>
        <p:nvSpPr>
          <p:cNvPr id="9" name="Date Placeholder 8">
            <a:extLst>
              <a:ext uri="{FF2B5EF4-FFF2-40B4-BE49-F238E27FC236}">
                <a16:creationId xmlns:a16="http://schemas.microsoft.com/office/drawing/2014/main" id="{68FC40C3-DAB5-431D-876E-FBBC6F6DE806}"/>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8554D0E3-5612-4F3A-BA42-50274E2AADE2}"/>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0ABC58F3-E318-47F9-8B22-223528B3D19A}"/>
              </a:ext>
            </a:extLst>
          </p:cNvPr>
          <p:cNvSpPr>
            <a:spLocks noGrp="1"/>
          </p:cNvSpPr>
          <p:nvPr>
            <p:ph type="sldNum" sz="quarter" idx="4"/>
          </p:nvPr>
        </p:nvSpPr>
        <p:spPr/>
        <p:txBody>
          <a:bodyPr/>
          <a:lstStyle/>
          <a:p>
            <a:fld id="{5A6A12F4-C341-4E64-9C18-B0BA3358FAF5}" type="slidenum">
              <a:rPr lang="en-US" smtClean="0"/>
              <a:pPr/>
              <a:t>1240</a:t>
            </a:fld>
            <a:endParaRPr lang="en-US" dirty="0"/>
          </a:p>
        </p:txBody>
      </p:sp>
    </p:spTree>
    <p:custDataLst>
      <p:tags r:id="rId1"/>
    </p:custDataLst>
    <p:extLst>
      <p:ext uri="{BB962C8B-B14F-4D97-AF65-F5344CB8AC3E}">
        <p14:creationId xmlns:p14="http://schemas.microsoft.com/office/powerpoint/2010/main" val="4288993417"/>
      </p:ext>
    </p:extLst>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1241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4997989"/>
      </p:ext>
    </p:extLst>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1242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6768052"/>
      </p:ext>
    </p:extLst>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1243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672595"/>
      </p:ext>
    </p:extLst>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28600" y="2667000"/>
            <a:ext cx="10809524" cy="3180952"/>
          </a:xfrm>
          <a:prstGeom prst="rect">
            <a:avLst/>
          </a:prstGeom>
        </p:spPr>
      </p:pic>
      <p:sp>
        <p:nvSpPr>
          <p:cNvPr id="2" name="Title 1"/>
          <p:cNvSpPr>
            <a:spLocks noGrp="1"/>
          </p:cNvSpPr>
          <p:nvPr>
            <p:ph type="title"/>
          </p:nvPr>
        </p:nvSpPr>
        <p:spPr/>
        <p:txBody>
          <a:bodyPr>
            <a:normAutofit/>
          </a:bodyPr>
          <a:lstStyle/>
          <a:p>
            <a:r>
              <a:rPr lang="en-US" dirty="0"/>
              <a:t>Response Plan Elements</a:t>
            </a:r>
          </a:p>
        </p:txBody>
      </p:sp>
      <p:sp>
        <p:nvSpPr>
          <p:cNvPr id="10" name="TextBox 9"/>
          <p:cNvSpPr txBox="1"/>
          <p:nvPr/>
        </p:nvSpPr>
        <p:spPr>
          <a:xfrm>
            <a:off x="2362200" y="1772161"/>
            <a:ext cx="7010400" cy="400110"/>
          </a:xfrm>
          <a:prstGeom prst="rect">
            <a:avLst/>
          </a:prstGeom>
          <a:noFill/>
        </p:spPr>
        <p:txBody>
          <a:bodyPr wrap="square" rtlCol="0">
            <a:spAutoFit/>
          </a:bodyPr>
          <a:lstStyle/>
          <a:p>
            <a:r>
              <a:rPr lang="en-US" sz="2000" dirty="0"/>
              <a:t>Note the response plan element in this control plan template</a:t>
            </a:r>
          </a:p>
        </p:txBody>
      </p:sp>
      <p:sp>
        <p:nvSpPr>
          <p:cNvPr id="13" name="Rectangular Callout 9"/>
          <p:cNvSpPr/>
          <p:nvPr/>
        </p:nvSpPr>
        <p:spPr>
          <a:xfrm rot="10800000">
            <a:off x="8458199" y="4267199"/>
            <a:ext cx="2579924" cy="1571767"/>
          </a:xfrm>
          <a:prstGeom prst="wedgeRectCallout">
            <a:avLst>
              <a:gd name="adj1" fmla="val 27998"/>
              <a:gd name="adj2" fmla="val 18559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747B2CAA-BD30-42C5-BB3D-3BFB7D1BF277}"/>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CEEFEC46-F845-43F1-BE0F-EFE8C868CD09}"/>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9CEAD09-5E7A-4D49-A884-69D3CCADCD56}"/>
              </a:ext>
            </a:extLst>
          </p:cNvPr>
          <p:cNvSpPr>
            <a:spLocks noGrp="1"/>
          </p:cNvSpPr>
          <p:nvPr>
            <p:ph type="sldNum" sz="quarter" idx="4"/>
          </p:nvPr>
        </p:nvSpPr>
        <p:spPr/>
        <p:txBody>
          <a:bodyPr/>
          <a:lstStyle/>
          <a:p>
            <a:fld id="{5A6A12F4-C341-4E64-9C18-B0BA3358FAF5}" type="slidenum">
              <a:rPr lang="en-US" smtClean="0"/>
              <a:pPr/>
              <a:t>1244</a:t>
            </a:fld>
            <a:endParaRPr lang="en-US" dirty="0"/>
          </a:p>
        </p:txBody>
      </p:sp>
    </p:spTree>
    <p:custDataLst>
      <p:tags r:id="rId1"/>
    </p:custDataLst>
    <p:extLst>
      <p:ext uri="{BB962C8B-B14F-4D97-AF65-F5344CB8AC3E}">
        <p14:creationId xmlns:p14="http://schemas.microsoft.com/office/powerpoint/2010/main" val="27204827"/>
      </p:ext>
    </p:extLst>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8661400" y="2867055"/>
            <a:ext cx="76200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3600" y="5772090"/>
            <a:ext cx="8115300" cy="400110"/>
          </a:xfrm>
          <a:prstGeom prst="rect">
            <a:avLst/>
          </a:prstGeom>
          <a:noFill/>
        </p:spPr>
        <p:txBody>
          <a:bodyPr wrap="square" rtlCol="0">
            <a:spAutoFit/>
          </a:bodyPr>
          <a:lstStyle/>
          <a:p>
            <a:r>
              <a:rPr lang="en-US" sz="2000" dirty="0"/>
              <a:t>Note the response plan element in this communication plan template</a:t>
            </a:r>
          </a:p>
        </p:txBody>
      </p:sp>
      <p:sp>
        <p:nvSpPr>
          <p:cNvPr id="3" name="Date Placeholder 2">
            <a:extLst>
              <a:ext uri="{FF2B5EF4-FFF2-40B4-BE49-F238E27FC236}">
                <a16:creationId xmlns:a16="http://schemas.microsoft.com/office/drawing/2014/main" id="{1801881C-0D11-4CBC-BAB6-28B87E1F7504}"/>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949F4E4F-F3F5-4CE4-9C18-397521435C21}"/>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E2AC1C2-A24C-4B7C-B1CE-A461C2301998}"/>
              </a:ext>
            </a:extLst>
          </p:cNvPr>
          <p:cNvSpPr>
            <a:spLocks noGrp="1"/>
          </p:cNvSpPr>
          <p:nvPr>
            <p:ph type="sldNum" sz="quarter" idx="4"/>
          </p:nvPr>
        </p:nvSpPr>
        <p:spPr/>
        <p:txBody>
          <a:bodyPr/>
          <a:lstStyle/>
          <a:p>
            <a:fld id="{5A6A12F4-C341-4E64-9C18-B0BA3358FAF5}" type="slidenum">
              <a:rPr lang="en-US" smtClean="0"/>
              <a:pPr/>
              <a:t>1245</a:t>
            </a:fld>
            <a:endParaRPr lang="en-US" dirty="0"/>
          </a:p>
        </p:txBody>
      </p:sp>
    </p:spTree>
    <p:custDataLst>
      <p:tags r:id="rId1"/>
    </p:custDataLst>
    <p:extLst>
      <p:ext uri="{BB962C8B-B14F-4D97-AF65-F5344CB8AC3E}">
        <p14:creationId xmlns:p14="http://schemas.microsoft.com/office/powerpoint/2010/main" val="1279432473"/>
      </p:ext>
    </p:extLst>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1"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3879850"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3879850" y="5095964"/>
            <a:ext cx="5949950" cy="228600"/>
          </a:xfrm>
          <a:prstGeom prst="wedgeRectCallout">
            <a:avLst>
              <a:gd name="adj1" fmla="val -60642"/>
              <a:gd name="adj2" fmla="val -5429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1850" y="3124200"/>
            <a:ext cx="2819400" cy="1200329"/>
          </a:xfrm>
          <a:prstGeom prst="rect">
            <a:avLst/>
          </a:prstGeom>
          <a:noFill/>
        </p:spPr>
        <p:txBody>
          <a:bodyPr wrap="square" rtlCol="0">
            <a:spAutoFit/>
          </a:bodyPr>
          <a:lstStyle/>
          <a:p>
            <a:r>
              <a:rPr lang="en-US" sz="2400" dirty="0"/>
              <a:t>Note the response plan element in this audit checklist</a:t>
            </a:r>
          </a:p>
        </p:txBody>
      </p:sp>
      <p:sp>
        <p:nvSpPr>
          <p:cNvPr id="3" name="Date Placeholder 2">
            <a:extLst>
              <a:ext uri="{FF2B5EF4-FFF2-40B4-BE49-F238E27FC236}">
                <a16:creationId xmlns:a16="http://schemas.microsoft.com/office/drawing/2014/main" id="{3A8B3B1D-3B7A-4216-8B5F-9354D9C74E35}"/>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2819C497-3175-40FF-8B62-9A5E45ECE3F5}"/>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A07B6C8-4338-4A0B-B443-663EB264538A}"/>
              </a:ext>
            </a:extLst>
          </p:cNvPr>
          <p:cNvSpPr>
            <a:spLocks noGrp="1"/>
          </p:cNvSpPr>
          <p:nvPr>
            <p:ph type="sldNum" sz="quarter" idx="4"/>
          </p:nvPr>
        </p:nvSpPr>
        <p:spPr/>
        <p:txBody>
          <a:bodyPr/>
          <a:lstStyle/>
          <a:p>
            <a:fld id="{5A6A12F4-C341-4E64-9C18-B0BA3358FAF5}" type="slidenum">
              <a:rPr lang="en-US" smtClean="0"/>
              <a:pPr/>
              <a:t>1246</a:t>
            </a:fld>
            <a:endParaRPr lang="en-US" dirty="0"/>
          </a:p>
        </p:txBody>
      </p:sp>
    </p:spTree>
    <p:custDataLst>
      <p:tags r:id="rId1"/>
    </p:custDataLst>
    <p:extLst>
      <p:ext uri="{BB962C8B-B14F-4D97-AF65-F5344CB8AC3E}">
        <p14:creationId xmlns:p14="http://schemas.microsoft.com/office/powerpoint/2010/main" val="3454397654"/>
      </p:ext>
    </p:extLst>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1247</a:t>
            </a:fld>
            <a:endParaRPr lang="en-US" dirty="0"/>
          </a:p>
        </p:txBody>
      </p:sp>
      <p:sp>
        <p:nvSpPr>
          <p:cNvPr id="8" name="Footer Placeholder 7"/>
          <p:cNvSpPr>
            <a:spLocks noGrp="1"/>
          </p:cNvSpPr>
          <p:nvPr>
            <p:ph type="ftr" sz="quarter" idx="3"/>
          </p:nvPr>
        </p:nvSpPr>
        <p:spPr/>
        <p:txBody>
          <a:bodyPr/>
          <a:lstStyle/>
          <a:p>
            <a:r>
              <a:rPr lang="en-US" dirty="0"/>
              <a:t>© </a:t>
            </a:r>
            <a:r>
              <a:rPr lang="en-US" dirty="0">
                <a:latin typeface="+mj-lt"/>
              </a:rPr>
              <a:t>Lean Sigma Corporation</a:t>
            </a:r>
          </a:p>
        </p:txBody>
      </p:sp>
      <p:sp>
        <p:nvSpPr>
          <p:cNvPr id="7" name="Date Placeholder 6"/>
          <p:cNvSpPr>
            <a:spLocks noGrp="1"/>
          </p:cNvSpPr>
          <p:nvPr>
            <p:ph type="dt" sz="half" idx="2"/>
          </p:nvPr>
        </p:nvSpPr>
        <p:spPr/>
        <p:txBody>
          <a:bodyPr/>
          <a:lstStyle/>
          <a:p>
            <a:r>
              <a:rPr lang="en-US" dirty="0"/>
              <a:t>Lean Six Sigma Training - SXL</a:t>
            </a:r>
          </a:p>
        </p:txBody>
      </p:sp>
      <p:sp>
        <p:nvSpPr>
          <p:cNvPr id="4" name="TextBox 3"/>
          <p:cNvSpPr txBox="1"/>
          <p:nvPr/>
        </p:nvSpPr>
        <p:spPr>
          <a:xfrm>
            <a:off x="3657600" y="4362762"/>
            <a:ext cx="4876800" cy="723275"/>
          </a:xfrm>
          <a:prstGeom prst="rect">
            <a:avLst/>
          </a:prstGeom>
          <a:noFill/>
        </p:spPr>
        <p:txBody>
          <a:bodyPr wrap="square" rtlCol="0">
            <a:spAutoFit/>
          </a:bodyPr>
          <a:lstStyle/>
          <a:p>
            <a:pPr algn="r"/>
            <a:r>
              <a:rPr lang="en-US" sz="2000" dirty="0"/>
              <a:t>Lean Six Sigma Black Belt Training </a:t>
            </a:r>
          </a:p>
          <a:p>
            <a:pPr algn="r">
              <a:spcBef>
                <a:spcPts val="600"/>
              </a:spcBef>
            </a:pPr>
            <a:r>
              <a:rPr lang="en-US" sz="1600" dirty="0"/>
              <a:t>Featuring Examples from SigmaXL v.8</a:t>
            </a:r>
          </a:p>
        </p:txBody>
      </p:sp>
      <p:sp>
        <p:nvSpPr>
          <p:cNvPr id="10" name="TextBox 9">
            <a:extLst>
              <a:ext uri="{FF2B5EF4-FFF2-40B4-BE49-F238E27FC236}">
                <a16:creationId xmlns:a16="http://schemas.microsoft.com/office/drawing/2014/main" id="{4BC33502-6F03-45BB-9F3F-D041EC0B21D7}"/>
              </a:ext>
            </a:extLst>
          </p:cNvPr>
          <p:cNvSpPr txBox="1"/>
          <p:nvPr/>
        </p:nvSpPr>
        <p:spPr>
          <a:xfrm>
            <a:off x="3657600" y="4362762"/>
            <a:ext cx="4876800" cy="723275"/>
          </a:xfrm>
          <a:prstGeom prst="rect">
            <a:avLst/>
          </a:prstGeom>
          <a:noFill/>
        </p:spPr>
        <p:txBody>
          <a:bodyPr wrap="square" rtlCol="0">
            <a:spAutoFit/>
          </a:bodyPr>
          <a:lstStyle/>
          <a:p>
            <a:pPr algn="r"/>
            <a:r>
              <a:rPr lang="en-US" sz="2000" dirty="0"/>
              <a:t>Lean Six Sigma Black Belt Training </a:t>
            </a:r>
          </a:p>
          <a:p>
            <a:pPr algn="r">
              <a:spcBef>
                <a:spcPts val="600"/>
              </a:spcBef>
            </a:pPr>
            <a:r>
              <a:rPr lang="en-US" sz="1600" dirty="0"/>
              <a:t>Featuring Examples from SigmaXL v.8</a:t>
            </a:r>
          </a:p>
        </p:txBody>
      </p:sp>
      <p:pic>
        <p:nvPicPr>
          <p:cNvPr id="11" name="Picture 10">
            <a:extLst>
              <a:ext uri="{FF2B5EF4-FFF2-40B4-BE49-F238E27FC236}">
                <a16:creationId xmlns:a16="http://schemas.microsoft.com/office/drawing/2014/main" id="{6B121AAD-62E1-468D-9A17-20F6899C3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1981200"/>
            <a:ext cx="4572000" cy="2331707"/>
          </a:xfrm>
          <a:prstGeom prst="rect">
            <a:avLst/>
          </a:prstGeom>
        </p:spPr>
      </p:pic>
    </p:spTree>
    <p:custDataLst>
      <p:tags r:id="rId1"/>
    </p:custDataLst>
    <p:extLst>
      <p:ext uri="{BB962C8B-B14F-4D97-AF65-F5344CB8AC3E}">
        <p14:creationId xmlns:p14="http://schemas.microsoft.com/office/powerpoint/2010/main" val="19278049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125</a:t>
            </a:fld>
            <a:endParaRPr lang="en-US" dirty="0"/>
          </a:p>
        </p:txBody>
      </p:sp>
      <p:pic>
        <p:nvPicPr>
          <p:cNvPr id="7" name="Picture 6">
            <a:extLst>
              <a:ext uri="{FF2B5EF4-FFF2-40B4-BE49-F238E27FC236}">
                <a16:creationId xmlns:a16="http://schemas.microsoft.com/office/drawing/2014/main" id="{B2FDB1AF-EBB1-40EE-92A6-4083EF1DDC42}"/>
              </a:ext>
            </a:extLst>
          </p:cNvPr>
          <p:cNvPicPr>
            <a:picLocks noChangeAspect="1"/>
          </p:cNvPicPr>
          <p:nvPr/>
        </p:nvPicPr>
        <p:blipFill>
          <a:blip r:embed="rId4"/>
          <a:stretch>
            <a:fillRect/>
          </a:stretch>
        </p:blipFill>
        <p:spPr>
          <a:xfrm>
            <a:off x="3935878" y="1070898"/>
            <a:ext cx="3200400" cy="2791047"/>
          </a:xfrm>
          <a:prstGeom prst="rect">
            <a:avLst/>
          </a:prstGeom>
        </p:spPr>
      </p:pic>
      <p:pic>
        <p:nvPicPr>
          <p:cNvPr id="11" name="Picture 10">
            <a:extLst>
              <a:ext uri="{FF2B5EF4-FFF2-40B4-BE49-F238E27FC236}">
                <a16:creationId xmlns:a16="http://schemas.microsoft.com/office/drawing/2014/main" id="{3A7A9EC9-BCC8-494A-B7DC-5688BE3AFF25}"/>
              </a:ext>
            </a:extLst>
          </p:cNvPr>
          <p:cNvPicPr>
            <a:picLocks noChangeAspect="1"/>
          </p:cNvPicPr>
          <p:nvPr/>
        </p:nvPicPr>
        <p:blipFill>
          <a:blip r:embed="rId5"/>
          <a:stretch>
            <a:fillRect/>
          </a:stretch>
        </p:blipFill>
        <p:spPr>
          <a:xfrm>
            <a:off x="1863553" y="3942244"/>
            <a:ext cx="7345051" cy="2590800"/>
          </a:xfrm>
          <a:prstGeom prst="rect">
            <a:avLst/>
          </a:prstGeom>
        </p:spPr>
      </p:pic>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1" name="Right Arrow 20"/>
          <p:cNvSpPr/>
          <p:nvPr/>
        </p:nvSpPr>
        <p:spPr>
          <a:xfrm rot="5400000">
            <a:off x="5307478" y="37898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092571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Create Pareto Chart in SigmaXL</a:t>
            </a:r>
            <a:endParaRPr lang="en-US" dirty="0"/>
          </a:p>
        </p:txBody>
      </p:sp>
      <p:sp>
        <p:nvSpPr>
          <p:cNvPr id="3" name="Content Placeholder 2"/>
          <p:cNvSpPr>
            <a:spLocks noGrp="1"/>
          </p:cNvSpPr>
          <p:nvPr>
            <p:ph idx="1"/>
          </p:nvPr>
        </p:nvSpPr>
        <p:spPr>
          <a:xfrm>
            <a:off x="381000" y="1143000"/>
            <a:ext cx="4495800" cy="5486400"/>
          </a:xfrm>
        </p:spPr>
        <p:txBody>
          <a:bodyPr/>
          <a:lstStyle/>
          <a:p>
            <a:r>
              <a:rPr lang="en-US" dirty="0"/>
              <a:t>The Pareto chart at right generated in </a:t>
            </a:r>
            <a:r>
              <a:rPr lang="en-US" dirty="0" err="1"/>
              <a:t>SigmaXL</a:t>
            </a:r>
            <a:r>
              <a:rPr lang="en-US" dirty="0"/>
              <a:t> presents the count of defective products by team. </a:t>
            </a:r>
          </a:p>
          <a:p>
            <a:r>
              <a:rPr lang="en-US" dirty="0"/>
              <a:t>The bars are descending on a scale with the peak at 25, which is approximately the size of the largest bar.</a:t>
            </a:r>
          </a:p>
          <a:p>
            <a:r>
              <a:rPr lang="en-US" dirty="0"/>
              <a:t>Compared with Minitab, it is a bit more difficult to ascertain the total number of defective items in the Pareto chart created in </a:t>
            </a:r>
            <a:r>
              <a:rPr lang="en-US" dirty="0" err="1"/>
              <a:t>SigmaXL</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876800" y="1600201"/>
            <a:ext cx="6085653" cy="439360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0302891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4" name="Content Placeholder 3"/>
          <p:cNvSpPr>
            <a:spLocks noGrp="1"/>
          </p:cNvSpPr>
          <p:nvPr>
            <p:ph idx="1"/>
          </p:nvPr>
        </p:nvSpPr>
        <p:spPr>
          <a:xfrm>
            <a:off x="381000" y="5257800"/>
            <a:ext cx="10769600" cy="1447800"/>
          </a:xfrm>
        </p:spPr>
        <p:txBody>
          <a:bodyPr/>
          <a:lstStyle/>
          <a:p>
            <a:pPr lvl="1"/>
            <a:r>
              <a:rPr lang="en-US" dirty="0"/>
              <a:t>First-level Pareto</a:t>
            </a:r>
          </a:p>
          <a:p>
            <a:pPr lvl="1"/>
            <a:r>
              <a:rPr lang="en-US" dirty="0"/>
              <a:t>Shows the count of defective items by team</a:t>
            </a:r>
          </a:p>
          <a:p>
            <a:pPr lvl="1"/>
            <a:r>
              <a:rPr lang="en-US" dirty="0"/>
              <a:t>Next level will only show the defective items of team 4</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128</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946400" y="1295400"/>
            <a:ext cx="5486400" cy="396096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56505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6" name="Content Placeholder 5"/>
          <p:cNvSpPr>
            <a:spLocks noGrp="1"/>
          </p:cNvSpPr>
          <p:nvPr>
            <p:ph idx="1"/>
          </p:nvPr>
        </p:nvSpPr>
        <p:spPr>
          <a:xfrm>
            <a:off x="381000" y="5257800"/>
            <a:ext cx="10769600" cy="1752600"/>
          </a:xfrm>
        </p:spPr>
        <p:txBody>
          <a:bodyPr>
            <a:normAutofit/>
          </a:bodyPr>
          <a:lstStyle/>
          <a:p>
            <a:pPr lvl="1"/>
            <a:r>
              <a:rPr lang="en-US" dirty="0"/>
              <a:t>Second-level Pareto</a:t>
            </a:r>
          </a:p>
          <a:p>
            <a:pPr lvl="1"/>
            <a:r>
              <a:rPr lang="en-US" dirty="0"/>
              <a:t>Shows the count of the defective items by section for only team 4</a:t>
            </a:r>
          </a:p>
          <a:p>
            <a:pPr lvl="1"/>
            <a:r>
              <a:rPr lang="en-US" dirty="0"/>
              <a:t>Next level will only show the defective items of section 3</a:t>
            </a:r>
          </a:p>
          <a:p>
            <a:endParaRPr lang="en-US" sz="22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129</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dirty="0"/>
              <a:t>Lean Six Sigma Training - SXL</a:t>
            </a:r>
          </a:p>
        </p:txBody>
      </p:sp>
      <p:pic>
        <p:nvPicPr>
          <p:cNvPr id="4" name="Picture 3"/>
          <p:cNvPicPr>
            <a:picLocks noChangeAspect="1"/>
          </p:cNvPicPr>
          <p:nvPr/>
        </p:nvPicPr>
        <p:blipFill>
          <a:blip r:embed="rId4"/>
          <a:stretch>
            <a:fillRect/>
          </a:stretch>
        </p:blipFill>
        <p:spPr>
          <a:xfrm>
            <a:off x="2946400" y="1295400"/>
            <a:ext cx="5486400" cy="397505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6" name="Content Placeholder 5"/>
          <p:cNvSpPr>
            <a:spLocks noGrp="1"/>
          </p:cNvSpPr>
          <p:nvPr>
            <p:ph idx="1"/>
          </p:nvPr>
        </p:nvSpPr>
        <p:spPr>
          <a:xfrm>
            <a:off x="381000" y="5257800"/>
            <a:ext cx="10769600" cy="1752600"/>
          </a:xfrm>
        </p:spPr>
        <p:txBody>
          <a:bodyPr/>
          <a:lstStyle/>
          <a:p>
            <a:pPr lvl="1"/>
            <a:r>
              <a:rPr lang="en-US" dirty="0"/>
              <a:t>Third-level Pareto</a:t>
            </a:r>
          </a:p>
          <a:p>
            <a:pPr lvl="1"/>
            <a:r>
              <a:rPr lang="en-US" dirty="0"/>
              <a:t>Shows the count of defective items by associate for only section 3 of team 4</a:t>
            </a:r>
          </a:p>
          <a:p>
            <a:pPr lvl="1"/>
            <a:r>
              <a:rPr lang="en-US" dirty="0"/>
              <a:t>Next level will only show the defective items of Dave</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130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3175000" y="1290918"/>
            <a:ext cx="5486400" cy="398540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pPr marL="400050" indent="-285750"/>
            <a:r>
              <a:rPr lang="en-US" sz="2200" dirty="0"/>
              <a:t>After drilling down three levels we find that most of the defective products are from Dave who is in Section 3 of Team 4.</a:t>
            </a:r>
          </a:p>
          <a:p>
            <a:pPr marL="400050" indent="-285750"/>
            <a:endParaRPr lang="en-US" sz="2200" dirty="0"/>
          </a:p>
          <a:p>
            <a:pPr marL="400050" indent="-285750"/>
            <a:r>
              <a:rPr lang="en-US" sz="2200" dirty="0"/>
              <a:t>Determining what Dave might be doing differently and solving that problem can potentially fix about 30% of the entire defective products (13/44).</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131</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4"/>
          <a:stretch>
            <a:fillRect/>
          </a:stretch>
        </p:blipFill>
        <p:spPr>
          <a:xfrm>
            <a:off x="2362200" y="3276600"/>
            <a:ext cx="3291840" cy="2376581"/>
          </a:xfrm>
          <a:prstGeom prst="rect">
            <a:avLst/>
          </a:prstGeom>
          <a:ln>
            <a:solidFill>
              <a:schemeClr val="bg1">
                <a:lumMod val="85000"/>
              </a:schemeClr>
            </a:solidFill>
          </a:ln>
        </p:spPr>
      </p:pic>
      <p:pic>
        <p:nvPicPr>
          <p:cNvPr id="13" name="Picture 12"/>
          <p:cNvPicPr>
            <a:picLocks noChangeAspect="1"/>
          </p:cNvPicPr>
          <p:nvPr/>
        </p:nvPicPr>
        <p:blipFill>
          <a:blip r:embed="rId5"/>
          <a:stretch>
            <a:fillRect/>
          </a:stretch>
        </p:blipFill>
        <p:spPr>
          <a:xfrm>
            <a:off x="4069080" y="3789324"/>
            <a:ext cx="3291840" cy="2385027"/>
          </a:xfrm>
          <a:prstGeom prst="rect">
            <a:avLst/>
          </a:prstGeom>
          <a:ln>
            <a:solidFill>
              <a:schemeClr val="bg1">
                <a:lumMod val="85000"/>
              </a:schemeClr>
            </a:solidFill>
          </a:ln>
        </p:spPr>
      </p:pic>
      <p:pic>
        <p:nvPicPr>
          <p:cNvPr id="14" name="Picture 13"/>
          <p:cNvPicPr>
            <a:picLocks noChangeAspect="1"/>
          </p:cNvPicPr>
          <p:nvPr/>
        </p:nvPicPr>
        <p:blipFill>
          <a:blip r:embed="rId6"/>
          <a:stretch>
            <a:fillRect/>
          </a:stretch>
        </p:blipFill>
        <p:spPr>
          <a:xfrm>
            <a:off x="5654040" y="4269351"/>
            <a:ext cx="3291840" cy="2391246"/>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a:t>
            </a:r>
            <a:r>
              <a:rPr lang="en-US" sz="1600" b="1" dirty="0">
                <a:solidFill>
                  <a:schemeClr val="tx1"/>
                </a:solidFill>
              </a:rPr>
              <a:t>1.3 Lean Six Sigma Projects</a:t>
            </a:r>
          </a:p>
          <a:p>
            <a:pPr marL="114300" indent="0">
              <a:buNone/>
            </a:pPr>
            <a:r>
              <a:rPr lang="en-US" sz="1600" dirty="0">
                <a:solidFill>
                  <a:schemeClr val="tx1"/>
                </a:solidFill>
              </a:rPr>
              <a:t>       1.3.1 Six Sigma Metrics</a:t>
            </a:r>
          </a:p>
          <a:p>
            <a:pPr marL="114300" indent="0">
              <a:buNone/>
            </a:pPr>
            <a:r>
              <a:rPr lang="en-US" sz="1600" dirty="0">
                <a:solidFill>
                  <a:schemeClr val="tx1"/>
                </a:solidFill>
              </a:rPr>
              <a:t>       1.3.2 Business Case and Charter</a:t>
            </a:r>
          </a:p>
          <a:p>
            <a:pPr marL="287338" indent="0">
              <a:buNone/>
            </a:pPr>
            <a:r>
              <a:rPr lang="en-US" sz="1600" dirty="0">
                <a:solidFill>
                  <a:schemeClr val="tx1"/>
                </a:solidFill>
              </a:rPr>
              <a:t>   1.3.3 Project Team Selection</a:t>
            </a:r>
          </a:p>
          <a:p>
            <a:pPr marL="287338" indent="0">
              <a:buNone/>
            </a:pPr>
            <a:r>
              <a:rPr lang="en-US" sz="1600" dirty="0">
                <a:solidFill>
                  <a:schemeClr val="tx1"/>
                </a:solidFill>
              </a:rPr>
              <a:t>   1.3.4 Project Risk Management</a:t>
            </a:r>
          </a:p>
          <a:p>
            <a:pPr marL="287338" indent="0">
              <a:buNone/>
            </a:pPr>
            <a:r>
              <a:rPr lang="en-US" sz="1600" dirty="0">
                <a:solidFill>
                  <a:schemeClr val="tx1"/>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133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46270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r>
              <a:rPr lang="en-US" dirty="0"/>
              <a:t>The Six Sigma metrics of interest here in the </a:t>
            </a:r>
            <a:r>
              <a:rPr lang="en-US" b="1" dirty="0"/>
              <a:t>define phase</a:t>
            </a:r>
            <a:r>
              <a:rPr lang="en-US" dirty="0"/>
              <a:t> are:</a:t>
            </a:r>
          </a:p>
          <a:p>
            <a:pPr lvl="1"/>
            <a:r>
              <a:rPr lang="en-US" dirty="0"/>
              <a:t>Defects per Unit (DPU)</a:t>
            </a:r>
          </a:p>
          <a:p>
            <a:pPr lvl="1"/>
            <a:r>
              <a:rPr lang="en-US" dirty="0"/>
              <a:t>Defects per Million Opportunities (DPMO)</a:t>
            </a:r>
          </a:p>
          <a:p>
            <a:pPr lvl="1"/>
            <a:r>
              <a:rPr lang="en-US" dirty="0"/>
              <a:t>Yield (Y)</a:t>
            </a:r>
          </a:p>
          <a:p>
            <a:pPr lvl="1"/>
            <a:r>
              <a:rPr lang="en-US" dirty="0"/>
              <a:t>Rolled Throughput Yield (RTY).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r>
              <a:rPr lang="en-US" dirty="0"/>
              <a:t>DPU is the basis for calculating DPMO and </a:t>
            </a:r>
            <a:r>
              <a:rPr lang="en-US" dirty="0" err="1"/>
              <a:t>RTY</a:t>
            </a:r>
            <a:r>
              <a:rPr lang="en-US" dirty="0"/>
              <a:t>, which we will cover in the next few pages.</a:t>
            </a:r>
          </a:p>
          <a:p>
            <a:r>
              <a:rPr lang="en-US" dirty="0"/>
              <a:t>DPU is found by dividing total defects by total units. </a:t>
            </a:r>
          </a:p>
          <a:p>
            <a:endParaRPr lang="en-US" dirty="0"/>
          </a:p>
          <a:p>
            <a:pPr lvl="1"/>
            <a:r>
              <a:rPr lang="en-US" sz="2400" b="1" i="1" dirty="0">
                <a:solidFill>
                  <a:srgbClr val="182835"/>
                </a:solidFill>
              </a:rPr>
              <a:t>DPU = D/U</a:t>
            </a:r>
            <a:r>
              <a:rPr lang="en-US" sz="24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1"/>
            <a:r>
              <a:rPr lang="en-US" b="1" dirty="0"/>
              <a:t>Defects</a:t>
            </a:r>
            <a:r>
              <a:rPr lang="en-US" dirty="0"/>
              <a:t> = </a:t>
            </a:r>
            <a:r>
              <a:rPr lang="en-US" b="1" dirty="0">
                <a:solidFill>
                  <a:srgbClr val="182835"/>
                </a:solidFill>
              </a:rPr>
              <a:t>D</a:t>
            </a:r>
          </a:p>
          <a:p>
            <a:pPr lvl="1"/>
            <a:r>
              <a:rPr lang="en-US" b="1" dirty="0"/>
              <a:t>Unit</a:t>
            </a:r>
            <a:r>
              <a:rPr lang="en-US" dirty="0"/>
              <a:t> = </a:t>
            </a:r>
            <a:r>
              <a:rPr lang="en-US" b="1" dirty="0">
                <a:solidFill>
                  <a:srgbClr val="182835"/>
                </a:solidFill>
              </a:rPr>
              <a:t>U</a:t>
            </a:r>
          </a:p>
          <a:p>
            <a:pPr lvl="1"/>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r>
              <a:rPr lang="en-US" dirty="0"/>
              <a:t>Defective suggests that the value or function of the entire unit or product has been compromised. </a:t>
            </a:r>
          </a:p>
          <a:p>
            <a:pPr lvl="2"/>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r>
              <a:rPr lang="en-US" dirty="0"/>
              <a:t>A defect is an error, mistake, flaw, fault, or some type of imperfection that reduces the value of a product or unit. </a:t>
            </a:r>
          </a:p>
          <a:p>
            <a:pPr lvl="2"/>
            <a:r>
              <a:rPr lang="en-US" dirty="0"/>
              <a:t>A single defect may or may not render the product or unit "defective" depending on the specifications of the customer. </a:t>
            </a:r>
            <a:endParaRPr lang="en-US" sz="2000" dirty="0"/>
          </a:p>
          <a:p>
            <a:pPr lvl="1"/>
            <a:r>
              <a:rPr lang="en-US" b="1" dirty="0">
                <a:solidFill>
                  <a:srgbClr val="182835"/>
                </a:solidFill>
              </a:rPr>
              <a:t>Summary</a:t>
            </a:r>
          </a:p>
          <a:p>
            <a:pPr lvl="2"/>
            <a:r>
              <a:rPr lang="en-US" dirty="0"/>
              <a:t>Defect means that part of a unit is bad. </a:t>
            </a:r>
          </a:p>
          <a:p>
            <a:pPr lvl="2"/>
            <a:r>
              <a:rPr lang="en-US" dirty="0"/>
              <a:t>Defective means that the whole unit is bad.</a:t>
            </a:r>
            <a:endParaRPr lang="en-US" sz="2400" b="1" dirty="0"/>
          </a:p>
          <a:p>
            <a:endParaRPr lang="en-US" b="1"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sz="2000" dirty="0"/>
              <a:t>Opportunities are the total number of </a:t>
            </a:r>
            <a:r>
              <a:rPr lang="en-US" sz="2000" dirty="0">
                <a:solidFill>
                  <a:srgbClr val="182835"/>
                </a:solidFill>
              </a:rPr>
              <a:t>possible</a:t>
            </a:r>
            <a:r>
              <a:rPr lang="en-US" sz="2000" dirty="0"/>
              <a:t> defects. </a:t>
            </a:r>
          </a:p>
          <a:p>
            <a:pPr lvl="2"/>
            <a:r>
              <a:rPr lang="en-US" sz="2000" dirty="0"/>
              <a:t>Therefore, if a unit has 6 possible defects, then each unit produced is equal to 6 defect opportunities. </a:t>
            </a:r>
          </a:p>
          <a:p>
            <a:pPr lvl="2"/>
            <a:r>
              <a:rPr lang="en-US" sz="2000" dirty="0"/>
              <a:t>If we produce 100 units, then there are 600 defect opportunities.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pPr>
              <a:lnSpc>
                <a:spcPct val="150000"/>
              </a:lnSpc>
            </a:pPr>
            <a:r>
              <a:rPr lang="en-US" dirty="0"/>
              <a:t>Calculating Defects per Million Opportunities</a:t>
            </a:r>
          </a:p>
          <a:p>
            <a:pPr>
              <a:lnSpc>
                <a:spcPct val="150000"/>
              </a:lnSpc>
            </a:pPr>
            <a:r>
              <a:rPr lang="en-US" b="1" dirty="0">
                <a:solidFill>
                  <a:srgbClr val="182835"/>
                </a:solidFill>
              </a:rPr>
              <a:t>The equation is DPMO = (D/(U × O)) × 1,000,000</a:t>
            </a:r>
          </a:p>
          <a:p>
            <a:r>
              <a:rPr lang="en-US" dirty="0"/>
              <a:t> Example: Let us assume:</a:t>
            </a:r>
          </a:p>
          <a:p>
            <a:pPr lvl="2"/>
            <a:r>
              <a:rPr lang="en-US" sz="2000" dirty="0"/>
              <a:t>There are 6 defect opportunities per unit</a:t>
            </a:r>
          </a:p>
          <a:p>
            <a:pPr lvl="2"/>
            <a:r>
              <a:rPr lang="en-US" sz="2000" dirty="0"/>
              <a:t>There are an average of 4 defects every 100 units.</a:t>
            </a:r>
          </a:p>
          <a:p>
            <a:pPr marL="777240" lvl="2" indent="0">
              <a:buNone/>
            </a:pPr>
            <a:endParaRPr lang="en-US" sz="2000" dirty="0"/>
          </a:p>
          <a:p>
            <a:pPr lvl="1">
              <a:lnSpc>
                <a:spcPct val="150000"/>
              </a:lnSpc>
            </a:pPr>
            <a:r>
              <a:rPr lang="en-US" dirty="0"/>
              <a:t>Opportunities = 6 × 100 = 600</a:t>
            </a:r>
          </a:p>
          <a:p>
            <a:pPr lvl="1">
              <a:lnSpc>
                <a:spcPct val="150000"/>
              </a:lnSpc>
            </a:pPr>
            <a:r>
              <a:rPr lang="en-US" dirty="0"/>
              <a:t>Defect rate = 4/600</a:t>
            </a:r>
          </a:p>
          <a:p>
            <a:pPr lvl="1">
              <a:lnSpc>
                <a:spcPct val="150000"/>
              </a:lnSpc>
            </a:pPr>
            <a:r>
              <a:rPr lang="en-US" dirty="0"/>
              <a:t>DPMO = 4/600 × 1,000,000 = 6,667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143</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a:t>
            </a:r>
            <a:r>
              <a:rPr lang="en-US" dirty="0"/>
              <a:t> 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 = 2.718 ^ -0.109 = 0.8967. Rounded, Y = 90%.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145</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4419600" y="3643746"/>
            <a:ext cx="2438400" cy="1080655"/>
          </a:xfrm>
          <a:prstGeom prst="rect">
            <a:avLst/>
          </a:prstGeom>
        </p:spPr>
      </p:pic>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2265800" y="4343400"/>
            <a:ext cx="7000000" cy="1800000"/>
          </a:xfrm>
          <a:prstGeom prst="rect">
            <a:avLst/>
          </a:prstGeom>
        </p:spPr>
      </p:pic>
      <p:pic>
        <p:nvPicPr>
          <p:cNvPr id="23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4842" y="1156447"/>
            <a:ext cx="690951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05600" y="1187824"/>
            <a:ext cx="10872000" cy="54864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400" dirty="0"/>
          </a:p>
          <a:p>
            <a:pPr marL="114300" indent="0">
              <a:buNone/>
            </a:pPr>
            <a:endParaRPr lang="en-US" sz="2400" dirty="0"/>
          </a:p>
          <a:p>
            <a:pPr marL="114300" indent="0">
              <a:buNone/>
            </a:pPr>
            <a:endParaRPr lang="en-US" sz="2400" dirty="0"/>
          </a:p>
          <a:p>
            <a:pPr marL="114300" indent="0">
              <a:buNone/>
            </a:pPr>
            <a:endParaRPr lang="en-US" sz="2400" dirty="0"/>
          </a:p>
          <a:p>
            <a:r>
              <a:rPr lang="en-US" dirty="0"/>
              <a:t>Calculating RTY using </a:t>
            </a:r>
            <a:r>
              <a:rPr lang="en-US" b="1" dirty="0"/>
              <a:t>yield estimation</a:t>
            </a:r>
          </a:p>
          <a:p>
            <a:pPr lvl="1"/>
            <a:r>
              <a:rPr lang="en-US" dirty="0"/>
              <a:t>It is possible to “estimate” yield by taking the inverse of DPU or simply subtracting DPU from 1.</a:t>
            </a:r>
          </a:p>
          <a:p>
            <a:pPr lvl="1"/>
            <a:r>
              <a:rPr lang="en-US" dirty="0"/>
              <a:t>Yield Estimation = 1 − DPU</a:t>
            </a:r>
          </a:p>
          <a:p>
            <a:pPr lvl="2"/>
            <a:r>
              <a:rPr lang="en-US" dirty="0"/>
              <a:t>Yield Estimate for process step 1: 1 − 0.10870 = 0.90</a:t>
            </a:r>
          </a:p>
          <a:p>
            <a:pPr lvl="2"/>
            <a:r>
              <a:rPr lang="en-US" dirty="0"/>
              <a:t>Yield Estimate for process step 2: 1 − 0.09006 = 0.91</a:t>
            </a:r>
          </a:p>
          <a:p>
            <a:pPr lvl="2"/>
            <a:r>
              <a:rPr lang="en-US" dirty="0"/>
              <a:t>Yield Estimate for process step 3: 1 − 0.01031 = 0.99</a:t>
            </a:r>
          </a:p>
          <a:p>
            <a:pPr lvl="2"/>
            <a:r>
              <a:rPr lang="en-US" dirty="0"/>
              <a:t>Yield Estimate for process step 4: 1 − 0.02083 = 0.98</a:t>
            </a:r>
          </a:p>
          <a:p>
            <a:pPr lvl="2"/>
            <a:r>
              <a:rPr lang="en-US" dirty="0"/>
              <a:t>Yield Estimate for process step 5: 1 − 0.02972 = 0.97</a:t>
            </a:r>
          </a:p>
          <a:p>
            <a:pPr lvl="1"/>
            <a:r>
              <a:rPr lang="en-US" dirty="0"/>
              <a:t>RTY using the Yield Estimation Method</a:t>
            </a:r>
          </a:p>
          <a:p>
            <a:pPr lvl="2"/>
            <a:r>
              <a:rPr lang="en-US" dirty="0"/>
              <a:t>RTY = 0.90 × 0.91 × 0.99 × 0.98 × 0.97 = 0.77 = 77%</a:t>
            </a:r>
          </a:p>
          <a:p>
            <a:pPr lvl="1"/>
            <a:endParaRPr lang="en-US" dirty="0"/>
          </a:p>
          <a:p>
            <a:endParaRPr lang="en-US" sz="2400" dirty="0"/>
          </a:p>
        </p:txBody>
      </p:sp>
      <p:sp>
        <p:nvSpPr>
          <p:cNvPr id="2" name="Title 1"/>
          <p:cNvSpPr>
            <a:spLocks noGrp="1"/>
          </p:cNvSpPr>
          <p:nvPr>
            <p:ph type="title"/>
          </p:nvPr>
        </p:nvSpPr>
        <p:spPr/>
        <p:txBody>
          <a:bodyPr/>
          <a:lstStyle/>
          <a:p>
            <a:r>
              <a:rPr lang="en-US" dirty="0"/>
              <a:t>RTY: Using an Estimate of Yield</a:t>
            </a:r>
          </a:p>
        </p:txBody>
      </p:sp>
      <p:pic>
        <p:nvPicPr>
          <p:cNvPr id="7" name="Content Placeholder 6"/>
          <p:cNvPicPr>
            <a:picLocks noGrp="1" noChangeAspect="1"/>
          </p:cNvPicPr>
          <p:nvPr>
            <p:ph idx="1"/>
          </p:nvPr>
        </p:nvPicPr>
        <p:blipFill>
          <a:blip r:embed="rId4" cstate="print"/>
          <a:stretch>
            <a:fillRect/>
          </a:stretch>
        </p:blipFill>
        <p:spPr>
          <a:xfrm>
            <a:off x="3200400" y="1258800"/>
            <a:ext cx="5180001" cy="1332000"/>
          </a:xfrm>
          <a:prstGeom prst="rect">
            <a:avLst/>
          </a:prstGeom>
        </p:spPr>
      </p:pic>
      <p:sp>
        <p:nvSpPr>
          <p:cNvPr id="10" name="Slide Number Placeholder 9"/>
          <p:cNvSpPr>
            <a:spLocks noGrp="1"/>
          </p:cNvSpPr>
          <p:nvPr>
            <p:ph type="sldNum" sz="quarter" idx="4"/>
          </p:nvPr>
        </p:nvSpPr>
        <p:spPr/>
        <p:txBody>
          <a:bodyPr/>
          <a:lstStyle/>
          <a:p>
            <a:fld id="{5A6A12F4-C341-4E64-9C18-B0BA3358FAF5}" type="slidenum">
              <a:rPr lang="en-US" smtClean="0"/>
              <a:pPr/>
              <a:t>147</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8" name="Slide Number Placeholder 7"/>
          <p:cNvSpPr>
            <a:spLocks noGrp="1"/>
          </p:cNvSpPr>
          <p:nvPr>
            <p:ph type="sldNum" sz="quarter" idx="4"/>
          </p:nvPr>
        </p:nvSpPr>
        <p:spPr/>
        <p:txBody>
          <a:bodyPr/>
          <a:lstStyle/>
          <a:p>
            <a:fld id="{5A6A12F4-C341-4E64-9C18-B0BA3358FAF5}" type="slidenum">
              <a:rPr lang="en-US" smtClean="0"/>
              <a:pPr/>
              <a:t>148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sz="2400" b="1" dirty="0">
                <a:solidFill>
                  <a:srgbClr val="182835"/>
                </a:solidFill>
              </a:rPr>
              <a:t>Project Charters</a:t>
            </a: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149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1.1.2 Six Sigma History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a:xfrm>
            <a:off x="5512676" y="1219200"/>
            <a:ext cx="4393324" cy="5486400"/>
          </a:xfrm>
        </p:spPr>
        <p:txBody>
          <a:bodyPr>
            <a:normAutofit/>
          </a:bodyPr>
          <a:lstStyle/>
          <a:p>
            <a:r>
              <a:rPr lang="en-US" sz="2000" u="sng" dirty="0">
                <a:solidFill>
                  <a:srgbClr val="182835"/>
                </a:solidFill>
              </a:rPr>
              <a:t>Key Elements of Project Charters</a:t>
            </a:r>
          </a:p>
          <a:p>
            <a:pPr lvl="1"/>
            <a:r>
              <a:rPr lang="en-US" sz="1800" dirty="0"/>
              <a:t>Title</a:t>
            </a:r>
          </a:p>
          <a:p>
            <a:pPr lvl="1"/>
            <a:r>
              <a:rPr lang="en-US" sz="1800" dirty="0"/>
              <a:t>Project Lead</a:t>
            </a:r>
          </a:p>
          <a:p>
            <a:pPr lvl="1"/>
            <a:r>
              <a:rPr lang="en-US" sz="1800" dirty="0"/>
              <a:t>Business Case</a:t>
            </a:r>
          </a:p>
          <a:p>
            <a:pPr lvl="1"/>
            <a:r>
              <a:rPr lang="en-US" sz="1800" dirty="0"/>
              <a:t>Problem Statement</a:t>
            </a:r>
          </a:p>
          <a:p>
            <a:pPr lvl="1"/>
            <a:r>
              <a:rPr lang="en-US" sz="1800" dirty="0"/>
              <a:t>Project Objective</a:t>
            </a:r>
          </a:p>
          <a:p>
            <a:pPr lvl="1"/>
            <a:r>
              <a:rPr lang="en-US" sz="1800" dirty="0"/>
              <a:t>Primary and Secondary Metrics</a:t>
            </a:r>
          </a:p>
          <a:p>
            <a:pPr lvl="1"/>
            <a:r>
              <a:rPr lang="en-US" sz="1800" dirty="0"/>
              <a:t>Project Scope</a:t>
            </a:r>
          </a:p>
          <a:p>
            <a:pPr lvl="1"/>
            <a:r>
              <a:rPr lang="en-US" sz="1800" dirty="0"/>
              <a:t>Project Timeline</a:t>
            </a:r>
          </a:p>
          <a:p>
            <a:pPr lvl="1"/>
            <a:r>
              <a:rPr lang="en-US" sz="1800" dirty="0"/>
              <a:t>Project Constraints</a:t>
            </a:r>
          </a:p>
          <a:p>
            <a:pPr lvl="1"/>
            <a:r>
              <a:rPr lang="it-IT" sz="1800" dirty="0"/>
              <a:t>Project Team</a:t>
            </a:r>
            <a:endParaRPr lang="en-US" sz="1800" dirty="0"/>
          </a:p>
          <a:p>
            <a:pPr lvl="1"/>
            <a:r>
              <a:rPr lang="en-US" sz="1800" dirty="0"/>
              <a:t>Stakeholders</a:t>
            </a:r>
          </a:p>
          <a:p>
            <a:pPr lvl="1"/>
            <a:r>
              <a:rPr lang="en-US" sz="1800" dirty="0"/>
              <a:t>Approvers</a:t>
            </a:r>
          </a:p>
          <a:p>
            <a:pPr lvl="1"/>
            <a:r>
              <a:rPr lang="en-US" sz="1800" dirty="0"/>
              <a:t>Constraints</a:t>
            </a:r>
          </a:p>
          <a:p>
            <a:pPr lvl="1"/>
            <a:r>
              <a:rPr lang="en-US" sz="1800" dirty="0"/>
              <a:t>Dependencies</a:t>
            </a:r>
          </a:p>
          <a:p>
            <a:pPr lvl="1"/>
            <a:r>
              <a:rPr lang="en-US" sz="1800" dirty="0"/>
              <a:t>Risks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1981200" y="1219201"/>
            <a:ext cx="3566160" cy="5029595"/>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164576218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152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marL="411480" lvl="1" indent="0">
              <a:buNone/>
            </a:pPr>
            <a:endParaRPr lang="en-US" dirty="0"/>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marL="411480" lvl="1" indent="0">
              <a:buNone/>
            </a:pPr>
            <a:endParaRPr lang="en-US" dirty="0"/>
          </a:p>
          <a:p>
            <a:pPr lvl="1"/>
            <a:r>
              <a:rPr lang="en-US" dirty="0"/>
              <a:t>Valuation or COPQ is the monetary value assigned to the gap. </a:t>
            </a:r>
          </a:p>
          <a:p>
            <a:pPr lvl="1"/>
            <a:r>
              <a:rPr lang="en-US" dirty="0"/>
              <a:t>Lastly, a well-written problem statement refers to a timeline expected to be met.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endParaRPr lang="en-US" sz="4400" dirty="0"/>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Primary Metric</a:t>
            </a:r>
          </a:p>
          <a:p>
            <a:pPr lvl="1"/>
            <a:r>
              <a:rPr lang="en-US" dirty="0"/>
              <a:t>The </a:t>
            </a:r>
            <a:r>
              <a:rPr lang="en-US" b="1" dirty="0"/>
              <a:t>primary metric </a:t>
            </a:r>
            <a:r>
              <a:rPr lang="en-US" dirty="0"/>
              <a:t>is a generic term for a Six Sigma project's most important measure of success. The primary metric is defined by the Black Belt, GB, MBB, or Champion. </a:t>
            </a:r>
          </a:p>
          <a:p>
            <a:pPr lvl="1"/>
            <a:r>
              <a:rPr lang="en-US" dirty="0"/>
              <a:t>A primary metric is an absolute MUST for any project and it should not be taken lightly. Here are a few characteristics of good primary metrics.</a:t>
            </a:r>
          </a:p>
          <a:p>
            <a:pPr lvl="1"/>
            <a:r>
              <a:rPr lang="en-US" dirty="0"/>
              <a:t>Primary metrics should be:</a:t>
            </a:r>
          </a:p>
          <a:p>
            <a:pPr lvl="2"/>
            <a:r>
              <a:rPr lang="en-US" dirty="0"/>
              <a:t>tied to the problem statement</a:t>
            </a:r>
          </a:p>
          <a:p>
            <a:pPr lvl="2"/>
            <a:r>
              <a:rPr lang="en-US" dirty="0"/>
              <a:t>measureable</a:t>
            </a:r>
          </a:p>
          <a:p>
            <a:pPr lvl="2"/>
            <a:r>
              <a:rPr lang="en-US" dirty="0"/>
              <a:t>expressed with an equation</a:t>
            </a:r>
          </a:p>
          <a:p>
            <a:pPr lvl="2"/>
            <a:r>
              <a:rPr lang="en-US" dirty="0"/>
              <a:t>aligned to business objectives</a:t>
            </a:r>
          </a:p>
          <a:p>
            <a:pPr lvl="2"/>
            <a:r>
              <a:rPr lang="en-US" dirty="0"/>
              <a:t>tracked at the proper frequency (hourly, daily, weekly, monthly etc.)</a:t>
            </a:r>
          </a:p>
          <a:p>
            <a:pPr lvl="2"/>
            <a:r>
              <a:rPr lang="en-US" dirty="0"/>
              <a:t>expressed pictorially over time with a run chart, time series, or control chart</a:t>
            </a:r>
          </a:p>
          <a:p>
            <a:pPr lvl="2"/>
            <a:r>
              <a:rPr lang="en-US" dirty="0"/>
              <a:t>validated with an MSA.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a:grpSpLocks noChangeAspect="1"/>
          </p:cNvGrpSpPr>
          <p:nvPr/>
        </p:nvGrpSpPr>
        <p:grpSpPr>
          <a:xfrm>
            <a:off x="739551" y="1219200"/>
            <a:ext cx="9900097" cy="50292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8" name="Slide Number Placeholder 7"/>
          <p:cNvSpPr>
            <a:spLocks noGrp="1"/>
          </p:cNvSpPr>
          <p:nvPr>
            <p:ph type="sldNum" sz="quarter" idx="4"/>
          </p:nvPr>
        </p:nvSpPr>
        <p:spPr/>
        <p:txBody>
          <a:bodyPr/>
          <a:lstStyle/>
          <a:p>
            <a:fld id="{5A6A12F4-C341-4E64-9C18-B0BA3358FAF5}" type="slidenum">
              <a:rPr lang="en-US" smtClean="0"/>
              <a:pPr/>
              <a:t>161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429000" y="1118347"/>
            <a:ext cx="7467600" cy="5486400"/>
          </a:xfrm>
        </p:spPr>
        <p:txBody>
          <a:bodyPr>
            <a:normAutofit lnSpcReduction="10000"/>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214" y="2438400"/>
            <a:ext cx="1687185" cy="1981200"/>
          </a:xfrm>
          <a:prstGeom prst="rect">
            <a:avLst/>
          </a:prstGeom>
        </p:spPr>
      </p:pic>
    </p:spTree>
    <p:custDataLst>
      <p:tags r:id="rId1"/>
    </p:custDataLst>
    <p:extLst>
      <p:ext uri="{BB962C8B-B14F-4D97-AF65-F5344CB8AC3E}">
        <p14:creationId xmlns:p14="http://schemas.microsoft.com/office/powerpoint/2010/main" val="5194063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81000" y="1100418"/>
            <a:ext cx="10769600" cy="5486400"/>
          </a:xfrm>
        </p:spPr>
        <p:txBody>
          <a:bodyPr>
            <a:noAutofit/>
          </a:bodyPr>
          <a:lstStyle/>
          <a:p>
            <a:r>
              <a:rPr lang="en-US" sz="2200" dirty="0"/>
              <a:t>Keys to Team Success</a:t>
            </a:r>
          </a:p>
          <a:p>
            <a:pPr lvl="1"/>
            <a:r>
              <a:rPr lang="en-US" sz="2000" dirty="0">
                <a:solidFill>
                  <a:srgbClr val="182835"/>
                </a:solidFill>
              </a:rPr>
              <a:t>Agreed focus on the goal or the problem at hand</a:t>
            </a:r>
            <a:endParaRPr lang="en-US" dirty="0">
              <a:solidFill>
                <a:srgbClr val="182835"/>
              </a:solidFill>
            </a:endParaRPr>
          </a:p>
          <a:p>
            <a:pPr lvl="2"/>
            <a:r>
              <a:rPr lang="en-US" sz="1800" dirty="0"/>
              <a:t>Focus on problems that have meaning to the business</a:t>
            </a:r>
          </a:p>
          <a:p>
            <a:pPr lvl="2"/>
            <a:r>
              <a:rPr lang="en-US" sz="1800" dirty="0"/>
              <a:t>Focus on solvable problems within the scope of influence; a successful team does not seek unattainable solutions.</a:t>
            </a:r>
          </a:p>
          <a:p>
            <a:pPr lvl="1"/>
            <a:r>
              <a:rPr lang="en-US" sz="2000" dirty="0">
                <a:solidFill>
                  <a:srgbClr val="182835"/>
                </a:solidFill>
              </a:rPr>
              <a:t>Team Selection</a:t>
            </a:r>
          </a:p>
          <a:p>
            <a:pPr lvl="2"/>
            <a:r>
              <a:rPr lang="en-US" sz="1800" dirty="0"/>
              <a:t>Selected teammates have proper skills and knowledge</a:t>
            </a:r>
          </a:p>
          <a:p>
            <a:pPr lvl="2"/>
            <a:r>
              <a:rPr lang="en-US" sz="1800" dirty="0"/>
              <a:t>Adequately engaged management</a:t>
            </a:r>
          </a:p>
          <a:p>
            <a:pPr lvl="2"/>
            <a:r>
              <a:rPr lang="en-US" sz="1800" dirty="0"/>
              <a:t>Appropriate support and guidance from their direct leader</a:t>
            </a:r>
          </a:p>
          <a:p>
            <a:pPr lvl="1"/>
            <a:r>
              <a:rPr lang="en-US" sz="2000" dirty="0">
                <a:solidFill>
                  <a:srgbClr val="182835"/>
                </a:solidFill>
              </a:rPr>
              <a:t>Successful teams use reliable methods</a:t>
            </a:r>
          </a:p>
          <a:p>
            <a:pPr lvl="2"/>
            <a:r>
              <a:rPr lang="en-US" sz="1800" dirty="0"/>
              <a:t>Follow the prescribed DMAIC methodology</a:t>
            </a:r>
          </a:p>
          <a:p>
            <a:pPr lvl="2"/>
            <a:r>
              <a:rPr lang="en-US" sz="1800" dirty="0"/>
              <a:t>Manage data, information, and statistical evidence</a:t>
            </a:r>
          </a:p>
          <a:p>
            <a:pPr lvl="1"/>
            <a:r>
              <a:rPr lang="en-US" sz="2000" dirty="0">
                <a:solidFill>
                  <a:srgbClr val="182835"/>
                </a:solidFill>
              </a:rPr>
              <a:t>Successful teams always have exceeds players</a:t>
            </a:r>
          </a:p>
          <a:p>
            <a:pPr lvl="2"/>
            <a:r>
              <a:rPr lang="en-US" sz="1800" dirty="0"/>
              <a:t>Winning teams typically </a:t>
            </a:r>
          </a:p>
          <a:p>
            <a:pPr lvl="3"/>
            <a:r>
              <a:rPr lang="en-US" sz="1600" dirty="0"/>
              <a:t>Have unusually high standards.</a:t>
            </a:r>
          </a:p>
          <a:p>
            <a:pPr lvl="3"/>
            <a:r>
              <a:rPr lang="en-US" sz="1600" dirty="0"/>
              <a:t>Have greater expectations of themselves and each other.</a:t>
            </a:r>
          </a:p>
          <a:p>
            <a:pPr lvl="3"/>
            <a:r>
              <a:rPr lang="en-US" sz="1600" dirty="0"/>
              <a:t>Do not settle for average or even above average results.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r>
              <a:rPr lang="en-US" sz="2000" dirty="0"/>
              <a:t>Skills required to achieve the objective</a:t>
            </a:r>
          </a:p>
          <a:p>
            <a:pPr lvl="2"/>
            <a:r>
              <a:rPr lang="en-US" sz="2000" dirty="0"/>
              <a:t>Experience (Subject Matter Expertise)</a:t>
            </a:r>
          </a:p>
          <a:p>
            <a:pPr lvl="2"/>
            <a:r>
              <a:rPr lang="en-US" sz="2000" dirty="0"/>
              <a:t>Availability and willingness to participate</a:t>
            </a:r>
          </a:p>
          <a:p>
            <a:pPr lvl="2"/>
            <a:r>
              <a:rPr lang="en-US" sz="2000" dirty="0"/>
              <a:t>Team size (usually 4–8 members)</a:t>
            </a:r>
          </a:p>
          <a:p>
            <a:pPr lvl="4"/>
            <a:r>
              <a:rPr lang="en-US" sz="1800" dirty="0"/>
              <a:t>Don’t go at it alone!</a:t>
            </a:r>
          </a:p>
          <a:p>
            <a:pPr lvl="4"/>
            <a:r>
              <a:rPr lang="en-US" sz="1800" dirty="0"/>
              <a:t>Don’t get too many cooks in the kitchen!</a:t>
            </a:r>
            <a:endParaRPr lang="en-US" sz="2000" dirty="0"/>
          </a:p>
          <a:p>
            <a:pPr lvl="2"/>
            <a:r>
              <a:rPr lang="en-US" sz="2000" dirty="0"/>
              <a:t>Members’ ability to navigate</a:t>
            </a:r>
          </a:p>
          <a:p>
            <a:pPr lvl="3"/>
            <a:r>
              <a:rPr lang="en-US" dirty="0"/>
              <a:t>The process</a:t>
            </a:r>
          </a:p>
          <a:p>
            <a:pPr lvl="3"/>
            <a:r>
              <a:rPr lang="en-US" dirty="0"/>
              <a:t>The company</a:t>
            </a:r>
          </a:p>
          <a:p>
            <a:pPr lvl="3"/>
            <a:r>
              <a:rPr lang="en-US" dirty="0"/>
              <a:t>The political landscape</a:t>
            </a:r>
          </a:p>
          <a:p>
            <a:pPr lvl="1"/>
            <a:r>
              <a:rPr lang="en-US" dirty="0"/>
              <a:t>Be sure to consider the inputs of others </a:t>
            </a:r>
          </a:p>
          <a:p>
            <a:pPr lvl="2"/>
            <a:r>
              <a:rPr lang="en-US" sz="2000" dirty="0"/>
              <a:t>Heed advice</a:t>
            </a:r>
          </a:p>
          <a:p>
            <a:pPr lvl="2"/>
            <a:r>
              <a:rPr lang="en-US" sz="2000" dirty="0"/>
              <a:t>Seek guidance</a:t>
            </a:r>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lnSpcReduction="10000"/>
          </a:bodyPr>
          <a:lstStyle/>
          <a:p>
            <a:r>
              <a:rPr lang="en-US" sz="2200" dirty="0"/>
              <a:t>All teams experience the following four stages of development. It is helpful to understand these phases so that you can anticipate what your team is going to experience.</a:t>
            </a:r>
          </a:p>
          <a:p>
            <a:pPr marL="114300" indent="0">
              <a:buNone/>
            </a:pPr>
            <a:endParaRPr lang="en-US" sz="2200" dirty="0"/>
          </a:p>
          <a:p>
            <a:r>
              <a:rPr lang="en-US" sz="2200" dirty="0"/>
              <a:t>The four stages of team development process:</a:t>
            </a:r>
          </a:p>
          <a:p>
            <a:pPr lvl="1"/>
            <a:r>
              <a:rPr lang="en-US" dirty="0">
                <a:solidFill>
                  <a:srgbClr val="182835"/>
                </a:solidFill>
              </a:rPr>
              <a:t>Forming</a:t>
            </a:r>
          </a:p>
          <a:p>
            <a:pPr lvl="1"/>
            <a:r>
              <a:rPr lang="en-US" sz="2000" dirty="0">
                <a:solidFill>
                  <a:srgbClr val="182835"/>
                </a:solidFill>
              </a:rPr>
              <a:t>Storming</a:t>
            </a:r>
          </a:p>
          <a:p>
            <a:pPr lvl="1"/>
            <a:r>
              <a:rPr lang="en-US" sz="2000" dirty="0">
                <a:solidFill>
                  <a:srgbClr val="182835"/>
                </a:solidFill>
              </a:rPr>
              <a:t>Norming</a:t>
            </a:r>
          </a:p>
          <a:p>
            <a:pPr lvl="1"/>
            <a:r>
              <a:rPr lang="en-US" sz="2000" dirty="0">
                <a:solidFill>
                  <a:srgbClr val="182835"/>
                </a:solidFill>
              </a:rPr>
              <a:t>Performing</a:t>
            </a:r>
          </a:p>
          <a:p>
            <a:pPr marL="411480" lvl="1" indent="0">
              <a:buNone/>
            </a:pPr>
            <a:endParaRPr lang="en-US" dirty="0"/>
          </a:p>
          <a:p>
            <a:r>
              <a:rPr lang="en-US" sz="2200" dirty="0"/>
              <a:t>Teammates seek something different at each stage:</a:t>
            </a:r>
          </a:p>
          <a:p>
            <a:pPr lvl="1"/>
            <a:r>
              <a:rPr lang="en-US" sz="2000" dirty="0"/>
              <a:t>In the forming stage they seek inclusion</a:t>
            </a:r>
          </a:p>
          <a:p>
            <a:pPr lvl="1"/>
            <a:r>
              <a:rPr lang="en-US" sz="2000" dirty="0"/>
              <a:t>In the storming stage they seek direction and guidance</a:t>
            </a:r>
          </a:p>
          <a:p>
            <a:pPr lvl="1"/>
            <a:r>
              <a:rPr lang="en-US" sz="2000" dirty="0"/>
              <a:t>In the norming stage they seek agreement</a:t>
            </a:r>
          </a:p>
          <a:p>
            <a:pPr lvl="1"/>
            <a:r>
              <a:rPr lang="en-US" sz="2000" dirty="0"/>
              <a:t>In the performing stage they seek results.</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10058400" cy="993775"/>
          </a:xfrm>
        </p:spPr>
        <p:txBody>
          <a:bodyPr/>
          <a:lstStyle/>
          <a:p>
            <a:pPr>
              <a:defRPr/>
            </a:pPr>
            <a:r>
              <a:rPr lang="en-US" dirty="0"/>
              <a:t>1.3.4 Project Risk Management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5123" name="Content Placeholder 2"/>
          <p:cNvSpPr>
            <a:spLocks noGrp="1"/>
          </p:cNvSpPr>
          <p:nvPr>
            <p:ph idx="1"/>
          </p:nvPr>
        </p:nvSpPr>
        <p:spPr>
          <a:xfrm>
            <a:off x="609600" y="1143000"/>
            <a:ext cx="10769600" cy="5486400"/>
          </a:xfrm>
        </p:spPr>
        <p:txBody>
          <a:bodyPr/>
          <a:lstStyle/>
          <a:p>
            <a:pPr>
              <a:buFont typeface="Arial" charset="0"/>
              <a:buNone/>
            </a:pPr>
            <a:r>
              <a:rPr lang="en-CA" b="1" dirty="0"/>
              <a:t>Risk</a:t>
            </a:r>
            <a:r>
              <a:rPr lang="en-CA" dirty="0"/>
              <a:t> is defined as a future event that </a:t>
            </a:r>
            <a:r>
              <a:rPr lang="en-CA" i="1" dirty="0"/>
              <a:t>can</a:t>
            </a:r>
            <a:r>
              <a:rPr lang="en-CA" dirty="0"/>
              <a:t> impact the task/project if it occurs.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600" y="2544417"/>
            <a:ext cx="2286000" cy="26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11775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7171" name="Content Placeholder 2"/>
          <p:cNvSpPr>
            <a:spLocks noGrp="1"/>
          </p:cNvSpPr>
          <p:nvPr>
            <p:ph idx="1"/>
          </p:nvPr>
        </p:nvSpPr>
        <p:spPr/>
        <p:txBody>
          <a:bodyPr/>
          <a:lstStyle/>
          <a:p>
            <a:pPr eaLnBrk="1" hangingPunct="1">
              <a:lnSpc>
                <a:spcPct val="90000"/>
              </a:lnSpc>
            </a:pPr>
            <a:r>
              <a:rPr lang="en-US" dirty="0"/>
              <a:t>Risk Assessment: </a:t>
            </a:r>
          </a:p>
          <a:p>
            <a:pPr eaLnBrk="1" hangingPunct="1">
              <a:lnSpc>
                <a:spcPct val="90000"/>
              </a:lnSpc>
              <a:buFont typeface="Arial" charset="0"/>
              <a:buNone/>
            </a:pPr>
            <a:r>
              <a:rPr lang="en-US" dirty="0">
                <a:cs typeface="Times New Roman" pitchFamily="18" charset="0"/>
              </a:rPr>
              <a:t>	The process of identifying and evaluating risks, whether in absolute or relative terms.</a:t>
            </a:r>
          </a:p>
          <a:p>
            <a:pPr marL="342900" lvl="1">
              <a:lnSpc>
                <a:spcPct val="90000"/>
              </a:lnSpc>
              <a:buClr>
                <a:schemeClr val="accent1"/>
              </a:buClr>
            </a:pPr>
            <a:endParaRPr lang="en-US" sz="2400" dirty="0"/>
          </a:p>
          <a:p>
            <a:pPr marL="342900" lvl="1">
              <a:lnSpc>
                <a:spcPct val="90000"/>
              </a:lnSpc>
              <a:buClr>
                <a:schemeClr val="accent1"/>
              </a:buClr>
            </a:pPr>
            <a:r>
              <a:rPr lang="en-US" sz="2400" dirty="0"/>
              <a:t>Risk Management:</a:t>
            </a:r>
          </a:p>
          <a:p>
            <a:pPr marL="342900" lvl="1">
              <a:lnSpc>
                <a:spcPct val="90000"/>
              </a:lnSpc>
              <a:buClr>
                <a:schemeClr val="accent1"/>
              </a:buClr>
              <a:buNone/>
            </a:pPr>
            <a:r>
              <a:rPr lang="en-US" sz="2400" dirty="0"/>
              <a:t>	Project risk management is the effort of responding to risks throughout the life of a project and in the interest of meeting project goals and objectives.</a:t>
            </a:r>
          </a:p>
          <a:p>
            <a:pPr eaLnBrk="1" hangingPunct="1">
              <a:lnSpc>
                <a:spcPct val="90000"/>
              </a:lnSpc>
            </a:pPr>
            <a:endParaRPr lang="en-US" dirty="0"/>
          </a:p>
          <a:p>
            <a:pPr eaLnBrk="1" hangingPunct="1">
              <a:lnSpc>
                <a:spcPct val="90000"/>
              </a:lnSpc>
            </a:pPr>
            <a:r>
              <a:rPr lang="en-US" dirty="0"/>
              <a:t>Risk Communication:</a:t>
            </a:r>
          </a:p>
          <a:p>
            <a:pPr eaLnBrk="1" hangingPunct="1">
              <a:lnSpc>
                <a:spcPct val="90000"/>
              </a:lnSpc>
              <a:buFont typeface="Arial" charset="0"/>
              <a:buNone/>
            </a:pPr>
            <a:r>
              <a:rPr lang="en-US" dirty="0">
                <a:cs typeface="Times New Roman" pitchFamily="18" charset="0"/>
              </a:rPr>
              <a:t>	Communication plays a vital role in the risk analysis process because it leads to a good understanding of risk assessment and management decisions.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a:xfrm>
            <a:off x="355601" y="1143000"/>
            <a:ext cx="10769600" cy="4572000"/>
          </a:xfrm>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sz="2400" dirty="0">
                <a:cs typeface="Arial" charset="0"/>
              </a:rPr>
              <a:t>Vulnerabilities cannot be detected</a:t>
            </a:r>
          </a:p>
          <a:p>
            <a:pPr marL="436563" lvl="1" defTabSz="873125">
              <a:buFontTx/>
              <a:buChar char="•"/>
            </a:pPr>
            <a:r>
              <a:rPr kumimoji="1" lang="en-US" altLang="ja-JP" sz="2400" dirty="0">
                <a:cs typeface="Arial" charset="0"/>
              </a:rPr>
              <a:t>Mitigation plans are introduced without proper justification</a:t>
            </a:r>
          </a:p>
          <a:p>
            <a:pPr marL="436563" lvl="1" defTabSz="873125">
              <a:buFontTx/>
              <a:buChar char="•"/>
            </a:pPr>
            <a:r>
              <a:rPr kumimoji="1" lang="en-US" altLang="ja-JP" sz="2400" dirty="0">
                <a:cs typeface="Arial" charset="0"/>
              </a:rPr>
              <a:t> Customer dissatisfaction</a:t>
            </a:r>
          </a:p>
          <a:p>
            <a:pPr marL="436563" lvl="1" defTabSz="873125">
              <a:buFontTx/>
              <a:buChar char="•"/>
            </a:pPr>
            <a:r>
              <a:rPr kumimoji="1" lang="en-US" altLang="ja-JP" sz="2400" dirty="0">
                <a:cs typeface="Arial" charset="0"/>
              </a:rPr>
              <a:t> Not meeting project goals</a:t>
            </a:r>
          </a:p>
          <a:p>
            <a:pPr marL="436563" lvl="1" defTabSz="873125">
              <a:buFontTx/>
              <a:buChar char="•"/>
            </a:pPr>
            <a:r>
              <a:rPr kumimoji="1" lang="en-US" altLang="ja-JP" sz="2400" dirty="0">
                <a:cs typeface="Arial" charset="0"/>
              </a:rPr>
              <a:t> Remake the whole system</a:t>
            </a:r>
          </a:p>
          <a:p>
            <a:pPr marL="436563" lvl="1" defTabSz="873125">
              <a:buFontTx/>
              <a:buChar char="•"/>
            </a:pPr>
            <a:r>
              <a:rPr kumimoji="1" lang="en-US" altLang="ja-JP" sz="2400" dirty="0">
                <a:cs typeface="Arial" charset="0"/>
              </a:rPr>
              <a:t> Huge cost and time loss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5800" y="352425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9159680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9219" name="Content Placeholder 2"/>
          <p:cNvSpPr>
            <a:spLocks noGrp="1"/>
          </p:cNvSpPr>
          <p:nvPr>
            <p:ph idx="1"/>
          </p:nvPr>
        </p:nvSpPr>
        <p:spPr/>
        <p:txBody>
          <a:bodyPr>
            <a:normAutofit lnSpcReduction="10000"/>
          </a:bodyPr>
          <a:lstStyle/>
          <a:p>
            <a:pPr marL="0" indent="0">
              <a:buNone/>
            </a:pPr>
            <a:r>
              <a:rPr lang="en-CA" dirty="0"/>
              <a:t>The project risk analysis process consists of the following steps that evolve through the life cycle of a project. </a:t>
            </a:r>
          </a:p>
          <a:p>
            <a:r>
              <a:rPr lang="en-CA" b="1" dirty="0"/>
              <a:t>Risk Identification</a:t>
            </a:r>
            <a:r>
              <a:rPr lang="en-CA" dirty="0"/>
              <a:t>:</a:t>
            </a:r>
          </a:p>
          <a:p>
            <a:pPr lvl="1"/>
            <a:r>
              <a:rPr lang="en-CA" sz="2000" dirty="0"/>
              <a:t>Identify risks and risk categories, group risks, and define ownership.</a:t>
            </a:r>
            <a:endParaRPr lang="en-IN" sz="2000" dirty="0"/>
          </a:p>
          <a:p>
            <a:r>
              <a:rPr lang="en-CA" b="1" dirty="0"/>
              <a:t>Risk Assessment</a:t>
            </a:r>
            <a:r>
              <a:rPr lang="en-CA" dirty="0"/>
              <a:t>:</a:t>
            </a:r>
          </a:p>
          <a:p>
            <a:pPr lvl="1"/>
            <a:r>
              <a:rPr lang="en-CA" sz="2000" dirty="0"/>
              <a:t>Evaluate and estimate the possible impacts and interactions of risks.</a:t>
            </a:r>
            <a:endParaRPr lang="en-IN" sz="2000" dirty="0"/>
          </a:p>
          <a:p>
            <a:r>
              <a:rPr lang="en-CA" b="1" dirty="0"/>
              <a:t>Response Planning</a:t>
            </a:r>
            <a:r>
              <a:rPr lang="en-CA" dirty="0"/>
              <a:t>:</a:t>
            </a:r>
          </a:p>
          <a:p>
            <a:pPr lvl="1"/>
            <a:r>
              <a:rPr lang="en-CA" sz="2000" dirty="0"/>
              <a:t>Define mitigation and reaction plans.</a:t>
            </a:r>
            <a:endParaRPr lang="en-IN" sz="2000" dirty="0"/>
          </a:p>
          <a:p>
            <a:r>
              <a:rPr lang="en-CA" b="1" dirty="0"/>
              <a:t>Mitigation Actions</a:t>
            </a:r>
            <a:r>
              <a:rPr lang="en-CA" dirty="0"/>
              <a:t>:</a:t>
            </a:r>
          </a:p>
          <a:p>
            <a:pPr lvl="1"/>
            <a:r>
              <a:rPr lang="en-CA" sz="2000" dirty="0"/>
              <a:t>Implement action plans and integrate them into the project.</a:t>
            </a:r>
            <a:endParaRPr lang="en-IN" sz="2000" dirty="0"/>
          </a:p>
          <a:p>
            <a:r>
              <a:rPr lang="en-CA" b="1" dirty="0"/>
              <a:t>Tracking and Reporting</a:t>
            </a:r>
            <a:r>
              <a:rPr lang="en-CA" dirty="0"/>
              <a:t>:</a:t>
            </a:r>
          </a:p>
          <a:p>
            <a:pPr lvl="1"/>
            <a:r>
              <a:rPr lang="en-CA" sz="2000" dirty="0"/>
              <a:t>Provide visibility to all risks.</a:t>
            </a:r>
            <a:endParaRPr lang="en-IN" sz="2000" dirty="0"/>
          </a:p>
          <a:p>
            <a:r>
              <a:rPr lang="en-CA" b="1" dirty="0"/>
              <a:t>Closing</a:t>
            </a:r>
            <a:r>
              <a:rPr lang="en-CA" dirty="0"/>
              <a:t>:</a:t>
            </a:r>
          </a:p>
          <a:p>
            <a:pPr lvl="1"/>
            <a:r>
              <a:rPr lang="en-CA" sz="2000" dirty="0"/>
              <a:t>Close the identified risk.</a:t>
            </a:r>
            <a:endParaRPr lang="en-IN" sz="20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2004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555897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3" name="Content Placeholder 2"/>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40559687"/>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4117266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a:xfrm>
            <a:off x="609600" y="1143000"/>
            <a:ext cx="10541000" cy="5486400"/>
          </a:xfrm>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179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13315" name="Content Placeholder 2"/>
          <p:cNvSpPr>
            <a:spLocks noGrp="1"/>
          </p:cNvSpPr>
          <p:nvPr>
            <p:ph idx="1"/>
          </p:nvPr>
        </p:nvSpPr>
        <p:spPr>
          <a:xfrm>
            <a:off x="609600" y="1143000"/>
            <a:ext cx="10541000" cy="5486400"/>
          </a:xfrm>
        </p:spPr>
        <p:txBody>
          <a:bodyPr/>
          <a:lstStyle/>
          <a:p>
            <a:pPr marL="0" indent="0">
              <a:buNone/>
              <a:defRPr/>
            </a:pPr>
            <a:r>
              <a:rPr lang="en-CA" dirty="0"/>
              <a:t>The</a:t>
            </a:r>
            <a:r>
              <a:rPr lang="en-CA" b="1" dirty="0"/>
              <a:t> risk assessment </a:t>
            </a:r>
            <a:r>
              <a:rPr lang="en-CA" dirty="0"/>
              <a:t>consists of evaluating the range </a:t>
            </a:r>
          </a:p>
          <a:p>
            <a:pPr marL="0" indent="0">
              <a:buNone/>
              <a:defRPr/>
            </a:pPr>
            <a:r>
              <a:rPr lang="en-CA" dirty="0"/>
              <a:t>of possible impacts should the risk occur. </a:t>
            </a:r>
          </a:p>
          <a:p>
            <a:pPr marL="0" indent="0">
              <a:buNone/>
              <a:defRPr/>
            </a:pPr>
            <a:endParaRPr lang="en-CA" dirty="0"/>
          </a:p>
          <a:p>
            <a:pPr marL="0" indent="0">
              <a:buNone/>
              <a:defRPr/>
            </a:pPr>
            <a:r>
              <a:rPr lang="en-CA" dirty="0"/>
              <a:t>Follow these steps when assessing risks: </a:t>
            </a:r>
            <a:endParaRPr lang="en-IN" dirty="0"/>
          </a:p>
          <a:p>
            <a:pPr marL="571500" indent="-457200">
              <a:buFont typeface="+mj-lt"/>
              <a:buAutoNum type="arabicParenR"/>
              <a:defRPr/>
            </a:pPr>
            <a:r>
              <a:rPr lang="en-CA" dirty="0"/>
              <a:t>Define the various impacts of each risk</a:t>
            </a:r>
          </a:p>
          <a:p>
            <a:pPr marL="571500" indent="-457200">
              <a:buFont typeface="+mj-lt"/>
              <a:buAutoNum type="arabicParenR"/>
              <a:defRPr/>
            </a:pPr>
            <a:r>
              <a:rPr lang="en-CA" dirty="0"/>
              <a:t>Rate each impact based on a logical severity level </a:t>
            </a:r>
            <a:endParaRPr lang="en-IN" dirty="0"/>
          </a:p>
          <a:p>
            <a:pPr marL="571500" indent="-457200">
              <a:buFont typeface="+mj-lt"/>
              <a:buAutoNum type="arabicParenR"/>
              <a:defRPr/>
            </a:pPr>
            <a:r>
              <a:rPr lang="en-US" dirty="0"/>
              <a:t>Sort and evaluate risks by severity level</a:t>
            </a:r>
            <a:endParaRPr lang="en-IN" dirty="0"/>
          </a:p>
          <a:p>
            <a:pPr marL="571500" indent="-457200">
              <a:buFont typeface="+mj-lt"/>
              <a:buAutoNum type="arabicParenR"/>
              <a:defRPr/>
            </a:pPr>
            <a:r>
              <a:rPr lang="en-US" dirty="0"/>
              <a:t>Determine if any controls already exist</a:t>
            </a:r>
          </a:p>
          <a:p>
            <a:pPr marL="571500" indent="-457200">
              <a:buFont typeface="+mj-lt"/>
              <a:buAutoNum type="arabicParenR"/>
              <a:defRPr/>
            </a:pPr>
            <a:r>
              <a:rPr lang="en-US" dirty="0"/>
              <a:t>Define potential mitigation actions.</a:t>
            </a:r>
            <a:endParaRPr lang="en-IN" dirty="0"/>
          </a:p>
          <a:p>
            <a:pPr algn="just">
              <a:defRPr/>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14339" name="Content Placeholder 2"/>
          <p:cNvSpPr>
            <a:spLocks noGrp="1"/>
          </p:cNvSpPr>
          <p:nvPr>
            <p:ph idx="1"/>
          </p:nvPr>
        </p:nvSpPr>
        <p:spPr>
          <a:xfrm>
            <a:off x="533400" y="1143000"/>
            <a:ext cx="10617200" cy="5486400"/>
          </a:xfrm>
        </p:spPr>
        <p:txBody>
          <a:bodyPr>
            <a:normAutofit/>
          </a:bodyPr>
          <a:lstStyle/>
          <a:p>
            <a:pPr marL="0" indent="0">
              <a:buNone/>
              <a:defRPr/>
            </a:pPr>
            <a:r>
              <a:rPr lang="en-CA" dirty="0"/>
              <a:t>The risk owners are responsible for planning and implementing mitigation actions with support from the project team.  </a:t>
            </a:r>
            <a:endParaRPr lang="en-IN" dirty="0"/>
          </a:p>
          <a:p>
            <a:pPr>
              <a:defRPr/>
            </a:pPr>
            <a:r>
              <a:rPr lang="en-CA" dirty="0"/>
              <a:t>All team members, inclusive of partners and suppliers, may be requested to identify and develop mitigation measures for identified risks.</a:t>
            </a:r>
            <a:endParaRPr lang="en-IN" dirty="0"/>
          </a:p>
          <a:p>
            <a:pPr>
              <a:defRPr/>
            </a:pPr>
            <a:r>
              <a:rPr lang="en-CA" dirty="0"/>
              <a:t>The project core team members are responsible for identifying an appropriate action owner for each identified risk. </a:t>
            </a:r>
            <a:endParaRPr lang="en-IN" dirty="0"/>
          </a:p>
          <a:p>
            <a:pPr>
              <a:defRPr/>
            </a:pPr>
            <a:r>
              <a:rPr lang="en-CA" dirty="0"/>
              <a:t>After mitigation actions are defined, the project core team will review the actions.</a:t>
            </a:r>
            <a:endParaRPr lang="en-IN" dirty="0"/>
          </a:p>
          <a:p>
            <a:pPr>
              <a:defRPr/>
            </a:pPr>
            <a:r>
              <a:rPr lang="en-CA" dirty="0"/>
              <a:t>The risk owner must track all mitigation actions and expected completion dates.</a:t>
            </a:r>
            <a:endParaRPr lang="en-IN" dirty="0"/>
          </a:p>
          <a:p>
            <a:pPr>
              <a:defRPr/>
            </a:pPr>
            <a:r>
              <a:rPr lang="en-CA" dirty="0"/>
              <a:t>The risk owner and the project core team members must hold all action owners accountable for the risk mitigation planning.</a:t>
            </a: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r>
              <a:rPr lang="en-CA" sz="1200" i="1" dirty="0"/>
              <a:t>This template is available in the “Lean Sigma Corporation Templates.xls” file</a:t>
            </a:r>
            <a:endParaRPr lang="en-IN" sz="1600" i="1"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33600" y="2895600"/>
            <a:ext cx="7315200" cy="3326702"/>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1128139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3"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a:lnSpc>
                <a:spcPct val="90000"/>
              </a:lnSpc>
            </a:pPr>
            <a:r>
              <a:rPr lang="en-US" dirty="0"/>
              <a:t>Systematic</a:t>
            </a:r>
          </a:p>
          <a:p>
            <a:pPr>
              <a:lnSpc>
                <a:spcPct val="90000"/>
              </a:lnSpc>
            </a:pPr>
            <a:r>
              <a:rPr lang="en-US" dirty="0"/>
              <a:t>Comprehensive</a:t>
            </a:r>
          </a:p>
          <a:p>
            <a:pPr>
              <a:lnSpc>
                <a:spcPct val="90000"/>
              </a:lnSpc>
            </a:pPr>
            <a:r>
              <a:rPr lang="en-US" dirty="0"/>
              <a:t>Data driven</a:t>
            </a:r>
          </a:p>
          <a:p>
            <a:pPr>
              <a:lnSpc>
                <a:spcPct val="90000"/>
              </a:lnSpc>
            </a:pPr>
            <a:r>
              <a:rPr lang="en-US" dirty="0"/>
              <a:t>Adherent to evidence</a:t>
            </a:r>
          </a:p>
          <a:p>
            <a:pPr>
              <a:lnSpc>
                <a:spcPct val="90000"/>
              </a:lnSpc>
            </a:pPr>
            <a:r>
              <a:rPr lang="en-US" dirty="0"/>
              <a:t>Logically sound</a:t>
            </a:r>
          </a:p>
          <a:p>
            <a:pPr>
              <a:lnSpc>
                <a:spcPct val="90000"/>
              </a:lnSpc>
            </a:pPr>
            <a:r>
              <a:rPr lang="en-US" dirty="0"/>
              <a:t>Practically acceptable</a:t>
            </a:r>
          </a:p>
          <a:p>
            <a:pPr>
              <a:lnSpc>
                <a:spcPct val="90000"/>
              </a:lnSpc>
            </a:pPr>
            <a:r>
              <a:rPr lang="en-US" dirty="0"/>
              <a:t>Open to critique</a:t>
            </a:r>
          </a:p>
          <a:p>
            <a:pPr>
              <a:lnSpc>
                <a:spcPct val="90000"/>
              </a:lnSpc>
            </a:pPr>
            <a:r>
              <a:rPr lang="en-US" dirty="0"/>
              <a:t>Easy to understand.</a:t>
            </a:r>
            <a:endParaRPr lang="en-IN"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8" name="Slide Number Placeholder 7"/>
          <p:cNvSpPr>
            <a:spLocks noGrp="1"/>
          </p:cNvSpPr>
          <p:nvPr>
            <p:ph type="sldNum" sz="quarter" idx="4"/>
          </p:nvPr>
        </p:nvSpPr>
        <p:spPr/>
        <p:txBody>
          <a:bodyPr/>
          <a:lstStyle/>
          <a:p>
            <a:fld id="{5A6A12F4-C341-4E64-9C18-B0BA3358FAF5}" type="slidenum">
              <a:rPr lang="en-US" smtClean="0"/>
              <a:pPr/>
              <a:t>187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7620000" cy="990600"/>
          </a:xfrm>
        </p:spPr>
        <p:txBody>
          <a:bodyPr/>
          <a:lstStyle/>
          <a:p>
            <a:pPr>
              <a:defRPr/>
            </a:pPr>
            <a:r>
              <a:rPr lang="en-US" dirty="0"/>
              <a:t>1.3.5 Project Planning</a:t>
            </a:r>
          </a:p>
        </p:txBody>
      </p:sp>
      <p:sp>
        <p:nvSpPr>
          <p:cNvPr id="8" name="Slide Number Placeholder 7"/>
          <p:cNvSpPr>
            <a:spLocks noGrp="1"/>
          </p:cNvSpPr>
          <p:nvPr>
            <p:ph type="sldNum" sz="quarter" idx="4"/>
          </p:nvPr>
        </p:nvSpPr>
        <p:spPr/>
        <p:txBody>
          <a:bodyPr/>
          <a:lstStyle/>
          <a:p>
            <a:fld id="{5A6A12F4-C341-4E64-9C18-B0BA3358FAF5}" type="slidenum">
              <a:rPr lang="en-US" smtClean="0"/>
              <a:pPr/>
              <a:t>188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461806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normAutofit/>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*Project Management is the application of knowledge, skills, tools, and techniques to project activities in order to meet project requirements.</a:t>
            </a:r>
            <a:endParaRPr lang="en-US" dirty="0"/>
          </a:p>
          <a:p>
            <a:pPr algn="just"/>
            <a:endParaRPr lang="en-IN" dirty="0"/>
          </a:p>
          <a:p>
            <a:pPr algn="just"/>
            <a:endParaRPr lang="en-IN" dirty="0"/>
          </a:p>
          <a:p>
            <a:pPr algn="just"/>
            <a:endParaRPr lang="en-IN" dirty="0"/>
          </a:p>
          <a:p>
            <a:pPr algn="just"/>
            <a:endParaRPr lang="en-IN" dirty="0"/>
          </a:p>
          <a:p>
            <a:pPr algn="just"/>
            <a:endParaRPr lang="en-IN" dirty="0"/>
          </a:p>
          <a:p>
            <a:pPr marL="114300" indent="0" algn="just">
              <a:buNone/>
            </a:pPr>
            <a:r>
              <a:rPr lang="en-US" sz="1400" dirty="0"/>
              <a:t>*This definition was taken from the Glossary of the Project Management Institute, A Guide to the Project Management Body of Knowledge, (</a:t>
            </a:r>
            <a:r>
              <a:rPr lang="en-US" sz="1400" dirty="0" err="1"/>
              <a:t>PMBOK®Guide</a:t>
            </a:r>
            <a:r>
              <a:rPr lang="en-US" sz="1400" dirty="0"/>
              <a:t>) –Fifth Edition, Project Management Institute, Inc., 2008</a:t>
            </a:r>
            <a:endParaRPr lang="en-IN" sz="14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91962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369399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8" name="Slide Number Placeholder 7"/>
          <p:cNvSpPr>
            <a:spLocks noGrp="1"/>
          </p:cNvSpPr>
          <p:nvPr>
            <p:ph type="sldNum" sz="quarter" idx="4"/>
          </p:nvPr>
        </p:nvSpPr>
        <p:spPr/>
        <p:txBody>
          <a:bodyPr/>
          <a:lstStyle/>
          <a:p>
            <a:fld id="{5A6A12F4-C341-4E64-9C18-B0BA3358FAF5}" type="slidenum">
              <a:rPr lang="en-US" smtClean="0"/>
              <a:pPr/>
              <a:t>191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009259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31546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13442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3" name="Content Placeholder 2"/>
          <p:cNvSpPr>
            <a:spLocks noGrp="1"/>
          </p:cNvSpPr>
          <p:nvPr>
            <p:ph idx="1"/>
          </p:nvPr>
        </p:nvSpPr>
        <p:spPr/>
        <p:txBody>
          <a:bodyPr/>
          <a:lstStyle/>
          <a:p>
            <a:pPr algn="just">
              <a:buClrTx/>
              <a:buNone/>
            </a:pPr>
            <a:r>
              <a:rPr lang="en-US" altLang="ja-JP" b="1" dirty="0">
                <a:ea typeface="MS Mincho" pitchFamily="49" charset="-128"/>
              </a:rPr>
              <a:t>Statement of Work (SOW)</a:t>
            </a:r>
          </a:p>
          <a:p>
            <a:r>
              <a:rPr lang="en-US" dirty="0"/>
              <a:t>Define the scope of the project.</a:t>
            </a:r>
          </a:p>
          <a:p>
            <a:r>
              <a:rPr lang="en-US" dirty="0"/>
              <a:t>Establish customer expectations.</a:t>
            </a:r>
          </a:p>
          <a:p>
            <a:r>
              <a:rPr lang="en-US" dirty="0"/>
              <a:t>Identify technical requirements for the project.</a:t>
            </a:r>
          </a:p>
          <a:p>
            <a:pPr algn="just">
              <a:buClrTx/>
            </a:pPr>
            <a:endParaRPr lang="en-US" altLang="ja-JP" dirty="0">
              <a:ea typeface="MS Mincho" pitchFamily="49" charset="-128"/>
            </a:endParaRP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7" y="3352800"/>
            <a:ext cx="3781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057559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1267"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Work Breakdown Structure (WBS)</a:t>
            </a:r>
          </a:p>
          <a:p>
            <a:pPr>
              <a:lnSpc>
                <a:spcPct val="90000"/>
              </a:lnSpc>
            </a:pPr>
            <a:r>
              <a:rPr lang="en-US" dirty="0"/>
              <a:t>Identify all the tasks that need to be done in order to complete the project.</a:t>
            </a:r>
          </a:p>
          <a:p>
            <a:pPr>
              <a:lnSpc>
                <a:spcPct val="90000"/>
              </a:lnSpc>
            </a:pPr>
            <a:r>
              <a:rPr lang="en-US" dirty="0"/>
              <a:t>Structure the tasks into small logical components and subcomponents.</a:t>
            </a:r>
          </a:p>
          <a:p>
            <a:pPr>
              <a:lnSpc>
                <a:spcPct val="90000"/>
              </a:lnSpc>
            </a:pPr>
            <a:r>
              <a:rPr lang="en-US" dirty="0"/>
              <a:t>Define each task in detail so that each person responsible understands what is expected of them.</a:t>
            </a:r>
          </a:p>
          <a:p>
            <a:pPr>
              <a:lnSpc>
                <a:spcPct val="90000"/>
              </a:lnSpc>
            </a:pPr>
            <a:r>
              <a:rPr lang="en-US" dirty="0"/>
              <a:t>Summarize and report  project progress and results.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195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720" y="3962400"/>
            <a:ext cx="4937759"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7219154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2291"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Resource Estimation Plan</a:t>
            </a:r>
          </a:p>
          <a:p>
            <a:pPr>
              <a:lnSpc>
                <a:spcPct val="90000"/>
              </a:lnSpc>
            </a:pPr>
            <a:r>
              <a:rPr lang="en-US" dirty="0"/>
              <a:t>Estimate resources</a:t>
            </a:r>
          </a:p>
          <a:p>
            <a:pPr lvl="1">
              <a:lnSpc>
                <a:spcPct val="90000"/>
              </a:lnSpc>
            </a:pPr>
            <a:r>
              <a:rPr lang="en-US" dirty="0"/>
              <a:t>Human resources</a:t>
            </a:r>
          </a:p>
          <a:p>
            <a:pPr lvl="1">
              <a:lnSpc>
                <a:spcPct val="90000"/>
              </a:lnSpc>
            </a:pPr>
            <a:r>
              <a:rPr lang="en-US" dirty="0"/>
              <a:t>Hardware and software</a:t>
            </a:r>
          </a:p>
          <a:p>
            <a:pPr>
              <a:lnSpc>
                <a:spcPct val="90000"/>
              </a:lnSpc>
            </a:pPr>
            <a:r>
              <a:rPr lang="en-US" dirty="0"/>
              <a:t>Plan resources</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196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97007043"/>
              </p:ext>
            </p:extLst>
          </p:nvPr>
        </p:nvGraphicFramePr>
        <p:xfrm>
          <a:off x="2286000" y="3429000"/>
          <a:ext cx="7140259" cy="2336690"/>
        </p:xfrm>
        <a:graphic>
          <a:graphicData uri="http://schemas.openxmlformats.org/drawingml/2006/table">
            <a:tbl>
              <a:tblPr>
                <a:tableStyleId>{8FD4443E-F989-4FC4-A0C8-D5A2AF1F390B}</a:tableStyleId>
              </a:tblPr>
              <a:tblGrid>
                <a:gridCol w="616585">
                  <a:extLst>
                    <a:ext uri="{9D8B030D-6E8A-4147-A177-3AD203B41FA5}">
                      <a16:colId xmlns:a16="http://schemas.microsoft.com/office/drawing/2014/main" val="20000"/>
                    </a:ext>
                  </a:extLst>
                </a:gridCol>
                <a:gridCol w="2789873">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600201">
                  <a:extLst>
                    <a:ext uri="{9D8B030D-6E8A-4147-A177-3AD203B41FA5}">
                      <a16:colId xmlns:a16="http://schemas.microsoft.com/office/drawing/2014/main" val="20004"/>
                    </a:ext>
                  </a:extLst>
                </a:gridCol>
              </a:tblGrid>
              <a:tr h="414603">
                <a:tc>
                  <a:txBody>
                    <a:bodyPr/>
                    <a:lstStyle/>
                    <a:p>
                      <a:pPr algn="ctr">
                        <a:spcAft>
                          <a:spcPts val="0"/>
                        </a:spcAft>
                        <a:tabLst>
                          <a:tab pos="2743200" algn="l"/>
                        </a:tabLst>
                      </a:pPr>
                      <a:r>
                        <a:rPr lang="en-IN" sz="1400" b="1" dirty="0">
                          <a:solidFill>
                            <a:schemeClr val="tx1"/>
                          </a:solidFill>
                          <a:latin typeface="Times New Roman"/>
                          <a:ea typeface="Times New Roman"/>
                          <a:cs typeface="Times New Roman"/>
                        </a:rPr>
                        <a:t>Index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spcAft>
                          <a:spcPts val="0"/>
                        </a:spcAft>
                        <a:tabLst>
                          <a:tab pos="2743200" algn="l"/>
                        </a:tabLst>
                      </a:pPr>
                      <a:r>
                        <a:rPr lang="en-US" sz="1200" b="1" dirty="0">
                          <a:solidFill>
                            <a:schemeClr val="tx1"/>
                          </a:solidFill>
                        </a:rPr>
                        <a:t>Resources Required </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No. Required</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By date</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Responsibility</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527168">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RAN access, SSE file transfer, office</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John</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29829">
                <a:tc>
                  <a:txBody>
                    <a:bodyPr/>
                    <a:lstStyle/>
                    <a:p>
                      <a:pPr algn="ctr">
                        <a:spcAft>
                          <a:spcPts val="0"/>
                        </a:spcAft>
                        <a:tabLst>
                          <a:tab pos="2743200" algn="l"/>
                        </a:tabLst>
                      </a:pPr>
                      <a:r>
                        <a:rPr lang="en-US" sz="1200" b="0" dirty="0">
                          <a:solidFill>
                            <a:schemeClr val="tx1"/>
                          </a:solidFill>
                        </a:rPr>
                        <a:t>2</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Access to ITS</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Bob</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81000">
                <a:tc>
                  <a:txBody>
                    <a:bodyPr/>
                    <a:lstStyle/>
                    <a:p>
                      <a:pPr algn="ctr">
                        <a:spcAft>
                          <a:spcPts val="0"/>
                        </a:spcAft>
                        <a:tabLst>
                          <a:tab pos="2743200" algn="l"/>
                        </a:tabLst>
                      </a:pPr>
                      <a:r>
                        <a:rPr lang="en-US" sz="1200" b="0" kern="1200" dirty="0">
                          <a:solidFill>
                            <a:schemeClr val="tx1"/>
                          </a:solidFill>
                        </a:rPr>
                        <a:t>3</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kern="1200" dirty="0">
                          <a:solidFill>
                            <a:schemeClr val="tx1"/>
                          </a:solidFill>
                        </a:rPr>
                        <a:t>Software Engineers</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4</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12 Jan 11</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Dave</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84090">
                <a:tc>
                  <a:txBody>
                    <a:bodyPr/>
                    <a:lstStyle/>
                    <a:p>
                      <a:pPr algn="ctr">
                        <a:spcAft>
                          <a:spcPts val="0"/>
                        </a:spcAft>
                        <a:tabLst>
                          <a:tab pos="2743200" algn="l"/>
                        </a:tabLst>
                      </a:pPr>
                      <a:r>
                        <a:rPr lang="en-US" sz="1200" b="0" dirty="0">
                          <a:solidFill>
                            <a:schemeClr val="tx1"/>
                          </a:solidFill>
                        </a:rPr>
                        <a:t>4</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en-US" sz="1200" b="0" dirty="0">
                          <a:solidFill>
                            <a:schemeClr val="tx1"/>
                          </a:solidFill>
                        </a:rPr>
                        <a:t>Onwing-EgtMargin-V1, RCCMacro-V2,</a:t>
                      </a:r>
                      <a:endParaRPr lang="en-IN" sz="1200" b="0" dirty="0">
                        <a:solidFill>
                          <a:schemeClr val="tx1"/>
                        </a:solidFill>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Michael</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8258686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Schedule</a:t>
            </a:r>
          </a:p>
          <a:p>
            <a:pPr>
              <a:lnSpc>
                <a:spcPct val="90000"/>
              </a:lnSpc>
            </a:pPr>
            <a:r>
              <a:rPr lang="en-US" dirty="0"/>
              <a:t>Assign time estimates to each activity in the WBS.</a:t>
            </a:r>
          </a:p>
          <a:p>
            <a:pPr>
              <a:lnSpc>
                <a:spcPct val="90000"/>
              </a:lnSpc>
            </a:pPr>
            <a:r>
              <a:rPr lang="en-US" dirty="0"/>
              <a:t>Create each task start and end dates.</a:t>
            </a:r>
          </a:p>
          <a:p>
            <a:pPr>
              <a:lnSpc>
                <a:spcPct val="90000"/>
              </a:lnSpc>
            </a:pPr>
            <a:r>
              <a:rPr lang="en-US" dirty="0"/>
              <a:t>Represent schedules as Gantt charts or network diagrams (PERT/CPM) charts.</a:t>
            </a:r>
          </a:p>
          <a:p>
            <a:pPr>
              <a:lnSpc>
                <a:spcPct val="90000"/>
              </a:lnSpc>
            </a:pPr>
            <a:r>
              <a:rPr lang="en-US" dirty="0"/>
              <a:t>Identify critical dependencies between tasks.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197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34334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to all the stakeholders.</a:t>
            </a:r>
          </a:p>
        </p:txBody>
      </p:sp>
      <p:sp>
        <p:nvSpPr>
          <p:cNvPr id="7" name="Slide Number Placeholder 6"/>
          <p:cNvSpPr>
            <a:spLocks noGrp="1"/>
          </p:cNvSpPr>
          <p:nvPr>
            <p:ph type="sldNum" sz="quarter" idx="4"/>
          </p:nvPr>
        </p:nvSpPr>
        <p:spPr/>
        <p:txBody>
          <a:bodyPr/>
          <a:lstStyle/>
          <a:p>
            <a:fld id="{5A6A12F4-C341-4E64-9C18-B0BA3358FAF5}" type="slidenum">
              <a:rPr lang="en-US" smtClean="0"/>
              <a:pPr/>
              <a:t>198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pic>
        <p:nvPicPr>
          <p:cNvPr id="1026" name="Picture 2" descr="C:\Users\Six Sigma Digest\Documents\Six Sigma Digest\image-files\six-sigma-digest-project-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3540" y="2698147"/>
            <a:ext cx="5684520" cy="38102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647418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199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895600"/>
            <a:ext cx="4933950" cy="3273821"/>
          </a:xfrm>
          <a:prstGeom prst="rect">
            <a:avLst/>
          </a:prstGeom>
        </p:spPr>
      </p:pic>
    </p:spTree>
    <p:custDataLst>
      <p:tags r:id="rId1"/>
    </p:custDataLst>
    <p:extLst>
      <p:ext uri="{BB962C8B-B14F-4D97-AF65-F5344CB8AC3E}">
        <p14:creationId xmlns:p14="http://schemas.microsoft.com/office/powerpoint/2010/main" val="3335822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1.0 Define Phase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sz="2000" dirty="0"/>
              <a:t>Despite the criticism and immaturity of Six Sigma in many aspects, its history continues to be written with every company and organization striving to improve its business performance.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20</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4" name="Group 3"/>
          <p:cNvGrpSpPr>
            <a:grpSpLocks noChangeAspect="1"/>
          </p:cNvGrpSpPr>
          <p:nvPr/>
        </p:nvGrpSpPr>
        <p:grpSpPr>
          <a:xfrm>
            <a:off x="1565760" y="2133600"/>
            <a:ext cx="8400080" cy="4267200"/>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200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714" y="3810000"/>
            <a:ext cx="2967772"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157488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4" name="Content Placeholder 3"/>
          <p:cNvSpPr>
            <a:spLocks noGrp="1"/>
          </p:cNvSpPr>
          <p:nvPr>
            <p:ph idx="1"/>
          </p:nvPr>
        </p:nvSpPr>
        <p:spPr/>
        <p:txBody>
          <a:bodyPr/>
          <a:lstStyle/>
          <a:p>
            <a:pPr algn="just">
              <a:buClrTx/>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dirty="0"/>
              <a:t>Initiate mitigation and contingency plans</a:t>
            </a:r>
          </a:p>
          <a:p>
            <a:pPr>
              <a:lnSpc>
                <a:spcPct val="90000"/>
              </a:lnSpc>
            </a:pPr>
            <a:r>
              <a:rPr lang="en-US" dirty="0"/>
              <a:t>Review risks on a periodic basis</a:t>
            </a:r>
            <a:endParaRPr lang="en-IN"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201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162800" y="3810000"/>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803935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85000" lnSpcReduction="10000"/>
          </a:bodyPr>
          <a:lstStyle/>
          <a:p>
            <a:pPr marL="342900" lvl="2">
              <a:lnSpc>
                <a:spcPct val="90000"/>
              </a:lnSpc>
              <a:buClrTx/>
            </a:pPr>
            <a:r>
              <a:rPr lang="en-IN" sz="2400" dirty="0"/>
              <a:t>Project planning tools are very useful to organize and communicate project plans, status, and projections.</a:t>
            </a:r>
          </a:p>
          <a:p>
            <a:pPr marL="342900" lvl="2">
              <a:lnSpc>
                <a:spcPct val="90000"/>
              </a:lnSpc>
              <a:buClrTx/>
            </a:pPr>
            <a:endParaRPr lang="en-IN" sz="2400" dirty="0"/>
          </a:p>
          <a:p>
            <a:pPr marL="342900" lvl="2">
              <a:lnSpc>
                <a:spcPct val="90000"/>
              </a:lnSpc>
              <a:buClrTx/>
            </a:pPr>
            <a:r>
              <a:rPr lang="en-IN" sz="2400" dirty="0"/>
              <a:t>They help link tasks and sub-tasks or other work elements to get a whole view of what needs to be accomplished.</a:t>
            </a:r>
          </a:p>
          <a:p>
            <a:pPr marL="342900" lvl="2">
              <a:lnSpc>
                <a:spcPct val="90000"/>
              </a:lnSpc>
              <a:buClrTx/>
            </a:pPr>
            <a:endParaRPr lang="en-IN" sz="2400" dirty="0"/>
          </a:p>
          <a:p>
            <a:pPr marL="342900" lvl="2">
              <a:lnSpc>
                <a:spcPct val="90000"/>
              </a:lnSpc>
              <a:buClrTx/>
            </a:pPr>
            <a:r>
              <a:rPr lang="en-IN" sz="2400" dirty="0"/>
              <a:t>They allow a more objective comparison of alternative solutions and provide consistent coverage of responsibilities.</a:t>
            </a:r>
          </a:p>
          <a:p>
            <a:pPr marL="342900" lvl="2">
              <a:lnSpc>
                <a:spcPct val="90000"/>
              </a:lnSpc>
              <a:buClrTx/>
            </a:pPr>
            <a:endParaRPr lang="en-IN" altLang="zh-HK" sz="2400" dirty="0">
              <a:ea typeface="PMingLiU" pitchFamily="18" charset="-120"/>
            </a:endParaRPr>
          </a:p>
          <a:p>
            <a:pPr marL="342900" lvl="2">
              <a:lnSpc>
                <a:spcPct val="90000"/>
              </a:lnSpc>
              <a:buClrTx/>
            </a:pPr>
            <a:r>
              <a:rPr lang="en-IN" altLang="zh-HK" sz="2400" dirty="0">
                <a:ea typeface="PMingLiU" pitchFamily="18" charset="-120"/>
              </a:rPr>
              <a:t>They allow for effective scope control and change management.</a:t>
            </a:r>
          </a:p>
          <a:p>
            <a:pPr marL="342900" lvl="2">
              <a:lnSpc>
                <a:spcPct val="90000"/>
              </a:lnSpc>
              <a:buClrTx/>
            </a:pPr>
            <a:endParaRPr lang="en-US" altLang="zh-HK" sz="2400" dirty="0">
              <a:ea typeface="PMingLiU" pitchFamily="18" charset="-120"/>
            </a:endParaRPr>
          </a:p>
          <a:p>
            <a:pPr marL="342900" lvl="2">
              <a:lnSpc>
                <a:spcPct val="90000"/>
              </a:lnSpc>
              <a:buClrTx/>
            </a:pPr>
            <a:r>
              <a:rPr lang="en-US" altLang="zh-HK" sz="2400" dirty="0">
                <a:ea typeface="PMingLiU" pitchFamily="18" charset="-120"/>
              </a:rPr>
              <a:t>They facilitate effective communication with all project participants and stakeholders.</a:t>
            </a:r>
          </a:p>
          <a:p>
            <a:pPr marL="342900" lvl="2">
              <a:lnSpc>
                <a:spcPct val="90000"/>
              </a:lnSpc>
              <a:buClrTx/>
            </a:pPr>
            <a:endParaRPr lang="en-IN" sz="2400" dirty="0"/>
          </a:p>
          <a:p>
            <a:pPr marL="342900" lvl="2">
              <a:lnSpc>
                <a:spcPct val="90000"/>
              </a:lnSpc>
              <a:buClrTx/>
            </a:pPr>
            <a:r>
              <a:rPr lang="en-IN" sz="2400" dirty="0"/>
              <a:t>They help define management reviews.</a:t>
            </a:r>
          </a:p>
          <a:p>
            <a:pPr marL="342900" lvl="2">
              <a:lnSpc>
                <a:spcPct val="90000"/>
              </a:lnSpc>
              <a:buClrTx/>
            </a:pPr>
            <a:endParaRPr lang="en-US" sz="2400" dirty="0"/>
          </a:p>
          <a:p>
            <a:pPr marL="342900" lvl="2">
              <a:lnSpc>
                <a:spcPct val="90000"/>
              </a:lnSpc>
              <a:buClrTx/>
            </a:pPr>
            <a:r>
              <a:rPr lang="en-US" sz="2400" dirty="0"/>
              <a:t>They act as an effective monitoring mechanism for the project.</a:t>
            </a:r>
            <a:endParaRPr lang="en-IN" sz="2400" dirty="0"/>
          </a:p>
          <a:p>
            <a:pPr marL="342900" lvl="2">
              <a:lnSpc>
                <a:spcPct val="90000"/>
              </a:lnSpc>
              <a:buClrTx/>
            </a:pPr>
            <a:endParaRPr lang="en-IN" sz="2400" dirty="0"/>
          </a:p>
          <a:p>
            <a:pPr marL="342900" lvl="2">
              <a:lnSpc>
                <a:spcPct val="90000"/>
              </a:lnSpc>
              <a:buClrTx/>
            </a:pPr>
            <a:r>
              <a:rPr lang="en-IN" sz="2400" dirty="0"/>
              <a:t>They establish project baselines for progress reviews and control points.</a:t>
            </a:r>
            <a:endParaRPr lang="en-IN" sz="2400" b="1" dirty="0"/>
          </a:p>
          <a:p>
            <a:pPr marL="342900" lvl="2">
              <a:lnSpc>
                <a:spcPct val="90000"/>
              </a:lnSpc>
              <a:buClrTx/>
            </a:pPr>
            <a:endParaRPr lang="en-US" altLang="zh-HK" sz="2000" dirty="0">
              <a:ea typeface="PMingLiU" pitchFamily="18" charset="-12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202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302077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Disadvantages</a:t>
            </a:r>
          </a:p>
        </p:txBody>
      </p:sp>
      <p:sp>
        <p:nvSpPr>
          <p:cNvPr id="19459" name="Content Placeholder 2"/>
          <p:cNvSpPr>
            <a:spLocks noGrp="1"/>
          </p:cNvSpPr>
          <p:nvPr>
            <p:ph idx="1"/>
          </p:nvPr>
        </p:nvSpPr>
        <p:spPr/>
        <p:txBody>
          <a:bodyPr>
            <a:normAutofit/>
          </a:bodyPr>
          <a:lstStyle/>
          <a:p>
            <a:pPr marL="342900" lvl="2">
              <a:lnSpc>
                <a:spcPct val="90000"/>
              </a:lnSpc>
              <a:buClrTx/>
            </a:pPr>
            <a:r>
              <a:rPr lang="en-IN" sz="2400" dirty="0"/>
              <a:t>Project planning tools can sometimes take too much time to maintain.</a:t>
            </a:r>
          </a:p>
          <a:p>
            <a:pPr marL="342900" lvl="2">
              <a:lnSpc>
                <a:spcPct val="90000"/>
              </a:lnSpc>
              <a:buClrTx/>
            </a:pPr>
            <a:endParaRPr lang="en-IN" sz="2400" dirty="0"/>
          </a:p>
          <a:p>
            <a:pPr marL="342900" lvl="2">
              <a:lnSpc>
                <a:spcPct val="90000"/>
              </a:lnSpc>
              <a:buClrTx/>
            </a:pPr>
            <a:r>
              <a:rPr lang="en-IN" sz="2400" dirty="0"/>
              <a:t>Data updating and accuracy can be cumbersome.</a:t>
            </a:r>
          </a:p>
          <a:p>
            <a:pPr marL="342900" lvl="2">
              <a:lnSpc>
                <a:spcPct val="90000"/>
              </a:lnSpc>
              <a:buClrTx/>
            </a:pPr>
            <a:endParaRPr lang="en-IN" sz="2400" dirty="0"/>
          </a:p>
          <a:p>
            <a:pPr marL="342900" lvl="2">
              <a:lnSpc>
                <a:spcPct val="90000"/>
              </a:lnSpc>
              <a:buClrTx/>
            </a:pPr>
            <a:r>
              <a:rPr lang="en-IN" sz="2400" dirty="0"/>
              <a:t>Too much documentation can cause version control to be challenging.</a:t>
            </a:r>
          </a:p>
          <a:p>
            <a:pPr marL="342900" lvl="2">
              <a:lnSpc>
                <a:spcPct val="90000"/>
              </a:lnSpc>
              <a:buClrTx/>
            </a:pPr>
            <a:endParaRPr lang="en-US" sz="2400" dirty="0"/>
          </a:p>
          <a:p>
            <a:pPr marL="342900" lvl="2">
              <a:lnSpc>
                <a:spcPct val="90000"/>
              </a:lnSpc>
              <a:buClrTx/>
            </a:pPr>
            <a:r>
              <a:rPr lang="en-US" sz="2400" dirty="0"/>
              <a:t>Ineffective use of tools, especially risk management tools or project plans, can bring unwarranted project risks because bad decisions can be made on inaccurate information.</a:t>
            </a:r>
            <a:endParaRPr lang="en-IN" sz="2400" dirty="0"/>
          </a:p>
          <a:p>
            <a:pPr marL="342900" lvl="2">
              <a:lnSpc>
                <a:spcPct val="90000"/>
              </a:lnSpc>
              <a:buClrTx/>
            </a:pPr>
            <a:endParaRPr lang="en-US" sz="2400" dirty="0"/>
          </a:p>
          <a:p>
            <a:pPr marL="342900" lvl="2">
              <a:lnSpc>
                <a:spcPct val="90000"/>
              </a:lnSpc>
              <a:buClrTx/>
            </a:pPr>
            <a:r>
              <a:rPr lang="en-US" sz="2400" dirty="0"/>
              <a:t>Understanding of tools and usage of the tools may require training, hence additional costs and time.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441498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tx1"/>
                </a:solidFill>
              </a:rPr>
              <a:t>1.4 Lean Fundamentals</a:t>
            </a:r>
          </a:p>
          <a:p>
            <a:pPr marL="287338" indent="0">
              <a:buNone/>
            </a:pPr>
            <a:r>
              <a:rPr lang="en-US" sz="1600" b="1" dirty="0">
                <a:solidFill>
                  <a:schemeClr val="tx1"/>
                </a:solidFill>
              </a:rPr>
              <a:t>    </a:t>
            </a:r>
            <a:r>
              <a:rPr lang="en-US" sz="1600" dirty="0">
                <a:solidFill>
                  <a:schemeClr val="tx1"/>
                </a:solidFill>
              </a:rPr>
              <a:t>1.4.1 Lean and Six Sigma</a:t>
            </a:r>
          </a:p>
          <a:p>
            <a:pPr marL="287338" indent="0">
              <a:buNone/>
            </a:pPr>
            <a:r>
              <a:rPr lang="en-US" sz="1600" dirty="0">
                <a:solidFill>
                  <a:schemeClr val="tx1"/>
                </a:solidFill>
              </a:rPr>
              <a:t>    1.4.2 History of Lean</a:t>
            </a:r>
          </a:p>
          <a:p>
            <a:pPr marL="287338" indent="0">
              <a:buNone/>
            </a:pPr>
            <a:r>
              <a:rPr lang="en-US" sz="1600" dirty="0">
                <a:solidFill>
                  <a:schemeClr val="tx1"/>
                </a:solidFill>
              </a:rPr>
              <a:t>    1.4.3 The Seven Deadly </a:t>
            </a:r>
            <a:r>
              <a:rPr lang="en-US" sz="1600" dirty="0" err="1">
                <a:solidFill>
                  <a:schemeClr val="tx1"/>
                </a:solidFill>
              </a:rPr>
              <a:t>Muda</a:t>
            </a:r>
            <a:endParaRPr lang="en-US" sz="1600" dirty="0">
              <a:solidFill>
                <a:schemeClr val="tx1"/>
              </a:solidFill>
            </a:endParaRPr>
          </a:p>
          <a:p>
            <a:pPr marL="287338" indent="0">
              <a:buNone/>
            </a:pPr>
            <a:r>
              <a:rPr lang="en-US" sz="1600" dirty="0">
                <a:solidFill>
                  <a:schemeClr val="tx1"/>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205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39617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207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23241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102127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208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9812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951782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4191000" y="1219200"/>
            <a:ext cx="70358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209</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7" name="Diagram 6"/>
          <p:cNvGraphicFramePr/>
          <p:nvPr>
            <p:extLst>
              <p:ext uri="{D42A27DB-BD31-4B8C-83A1-F6EECF244321}">
                <p14:modId xmlns:p14="http://schemas.microsoft.com/office/powerpoint/2010/main" val="1380021127"/>
              </p:ext>
            </p:extLst>
          </p:nvPr>
        </p:nvGraphicFramePr>
        <p:xfrm>
          <a:off x="6096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25146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2190750" y="3891975"/>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762000" y="5816025"/>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066800"/>
            <a:ext cx="8382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p:cNvSpPr>
            <a:spLocks noGrp="1"/>
          </p:cNvSpPr>
          <p:nvPr>
            <p:ph type="sldNum" sz="quarter" idx="4"/>
          </p:nvPr>
        </p:nvSpPr>
        <p:spPr/>
        <p:txBody>
          <a:bodyPr/>
          <a:lstStyle/>
          <a:p>
            <a:fld id="{5A6A12F4-C341-4E64-9C18-B0BA3358FAF5}" type="slidenum">
              <a:rPr lang="en-US" smtClean="0"/>
              <a:pPr/>
              <a:t>211</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4" name="Content Placeholder 3"/>
          <p:cNvSpPr>
            <a:spLocks noGrp="1"/>
          </p:cNvSpPr>
          <p:nvPr>
            <p:ph idx="1"/>
          </p:nvPr>
        </p:nvSpPr>
        <p:spPr/>
        <p:txBody>
          <a:bodyPr/>
          <a:lstStyle/>
          <a:p>
            <a:r>
              <a:rPr lang="en-US" dirty="0"/>
              <a:t>Defects or defectives are an obvious waste for any working environment or production system.</a:t>
            </a:r>
          </a:p>
          <a:p>
            <a:endParaRPr lang="en-US" dirty="0"/>
          </a:p>
          <a:p>
            <a:endParaRPr lang="en-US" dirty="0"/>
          </a:p>
          <a:p>
            <a:endParaRPr lang="en-US" dirty="0"/>
          </a:p>
          <a:p>
            <a:r>
              <a:rPr lang="en-US" dirty="0"/>
              <a:t>Defects require rework during production and/or after the product is returned from an unhappy customer.</a:t>
            </a:r>
          </a:p>
          <a:p>
            <a:endParaRPr lang="en-US" dirty="0"/>
          </a:p>
          <a:p>
            <a:r>
              <a:rPr lang="en-US" dirty="0"/>
              <a:t>Some defects are difficult to solve and they create “workarounds” and hidden factories.</a:t>
            </a:r>
          </a:p>
          <a:p>
            <a:endParaRPr lang="en-US" dirty="0"/>
          </a:p>
          <a:p>
            <a:r>
              <a:rPr lang="en-US" dirty="0"/>
              <a:t>Eliminating defects is a sure way to improve product quality, customer satisfaction, and production costs.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600201"/>
            <a:ext cx="1524000" cy="17964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24822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4" name="Content Placeholder 3"/>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500" y="1794722"/>
            <a:ext cx="3124200" cy="250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906864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161024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2192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879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4216400" y="1143000"/>
            <a:ext cx="6934200" cy="5486400"/>
          </a:xfrm>
        </p:spPr>
        <p:txBody>
          <a:bodyPr/>
          <a:lstStyle/>
          <a:p>
            <a:r>
              <a:rPr lang="en-US" dirty="0"/>
              <a:t>Motion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 y="1905000"/>
            <a:ext cx="2743200" cy="3085507"/>
          </a:xfrm>
          <a:prstGeom prst="rect">
            <a:avLst/>
          </a:prstGeom>
        </p:spPr>
      </p:pic>
    </p:spTree>
    <p:custDataLst>
      <p:tags r:id="rId1"/>
    </p:custDataLst>
    <p:extLst>
      <p:ext uri="{BB962C8B-B14F-4D97-AF65-F5344CB8AC3E}">
        <p14:creationId xmlns:p14="http://schemas.microsoft.com/office/powerpoint/2010/main" val="154731089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4572000" indent="-342900"/>
            <a:endParaRPr lang="en-US" dirty="0"/>
          </a:p>
          <a:p>
            <a:pPr marL="4572000" indent="-342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3810000" cy="2833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101792661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171156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8" name="Slide Number Placeholder 7"/>
          <p:cNvSpPr>
            <a:spLocks noGrp="1"/>
          </p:cNvSpPr>
          <p:nvPr>
            <p:ph type="sldNum" sz="quarter" idx="4"/>
          </p:nvPr>
        </p:nvSpPr>
        <p:spPr/>
        <p:txBody>
          <a:bodyPr/>
          <a:lstStyle/>
          <a:p>
            <a:fld id="{5A6A12F4-C341-4E64-9C18-B0BA3358FAF5}" type="slidenum">
              <a:rPr lang="en-US" smtClean="0"/>
              <a:pPr/>
              <a:t>223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932275930"/>
              </p:ext>
            </p:extLst>
          </p:nvPr>
        </p:nvGraphicFramePr>
        <p:xfrm>
          <a:off x="1219200" y="1165412"/>
          <a:ext cx="8763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lide Number Placeholder 7"/>
          <p:cNvSpPr>
            <a:spLocks noGrp="1"/>
          </p:cNvSpPr>
          <p:nvPr>
            <p:ph type="sldNum" sz="quarter" idx="4"/>
          </p:nvPr>
        </p:nvSpPr>
        <p:spPr/>
        <p:txBody>
          <a:bodyPr/>
          <a:lstStyle/>
          <a:p>
            <a:fld id="{5A6A12F4-C341-4E64-9C18-B0BA3358FAF5}" type="slidenum">
              <a:rPr lang="en-US" smtClean="0"/>
              <a:pPr/>
              <a:t>225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lnSpcReduction="1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962400" y="1358153"/>
            <a:ext cx="7032812" cy="50292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229</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487436"/>
            <a:ext cx="2565401" cy="2770633"/>
          </a:xfrm>
          <a:prstGeom prst="rect">
            <a:avLst/>
          </a:prstGeom>
        </p:spPr>
      </p:pic>
    </p:spTree>
    <p:custDataLst>
      <p:tags r:id="rId1"/>
    </p:custDataLst>
    <p:extLst>
      <p:ext uri="{BB962C8B-B14F-4D97-AF65-F5344CB8AC3E}">
        <p14:creationId xmlns:p14="http://schemas.microsoft.com/office/powerpoint/2010/main" val="3624791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3886199" y="1295400"/>
            <a:ext cx="7239001" cy="5029200"/>
          </a:xfrm>
        </p:spPr>
        <p:txBody>
          <a:bodyPr>
            <a:noAutofit/>
          </a:bodyPr>
          <a:lstStyle/>
          <a:p>
            <a:r>
              <a:rPr lang="en-US" sz="2200" b="1" dirty="0">
                <a:solidFill>
                  <a:srgbClr val="182835"/>
                </a:solidFill>
              </a:rPr>
              <a:t>Straightening</a:t>
            </a:r>
            <a:r>
              <a:rPr lang="en-US" sz="2200" dirty="0">
                <a:solidFill>
                  <a:srgbClr val="182835"/>
                </a:solidFill>
              </a:rPr>
              <a:t> in 5S is also called </a:t>
            </a:r>
            <a:r>
              <a:rPr lang="en-US" sz="2200" b="1" dirty="0">
                <a:solidFill>
                  <a:srgbClr val="182835"/>
                </a:solidFill>
              </a:rPr>
              <a:t>setting in order.</a:t>
            </a:r>
            <a:endParaRPr lang="en-US" sz="2200" dirty="0">
              <a:solidFill>
                <a:srgbClr val="182835"/>
              </a:solidFill>
            </a:endParaRPr>
          </a:p>
          <a:p>
            <a:endParaRPr lang="en-US" sz="2200" dirty="0"/>
          </a:p>
          <a:p>
            <a:r>
              <a:rPr lang="en-US" sz="2200" dirty="0"/>
              <a:t>Label each needed item.</a:t>
            </a:r>
          </a:p>
          <a:p>
            <a:endParaRPr lang="en-US" sz="2200" dirty="0"/>
          </a:p>
          <a:p>
            <a:r>
              <a:rPr lang="en-US" sz="2200" dirty="0"/>
              <a:t>Store items at their best locations so that the workers can find them easily whenever they needed any item.</a:t>
            </a:r>
          </a:p>
          <a:p>
            <a:endParaRPr lang="en-US" sz="2200" dirty="0"/>
          </a:p>
          <a:p>
            <a:r>
              <a:rPr lang="en-US" sz="2200" dirty="0"/>
              <a:t>Reduce the motion and time required to locate and obtain any item whenever it is needed. </a:t>
            </a:r>
          </a:p>
          <a:p>
            <a:endParaRPr lang="en-US" sz="2200" dirty="0"/>
          </a:p>
          <a:p>
            <a:r>
              <a:rPr lang="en-US" sz="2200" dirty="0"/>
              <a:t>Promote an efficient work flow path.</a:t>
            </a:r>
          </a:p>
          <a:p>
            <a:endParaRPr lang="en-US" sz="2200" dirty="0"/>
          </a:p>
          <a:p>
            <a:r>
              <a:rPr lang="en-US" sz="2200" dirty="0"/>
              <a:t>Use visual aids like the tool board image on this page.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230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355476"/>
            <a:ext cx="2767725" cy="306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701285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505201" y="1367118"/>
            <a:ext cx="7696200" cy="50292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667000"/>
            <a:ext cx="2183831"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403435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235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 Measure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236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802197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237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2195152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238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235651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239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5122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sz="2000"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240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3782858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562234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242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939216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1: Identify and define the effect/event being analyzed.</a:t>
            </a:r>
          </a:p>
          <a:p>
            <a:pPr lvl="1"/>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0271450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8953345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2: Brainstorm the potential causes or factors of the effect/event occurring.</a:t>
            </a:r>
          </a:p>
          <a:p>
            <a:pPr lvl="1"/>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5951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5334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pPr marL="342900" lvl="1" indent="-342900"/>
            <a:r>
              <a:rPr lang="en-US" sz="2400" dirty="0"/>
              <a:t>Step 3: Identify the main categories of causes and group the potential causes accordingly.</a:t>
            </a:r>
          </a:p>
          <a:p>
            <a:pPr lvl="1"/>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348642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5102557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4179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491860" y="1747611"/>
            <a:ext cx="5998342" cy="3410836"/>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25</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1521373" y="1542164"/>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981020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893211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36022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6556949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254</a:t>
            </a:fld>
            <a:endParaRPr lang="en-US" dirty="0"/>
          </a:p>
        </p:txBody>
      </p:sp>
      <p:sp>
        <p:nvSpPr>
          <p:cNvPr id="14" name="Footer Placeholder 13"/>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Tree>
    <p:custDataLst>
      <p:tags r:id="rId1"/>
    </p:custDataLst>
    <p:extLst>
      <p:ext uri="{BB962C8B-B14F-4D97-AF65-F5344CB8AC3E}">
        <p14:creationId xmlns:p14="http://schemas.microsoft.com/office/powerpoint/2010/main" val="103897875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8170070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Autofit/>
          </a:bodyPr>
          <a:lstStyle/>
          <a:p>
            <a:r>
              <a:rPr lang="en-US" sz="2200" dirty="0"/>
              <a:t>Step 4: Analyze the cause and effect (C&amp;E) diagram. </a:t>
            </a:r>
          </a:p>
          <a:p>
            <a:pPr lvl="1"/>
            <a:r>
              <a:rPr lang="en-US" sz="2000" dirty="0"/>
              <a:t>After completing the C&amp;E diagram, the real estate company conducts further research on each potential root cause.</a:t>
            </a:r>
          </a:p>
          <a:p>
            <a:pPr lvl="1"/>
            <a:r>
              <a:rPr lang="en-US" sz="2000"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pPr lvl="1"/>
            <a:r>
              <a:rPr lang="en-US" sz="2000" dirty="0"/>
              <a:t>Next, the real estate company needs to collect and analyze the data to check whether root causes identified in the C&amp;E diagram are statistically the causes of the high energy costs.</a:t>
            </a:r>
          </a:p>
          <a:p>
            <a:endParaRPr lang="en-US"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145235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923081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1100094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259" y="1219201"/>
            <a:ext cx="7116932" cy="4752975"/>
          </a:xfrm>
          <a:prstGeom prst="rect">
            <a:avLst/>
          </a:prstGeom>
        </p:spPr>
      </p:pic>
    </p:spTree>
    <p:custDataLst>
      <p:tags r:id="rId1"/>
    </p:custDataLst>
    <p:extLst>
      <p:ext uri="{BB962C8B-B14F-4D97-AF65-F5344CB8AC3E}">
        <p14:creationId xmlns:p14="http://schemas.microsoft.com/office/powerpoint/2010/main" val="3661969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sz="2200" dirty="0"/>
              <a:t>Across the top enter your output measures. These are the Y’s that are important to your project.</a:t>
            </a:r>
          </a:p>
          <a:p>
            <a:pPr marL="571500" indent="-457200">
              <a:buFont typeface="+mj-lt"/>
              <a:buAutoNum type="arabicPeriod"/>
            </a:pPr>
            <a:endParaRPr lang="en-US" sz="2200" dirty="0"/>
          </a:p>
          <a:p>
            <a:pPr marL="571500" indent="-457200">
              <a:buFont typeface="+mj-lt"/>
              <a:buAutoNum type="arabicPeriod"/>
            </a:pPr>
            <a:r>
              <a:rPr lang="en-US" sz="2200" dirty="0"/>
              <a:t>Next, give each Y a weight. Use a 1–10 scale, 1 being least important and 10 most important.</a:t>
            </a:r>
          </a:p>
          <a:p>
            <a:pPr marL="571500" indent="-457200">
              <a:buFont typeface="+mj-lt"/>
              <a:buAutoNum type="arabicPeriod"/>
            </a:pPr>
            <a:endParaRPr lang="en-US" sz="2200" dirty="0"/>
          </a:p>
          <a:p>
            <a:pPr marL="571500" indent="-457200">
              <a:buFont typeface="+mj-lt"/>
              <a:buAutoNum type="arabicPeriod"/>
            </a:pPr>
            <a:r>
              <a:rPr lang="en-US" sz="2200" dirty="0"/>
              <a:t>Below, in the leftmost column, enter all the variables you identified with your cause and effect diagram.</a:t>
            </a:r>
          </a:p>
          <a:p>
            <a:pPr marL="571500" indent="-457200">
              <a:buFont typeface="+mj-lt"/>
              <a:buAutoNum type="arabicPeriod"/>
            </a:pPr>
            <a:endParaRPr lang="en-US" sz="2200" dirty="0"/>
          </a:p>
          <a:p>
            <a:pPr marL="571500" indent="-457200">
              <a:buFont typeface="+mj-lt"/>
              <a:buAutoNum type="arabicPeriod"/>
            </a:pPr>
            <a:r>
              <a:rPr lang="en-US" sz="22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200" dirty="0"/>
          </a:p>
          <a:p>
            <a:pPr marL="571500" indent="-457200">
              <a:buFont typeface="+mj-lt"/>
              <a:buAutoNum type="arabicPeriod"/>
            </a:pPr>
            <a:r>
              <a:rPr lang="en-US" sz="2200" dirty="0"/>
              <a:t>Lastly, sort the “Score” column to order the most important X’s first.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047213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2200275" y="1371600"/>
            <a:ext cx="7181850" cy="4667250"/>
          </a:xfrm>
          <a:prstGeom prst="rect">
            <a:avLst/>
          </a:prstGeom>
          <a:ln>
            <a:noFill/>
          </a:ln>
        </p:spPr>
      </p:pic>
    </p:spTree>
    <p:custDataLst>
      <p:tags r:id="rId1"/>
    </p:custDataLst>
    <p:extLst>
      <p:ext uri="{BB962C8B-B14F-4D97-AF65-F5344CB8AC3E}">
        <p14:creationId xmlns:p14="http://schemas.microsoft.com/office/powerpoint/2010/main" val="223054967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78661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215719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endParaRPr lang="en-US" dirty="0"/>
          </a:p>
          <a:p>
            <a:r>
              <a:rPr lang="en-US" dirty="0"/>
              <a:t>It visualizes how the business process is accomplished step by step.</a:t>
            </a:r>
          </a:p>
          <a:p>
            <a:r>
              <a:rPr lang="en-US" dirty="0"/>
              <a:t>It describes how the information or materials sequentially flow from one business entity to the next.</a:t>
            </a:r>
          </a:p>
          <a:p>
            <a:r>
              <a:rPr lang="en-US" dirty="0"/>
              <a:t>It illustrates who is responsible for what between the process boundaries.</a:t>
            </a:r>
          </a:p>
          <a:p>
            <a:r>
              <a:rPr lang="en-US" dirty="0"/>
              <a:t>It depicts the input and output of each individual process step.</a:t>
            </a:r>
          </a:p>
          <a:p>
            <a:endParaRPr lang="en-US" dirty="0"/>
          </a:p>
          <a:p>
            <a:r>
              <a:rPr lang="en-US" dirty="0"/>
              <a:t>In the Measure phase, the project team should map the current state of the process instead of the ideal state.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936612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265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2514600" y="2208213"/>
            <a:ext cx="6781800" cy="4192588"/>
            <a:chOff x="762000" y="2436812"/>
            <a:chExt cx="6743701"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74133" y="2436812"/>
              <a:ext cx="4307667" cy="923330"/>
            </a:xfrm>
            <a:prstGeom prst="rect">
              <a:avLst/>
            </a:prstGeom>
            <a:noFill/>
          </p:spPr>
          <p:txBody>
            <a:bodyPr wrap="square" rtlCol="0">
              <a:spAutoFit/>
            </a:bodyPr>
            <a:lstStyle/>
            <a:p>
              <a:r>
                <a:rPr lang="en-US" i="1" dirty="0">
                  <a:latin typeface="+mj-lt"/>
                </a:rPr>
                <a:t>Terminator (Oval):</a:t>
              </a:r>
            </a:p>
            <a:p>
              <a:r>
                <a:rPr lang="en-US" dirty="0">
                  <a:latin typeface="+mj-lt"/>
                </a:rPr>
                <a:t>Shows the start/end points in the process.</a:t>
              </a:r>
            </a:p>
          </p:txBody>
        </p:sp>
        <p:sp>
          <p:nvSpPr>
            <p:cNvPr id="12" name="TextBox 11"/>
            <p:cNvSpPr txBox="1"/>
            <p:nvPr/>
          </p:nvSpPr>
          <p:spPr>
            <a:xfrm>
              <a:off x="2474132" y="3697069"/>
              <a:ext cx="4307667"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474133" y="4916269"/>
              <a:ext cx="5031568" cy="923330"/>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474133" y="5983069"/>
              <a:ext cx="4307667"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87454253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266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590800" y="1254205"/>
            <a:ext cx="6553200" cy="5146596"/>
            <a:chOff x="463550" y="1008762"/>
            <a:chExt cx="8070849" cy="5146596"/>
          </a:xfrm>
        </p:grpSpPr>
        <p:sp>
          <p:nvSpPr>
            <p:cNvPr id="19" name="Flowchart: Alternate Process 18"/>
            <p:cNvSpPr/>
            <p:nvPr/>
          </p:nvSpPr>
          <p:spPr>
            <a:xfrm>
              <a:off x="463550" y="1164103"/>
              <a:ext cx="1424593"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Predefined Process 19"/>
            <p:cNvSpPr/>
            <p:nvPr/>
          </p:nvSpPr>
          <p:spPr>
            <a:xfrm>
              <a:off x="463550" y="2296143"/>
              <a:ext cx="1424593"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Preparation 20"/>
            <p:cNvSpPr/>
            <p:nvPr/>
          </p:nvSpPr>
          <p:spPr>
            <a:xfrm>
              <a:off x="463550" y="4419600"/>
              <a:ext cx="1424593"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elay 21"/>
            <p:cNvSpPr/>
            <p:nvPr/>
          </p:nvSpPr>
          <p:spPr>
            <a:xfrm>
              <a:off x="463550" y="5542710"/>
              <a:ext cx="1424593"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anual Operation 22"/>
            <p:cNvSpPr/>
            <p:nvPr/>
          </p:nvSpPr>
          <p:spPr>
            <a:xfrm>
              <a:off x="463550" y="3409336"/>
              <a:ext cx="1424593"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185344" y="1008762"/>
              <a:ext cx="6349055" cy="923330"/>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the alternate of a normal process step.</a:t>
              </a:r>
            </a:p>
          </p:txBody>
        </p:sp>
        <p:sp>
          <p:nvSpPr>
            <p:cNvPr id="25" name="TextBox 24"/>
            <p:cNvSpPr txBox="1"/>
            <p:nvPr/>
          </p:nvSpPr>
          <p:spPr>
            <a:xfrm>
              <a:off x="2185343" y="2002302"/>
              <a:ext cx="6010941" cy="646331"/>
            </a:xfrm>
            <a:prstGeom prst="rect">
              <a:avLst/>
            </a:prstGeom>
            <a:noFill/>
          </p:spPr>
          <p:txBody>
            <a:bodyPr wrap="square" rtlCol="0">
              <a:spAutoFit/>
            </a:bodyPr>
            <a:lstStyle/>
            <a:p>
              <a:r>
                <a:rPr lang="en-US" i="1" dirty="0">
                  <a:latin typeface="+mj-lt"/>
                </a:rPr>
                <a:t>Predefined Process:</a:t>
              </a:r>
            </a:p>
            <a:p>
              <a:r>
                <a:rPr lang="en-US" dirty="0">
                  <a:latin typeface="+mj-lt"/>
                </a:rPr>
                <a:t>Indicates a formally defined process step.</a:t>
              </a:r>
            </a:p>
          </p:txBody>
        </p:sp>
        <p:sp>
          <p:nvSpPr>
            <p:cNvPr id="26" name="TextBox 25"/>
            <p:cNvSpPr txBox="1"/>
            <p:nvPr/>
          </p:nvSpPr>
          <p:spPr>
            <a:xfrm>
              <a:off x="2185343" y="3409336"/>
              <a:ext cx="6010941"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r>
                <a:rPr lang="en-US" dirty="0">
                  <a:latin typeface="Source Sans Pro" panose="020B0503030403020204" pitchFamily="34" charset="0"/>
                </a:rPr>
                <a:t>.</a:t>
              </a:r>
            </a:p>
          </p:txBody>
        </p:sp>
        <p:sp>
          <p:nvSpPr>
            <p:cNvPr id="27" name="TextBox 26"/>
            <p:cNvSpPr txBox="1"/>
            <p:nvPr/>
          </p:nvSpPr>
          <p:spPr>
            <a:xfrm>
              <a:off x="2185344" y="4382988"/>
              <a:ext cx="601094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28" name="TextBox 27"/>
            <p:cNvSpPr txBox="1"/>
            <p:nvPr/>
          </p:nvSpPr>
          <p:spPr>
            <a:xfrm>
              <a:off x="2185343" y="5509027"/>
              <a:ext cx="6010941"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214232694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information-related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324100" y="1828800"/>
            <a:ext cx="7654365" cy="4651248"/>
            <a:chOff x="838200" y="1905000"/>
            <a:chExt cx="7654365" cy="4651248"/>
          </a:xfrm>
        </p:grpSpPr>
        <p:sp>
          <p:nvSpPr>
            <p:cNvPr id="15" name="Flowchart: Data 14"/>
            <p:cNvSpPr/>
            <p:nvPr/>
          </p:nvSpPr>
          <p:spPr>
            <a:xfrm>
              <a:off x="911352"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911352"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911352"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911352"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387600" y="1905000"/>
              <a:ext cx="60960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p>
          </p:txBody>
        </p:sp>
        <p:sp>
          <p:nvSpPr>
            <p:cNvPr id="22" name="TextBox 21"/>
            <p:cNvSpPr txBox="1"/>
            <p:nvPr/>
          </p:nvSpPr>
          <p:spPr>
            <a:xfrm>
              <a:off x="2387600" y="2819400"/>
              <a:ext cx="60960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387600" y="3713539"/>
              <a:ext cx="6096000" cy="923330"/>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r>
                <a:rPr lang="en-US" dirty="0">
                  <a:latin typeface="Source Sans Pro" panose="020B0503030403020204" pitchFamily="34" charset="0"/>
                </a:rPr>
                <a:t>.</a:t>
              </a:r>
            </a:p>
          </p:txBody>
        </p:sp>
        <p:sp>
          <p:nvSpPr>
            <p:cNvPr id="24" name="TextBox 23"/>
            <p:cNvSpPr txBox="1"/>
            <p:nvPr/>
          </p:nvSpPr>
          <p:spPr>
            <a:xfrm>
              <a:off x="2396565" y="4953684"/>
              <a:ext cx="60960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p>
          </p:txBody>
        </p:sp>
        <p:sp>
          <p:nvSpPr>
            <p:cNvPr id="25" name="TextBox 24"/>
            <p:cNvSpPr txBox="1"/>
            <p:nvPr/>
          </p:nvSpPr>
          <p:spPr>
            <a:xfrm>
              <a:off x="2387600" y="5906869"/>
              <a:ext cx="60960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253464893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4" name="Content Placeholder 3"/>
          <p:cNvSpPr>
            <a:spLocks noGrp="1"/>
          </p:cNvSpPr>
          <p:nvPr>
            <p:ph idx="1"/>
          </p:nvPr>
        </p:nvSpPr>
        <p:spPr/>
        <p:txBody>
          <a:bodyPr/>
          <a:lstStyle/>
          <a:p>
            <a:r>
              <a:rPr lang="en-US" dirty="0"/>
              <a:t>Additional control of flow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406649" y="1676400"/>
            <a:ext cx="7461252" cy="4538028"/>
            <a:chOff x="825370" y="1792069"/>
            <a:chExt cx="7537194" cy="4538028"/>
          </a:xfrm>
        </p:grpSpPr>
        <p:sp>
          <p:nvSpPr>
            <p:cNvPr id="19" name="Flowchart: Off-page Connector 18"/>
            <p:cNvSpPr/>
            <p:nvPr/>
          </p:nvSpPr>
          <p:spPr>
            <a:xfrm>
              <a:off x="861947"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25370" y="2782669"/>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61947" y="469693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74776" y="5713476"/>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858128" y="1792069"/>
              <a:ext cx="6504436"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858128" y="2782669"/>
              <a:ext cx="6504436"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858128" y="3664634"/>
              <a:ext cx="6504436"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r>
                <a:rPr lang="en-US" dirty="0">
                  <a:latin typeface="Source Sans Pro" panose="020B0503030403020204" pitchFamily="34" charset="0"/>
                </a:rPr>
                <a:t>.</a:t>
              </a:r>
            </a:p>
          </p:txBody>
        </p:sp>
        <p:sp>
          <p:nvSpPr>
            <p:cNvPr id="33" name="Flowchart: Extract 32"/>
            <p:cNvSpPr/>
            <p:nvPr/>
          </p:nvSpPr>
          <p:spPr>
            <a:xfrm>
              <a:off x="825370" y="3664634"/>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858128" y="4541595"/>
              <a:ext cx="6504436"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r>
                <a:rPr lang="en-US" dirty="0">
                  <a:latin typeface="Source Sans Pro" panose="020B0503030403020204" pitchFamily="34" charset="0"/>
                </a:rPr>
                <a:t>.</a:t>
              </a:r>
            </a:p>
          </p:txBody>
        </p:sp>
        <p:sp>
          <p:nvSpPr>
            <p:cNvPr id="35" name="TextBox 34"/>
            <p:cNvSpPr txBox="1"/>
            <p:nvPr/>
          </p:nvSpPr>
          <p:spPr>
            <a:xfrm>
              <a:off x="1858128" y="5683766"/>
              <a:ext cx="6504436"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328900758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boundaries of the process you want to map.</a:t>
            </a:r>
          </a:p>
          <a:p>
            <a:pPr lvl="1"/>
            <a:endParaRPr lang="en-US" dirty="0"/>
          </a:p>
          <a:p>
            <a:pPr lvl="1"/>
            <a:r>
              <a:rPr lang="en-US" dirty="0"/>
              <a:t>A process map can depict the flow of an entire process or a segment of it.</a:t>
            </a:r>
          </a:p>
          <a:p>
            <a:pPr lvl="1"/>
            <a:endParaRPr lang="en-US" dirty="0"/>
          </a:p>
          <a:p>
            <a:pPr lvl="1"/>
            <a:r>
              <a:rPr lang="en-US" dirty="0"/>
              <a:t>You need to identify and define the beginning and ending points of the process before starting to plot.</a:t>
            </a:r>
          </a:p>
          <a:p>
            <a:pPr lvl="1"/>
            <a:endParaRPr lang="en-US" dirty="0"/>
          </a:p>
          <a:p>
            <a:pPr lvl="1"/>
            <a:r>
              <a:rPr lang="en-US" dirty="0"/>
              <a:t>Use operational definition.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1046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8" name="Slide Number Placeholder 7"/>
          <p:cNvSpPr>
            <a:spLocks noGrp="1"/>
          </p:cNvSpPr>
          <p:nvPr>
            <p:ph type="sldNum" sz="quarter" idx="4"/>
          </p:nvPr>
        </p:nvSpPr>
        <p:spPr/>
        <p:txBody>
          <a:bodyPr/>
          <a:lstStyle/>
          <a:p>
            <a:fld id="{5A6A12F4-C341-4E64-9C18-B0BA3358FAF5}" type="slidenum">
              <a:rPr lang="en-US" smtClean="0"/>
              <a:pPr/>
              <a:t>27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lvl="1"/>
            <a:endParaRPr lang="en-US" dirty="0"/>
          </a:p>
          <a:p>
            <a:pPr lvl="1"/>
            <a:r>
              <a:rPr lang="en-US" dirty="0"/>
              <a:t>Consult with process owners and subject matter experts or observe the process in action to understand how the process is actually performed.</a:t>
            </a:r>
          </a:p>
          <a:p>
            <a:pPr lvl="1"/>
            <a:endParaRPr lang="en-US" dirty="0"/>
          </a:p>
          <a:p>
            <a:pPr lvl="1"/>
            <a:r>
              <a:rPr lang="en-US" dirty="0"/>
              <a:t>Record the process steps and sort them according to the order of their occurrence.</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631937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lvl="1"/>
            <a:endParaRPr lang="en-US" dirty="0"/>
          </a:p>
          <a:p>
            <a:pPr lvl="1"/>
            <a:r>
              <a:rPr lang="en-US" dirty="0"/>
              <a:t>In the team meeting of process mapping, place the sticky notes with different colors on a white board to flexibly adjust the under-construction process map.</a:t>
            </a:r>
          </a:p>
          <a:p>
            <a:pPr lvl="1"/>
            <a:endParaRPr lang="en-US" dirty="0"/>
          </a:p>
          <a:p>
            <a:pPr lvl="1"/>
            <a:r>
              <a:rPr lang="en-US" dirty="0"/>
              <a:t>The flow lines are plotted directly on the white board. For the decision step, rotate the sticky note by 45°.</a:t>
            </a:r>
          </a:p>
          <a:p>
            <a:pPr lvl="1"/>
            <a:endParaRPr lang="en-US" dirty="0"/>
          </a:p>
          <a:p>
            <a:pPr lvl="1"/>
            <a:r>
              <a:rPr lang="en-US" dirty="0"/>
              <a:t>When the map is completed on the white board, record the map using Excel, PowerPoint, or Visio.</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394354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1"/>
            <a:ext cx="10769600" cy="1066799"/>
          </a:xfrm>
        </p:spPr>
        <p:txBody>
          <a:bodyPr>
            <a:normAutofit fontScale="92500" lnSpcReduction="10000"/>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4"/>
          <p:cNvPicPr>
            <a:picLocks noChangeAspect="1" noChangeArrowheads="1"/>
          </p:cNvPicPr>
          <p:nvPr/>
        </p:nvPicPr>
        <p:blipFill>
          <a:blip r:embed="rId4" cstate="print">
            <a:grayscl/>
          </a:blip>
          <a:srcRect/>
          <a:stretch>
            <a:fillRect/>
          </a:stretch>
        </p:blipFill>
        <p:spPr bwMode="auto">
          <a:xfrm>
            <a:off x="1676400" y="2438400"/>
            <a:ext cx="8163482" cy="385286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9864056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the inputs/outputs and their corresponding specifications for each process step.</a:t>
            </a:r>
          </a:p>
          <a:p>
            <a:pPr lvl="1"/>
            <a:endParaRPr lang="en-US" dirty="0"/>
          </a:p>
          <a:p>
            <a:pPr lvl="1"/>
            <a:r>
              <a:rPr lang="en-US" dirty="0"/>
              <a:t>The process map helps in understanding and documenting Y=f(x) of a process where Y represents the outputs and x represents the inputs.</a:t>
            </a:r>
          </a:p>
          <a:p>
            <a:pPr lvl="1"/>
            <a:endParaRPr lang="en-US" dirty="0"/>
          </a:p>
          <a:p>
            <a:pPr lvl="1"/>
            <a:r>
              <a:rPr lang="en-US" dirty="0"/>
              <a:t>The inputs of each process step can be controllable or non-controllable, standardized operational procedure, or noise. They are the source of variation in the process and need to be analyzed qualitatively and quantitatively in order to identify the vital few inputs that have significant effect on the outcome of the process.</a:t>
            </a:r>
          </a:p>
          <a:p>
            <a:pPr lvl="1"/>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959043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lvl="1"/>
            <a:endParaRPr lang="en-US" dirty="0"/>
          </a:p>
          <a:p>
            <a:pPr lvl="1"/>
            <a:r>
              <a:rPr lang="en-US" dirty="0"/>
              <a:t>Number the process steps in the order of their occurrence for clarity.</a:t>
            </a:r>
          </a:p>
          <a:p>
            <a:pPr lvl="1">
              <a:buNone/>
            </a:pPr>
            <a:endParaRPr lang="en-US" dirty="0"/>
          </a:p>
          <a:p>
            <a:pPr lvl="1"/>
            <a:endParaRPr lang="en-US" dirty="0"/>
          </a:p>
          <a:p>
            <a:pPr marL="411480" lvl="1" indent="0">
              <a:buNone/>
            </a:pPr>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018985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business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4</a:t>
            </a:r>
            <a:r>
              <a:rPr lang="it-IT" dirty="0"/>
              <a:t>–</a:t>
            </a:r>
            <a:r>
              <a:rPr lang="en-US" dirty="0"/>
              <a:t>6 steps and no more. </a:t>
            </a:r>
          </a:p>
          <a:p>
            <a:r>
              <a:rPr lang="en-US" dirty="0"/>
              <a:t>Below is an oversimplified version of a high-level process map for cooking a 10lb prime rib for a dozen holiday guests.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2036762" y="4800600"/>
            <a:ext cx="7458075" cy="828675"/>
          </a:xfrm>
          <a:prstGeom prst="rect">
            <a:avLst/>
          </a:prstGeom>
        </p:spPr>
      </p:pic>
    </p:spTree>
    <p:custDataLst>
      <p:tags r:id="rId1"/>
    </p:custDataLst>
    <p:extLst>
      <p:ext uri="{BB962C8B-B14F-4D97-AF65-F5344CB8AC3E}">
        <p14:creationId xmlns:p14="http://schemas.microsoft.com/office/powerpoint/2010/main" val="192606424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two, three, or more levels deeper than your high-level process map. </a:t>
            </a:r>
          </a:p>
          <a:p>
            <a:r>
              <a:rPr lang="en-US" dirty="0"/>
              <a:t>A good guideline used to help create the second level is to take each step in the high-level map and break it down into another two to four steps each (no more).</a:t>
            </a:r>
          </a:p>
          <a:p>
            <a:r>
              <a:rPr lang="en-US" dirty="0"/>
              <a:t>Repeat this process (level 3, level 4 etc.) until reaching the desired level of detail.</a:t>
            </a:r>
          </a:p>
          <a:p>
            <a:r>
              <a:rPr lang="en-US" dirty="0"/>
              <a:t>Some detailed maps are two or three levels deep, others can be five or six levels deep. Obviously, the deeper the levels, the more complex and the more burdensome.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659257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dirty="0"/>
              <a:t>The functional map adds dimension to the high-level or detailed map. </a:t>
            </a:r>
          </a:p>
          <a:p>
            <a:r>
              <a:rPr lang="en-US" dirty="0"/>
              <a:t>The dimension added is identifying which function or job performs the step or makes the decision.</a:t>
            </a:r>
          </a:p>
          <a:p>
            <a:r>
              <a:rPr lang="en-US"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277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719" y="3733800"/>
            <a:ext cx="4836161" cy="274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9047958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799348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r>
              <a:rPr lang="en-US" b="1" dirty="0">
                <a:solidFill>
                  <a:srgbClr val="182835"/>
                </a:solidFill>
              </a:rPr>
              <a:t>I</a:t>
            </a:r>
            <a:r>
              <a:rPr lang="en-US" dirty="0">
                <a:solidFill>
                  <a:srgbClr val="182835"/>
                </a:solidFill>
              </a:rPr>
              <a:t>nput: the raw materials, information, equipment, services, people, environment involved in the process.</a:t>
            </a: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r>
              <a:rPr lang="en-US" b="1" dirty="0">
                <a:solidFill>
                  <a:srgbClr val="182835"/>
                </a:solidFill>
              </a:rPr>
              <a:t>O</a:t>
            </a:r>
            <a:r>
              <a:rPr lang="en-US" dirty="0">
                <a:solidFill>
                  <a:srgbClr val="182835"/>
                </a:solidFill>
              </a:rPr>
              <a:t>utput: the services or products delivered to the customers and any other outcomes of the process.</a:t>
            </a:r>
          </a:p>
          <a:p>
            <a:r>
              <a:rPr lang="en-US" b="1" dirty="0">
                <a:solidFill>
                  <a:srgbClr val="182835"/>
                </a:solidFill>
              </a:rPr>
              <a:t>C</a:t>
            </a:r>
            <a:r>
              <a:rPr lang="en-US" dirty="0">
                <a:solidFill>
                  <a:srgbClr val="182835"/>
                </a:solidFill>
              </a:rPr>
              <a:t>ustomers: the end users or recipients of the services or products.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778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9" name="Slide Number Placeholder 8"/>
          <p:cNvSpPr>
            <a:spLocks noGrp="1"/>
          </p:cNvSpPr>
          <p:nvPr>
            <p:ph type="sldNum" sz="quarter" idx="4"/>
          </p:nvPr>
        </p:nvSpPr>
        <p:spPr/>
        <p:txBody>
          <a:bodyPr/>
          <a:lstStyle/>
          <a:p>
            <a:fld id="{5A6A12F4-C341-4E64-9C18-B0BA3358FAF5}" type="slidenum">
              <a:rPr lang="en-US" smtClean="0"/>
              <a:pPr/>
              <a:t>28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858865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933847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299804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7" name="Content Placeholder 6"/>
          <p:cNvSpPr>
            <a:spLocks noGrp="1"/>
          </p:cNvSpPr>
          <p:nvPr>
            <p:ph idx="1"/>
          </p:nvPr>
        </p:nvSpPr>
        <p:spPr/>
        <p:txBody>
          <a:bodyPr/>
          <a:lstStyle/>
          <a:p>
            <a:r>
              <a:rPr lang="en-US" dirty="0"/>
              <a:t>Example of plotting a SIPOC diagram for Mom cooking scrambled eggs for two kids</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283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2252133" y="20574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0961453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843281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Tree>
    <p:custDataLst>
      <p:tags r:id="rId1"/>
    </p:custDataLst>
    <p:extLst>
      <p:ext uri="{BB962C8B-B14F-4D97-AF65-F5344CB8AC3E}">
        <p14:creationId xmlns:p14="http://schemas.microsoft.com/office/powerpoint/2010/main" val="226963723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Tree>
    <p:custDataLst>
      <p:tags r:id="rId1"/>
    </p:custDataLst>
    <p:extLst>
      <p:ext uri="{BB962C8B-B14F-4D97-AF65-F5344CB8AC3E}">
        <p14:creationId xmlns:p14="http://schemas.microsoft.com/office/powerpoint/2010/main" val="303685054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Tree>
    <p:custDataLst>
      <p:tags r:id="rId1"/>
    </p:custDataLst>
    <p:extLst>
      <p:ext uri="{BB962C8B-B14F-4D97-AF65-F5344CB8AC3E}">
        <p14:creationId xmlns:p14="http://schemas.microsoft.com/office/powerpoint/2010/main" val="215773454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Tree>
    <p:custDataLst>
      <p:tags r:id="rId1"/>
    </p:custDataLst>
    <p:extLst>
      <p:ext uri="{BB962C8B-B14F-4D97-AF65-F5344CB8AC3E}">
        <p14:creationId xmlns:p14="http://schemas.microsoft.com/office/powerpoint/2010/main" val="241486005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2934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4730268"/>
              </p:ext>
            </p:extLst>
          </p:nvPr>
        </p:nvGraphicFramePr>
        <p:xfrm>
          <a:off x="304800" y="1066800"/>
          <a:ext cx="107696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8"/>
          <p:cNvSpPr>
            <a:spLocks noGrp="1"/>
          </p:cNvSpPr>
          <p:nvPr>
            <p:ph type="sldNum" sz="quarter" idx="4"/>
          </p:nvPr>
        </p:nvSpPr>
        <p:spPr/>
        <p:txBody>
          <a:bodyPr/>
          <a:lstStyle/>
          <a:p>
            <a:fld id="{5A6A12F4-C341-4E64-9C18-B0BA3358FAF5}" type="slidenum">
              <a:rPr lang="en-US" smtClean="0"/>
              <a:pPr/>
              <a:t>29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1352153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503614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dirty="0"/>
              <a:t>Cycle time</a:t>
            </a:r>
          </a:p>
          <a:p>
            <a:pPr lvl="1"/>
            <a:r>
              <a:rPr lang="en-US" dirty="0"/>
              <a:t>Preparation time</a:t>
            </a:r>
          </a:p>
          <a:p>
            <a:pPr lvl="1"/>
            <a:r>
              <a:rPr lang="en-US" dirty="0"/>
              <a:t>Actual working time</a:t>
            </a:r>
          </a:p>
          <a:p>
            <a:pPr lvl="1"/>
            <a:r>
              <a:rPr lang="en-US" dirty="0"/>
              <a:t>Available time</a:t>
            </a:r>
          </a:p>
          <a:p>
            <a:pPr lvl="1"/>
            <a:r>
              <a:rPr lang="en-US" dirty="0"/>
              <a:t>Scrap rate</a:t>
            </a:r>
          </a:p>
          <a:p>
            <a:pPr lvl="1"/>
            <a:r>
              <a:rPr lang="en-US" dirty="0"/>
              <a:t>Rework rate</a:t>
            </a:r>
          </a:p>
          <a:p>
            <a:pPr lvl="1"/>
            <a:r>
              <a:rPr lang="en-US" dirty="0"/>
              <a:t>Number of operators</a:t>
            </a:r>
          </a:p>
          <a:p>
            <a:r>
              <a:rPr lang="en-US" dirty="0"/>
              <a:t>Assess the value stream map of current process, identity and eliminate the waste.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028093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Basic Value Stream Map Prototype </a:t>
            </a:r>
          </a:p>
        </p:txBody>
      </p:sp>
      <p:sp>
        <p:nvSpPr>
          <p:cNvPr id="28" name="Slide Number Placeholder 27"/>
          <p:cNvSpPr>
            <a:spLocks noGrp="1"/>
          </p:cNvSpPr>
          <p:nvPr>
            <p:ph type="sldNum" sz="quarter" idx="4"/>
          </p:nvPr>
        </p:nvSpPr>
        <p:spPr/>
        <p:txBody>
          <a:bodyPr/>
          <a:lstStyle/>
          <a:p>
            <a:fld id="{5A6A12F4-C341-4E64-9C18-B0BA3358FAF5}" type="slidenum">
              <a:rPr lang="en-US" smtClean="0"/>
              <a:pPr/>
              <a:t>293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9" name="Picture 28"/>
          <p:cNvPicPr>
            <a:picLocks noChangeAspect="1"/>
          </p:cNvPicPr>
          <p:nvPr/>
        </p:nvPicPr>
        <p:blipFill>
          <a:blip r:embed="rId4"/>
          <a:stretch>
            <a:fillRect/>
          </a:stretch>
        </p:blipFill>
        <p:spPr>
          <a:xfrm>
            <a:off x="2133600" y="1295400"/>
            <a:ext cx="7315200" cy="4992266"/>
          </a:xfrm>
          <a:prstGeom prst="rect">
            <a:avLst/>
          </a:prstGeom>
        </p:spPr>
      </p:pic>
    </p:spTree>
    <p:custDataLst>
      <p:tags r:id="rId1"/>
    </p:custDataLst>
    <p:extLst>
      <p:ext uri="{BB962C8B-B14F-4D97-AF65-F5344CB8AC3E}">
        <p14:creationId xmlns:p14="http://schemas.microsoft.com/office/powerpoint/2010/main" val="20180096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Mapping Techniques</a:t>
            </a:r>
          </a:p>
        </p:txBody>
      </p:sp>
      <p:sp>
        <p:nvSpPr>
          <p:cNvPr id="3" name="Content Placeholder 2"/>
          <p:cNvSpPr>
            <a:spLocks noGrp="1"/>
          </p:cNvSpPr>
          <p:nvPr>
            <p:ph idx="1"/>
          </p:nvPr>
        </p:nvSpPr>
        <p:spPr/>
        <p:txBody>
          <a:bodyPr>
            <a:normAutofit/>
          </a:bodyPr>
          <a:lstStyle/>
          <a:p>
            <a:r>
              <a:rPr lang="en-US" dirty="0"/>
              <a:t>Spaghetti Chart</a:t>
            </a:r>
          </a:p>
          <a:p>
            <a:r>
              <a:rPr lang="en-US" dirty="0"/>
              <a:t>Thought Process Mapping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10416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011444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287346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297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5" name="Flowchart: Process 24"/>
          <p:cNvSpPr/>
          <p:nvPr/>
        </p:nvSpPr>
        <p:spPr>
          <a:xfrm>
            <a:off x="281738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1</a:t>
            </a:r>
          </a:p>
        </p:txBody>
      </p:sp>
      <p:sp>
        <p:nvSpPr>
          <p:cNvPr id="26" name="Flowchart: Process 25"/>
          <p:cNvSpPr/>
          <p:nvPr/>
        </p:nvSpPr>
        <p:spPr>
          <a:xfrm>
            <a:off x="468385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2</a:t>
            </a:r>
          </a:p>
        </p:txBody>
      </p:sp>
      <p:sp>
        <p:nvSpPr>
          <p:cNvPr id="27" name="Flowchart: Process 26"/>
          <p:cNvSpPr/>
          <p:nvPr/>
        </p:nvSpPr>
        <p:spPr>
          <a:xfrm>
            <a:off x="4733622" y="2501193"/>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4</a:t>
            </a:r>
          </a:p>
        </p:txBody>
      </p:sp>
      <p:sp>
        <p:nvSpPr>
          <p:cNvPr id="28" name="Flowchart: Process 27"/>
          <p:cNvSpPr/>
          <p:nvPr/>
        </p:nvSpPr>
        <p:spPr>
          <a:xfrm>
            <a:off x="2817379" y="5168615"/>
            <a:ext cx="5275890"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7</a:t>
            </a:r>
          </a:p>
        </p:txBody>
      </p:sp>
      <p:sp>
        <p:nvSpPr>
          <p:cNvPr id="29" name="Flowchart: Process 28"/>
          <p:cNvSpPr/>
          <p:nvPr/>
        </p:nvSpPr>
        <p:spPr>
          <a:xfrm>
            <a:off x="6500548"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3</a:t>
            </a:r>
          </a:p>
        </p:txBody>
      </p:sp>
      <p:sp>
        <p:nvSpPr>
          <p:cNvPr id="30" name="Flowchart: Process 29"/>
          <p:cNvSpPr/>
          <p:nvPr/>
        </p:nvSpPr>
        <p:spPr>
          <a:xfrm rot="5400000">
            <a:off x="5966246" y="3331083"/>
            <a:ext cx="2462234" cy="597271"/>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5</a:t>
            </a:r>
          </a:p>
        </p:txBody>
      </p:sp>
      <p:sp>
        <p:nvSpPr>
          <p:cNvPr id="31" name="Flowchart: Process 30"/>
          <p:cNvSpPr/>
          <p:nvPr/>
        </p:nvSpPr>
        <p:spPr>
          <a:xfrm>
            <a:off x="4733622" y="3937497"/>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6</a:t>
            </a:r>
          </a:p>
        </p:txBody>
      </p:sp>
      <p:sp>
        <p:nvSpPr>
          <p:cNvPr id="32" name="Flowchart: Process 31"/>
          <p:cNvSpPr/>
          <p:nvPr/>
        </p:nvSpPr>
        <p:spPr>
          <a:xfrm>
            <a:off x="8590994" y="5168615"/>
            <a:ext cx="895906"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a:t>
            </a:r>
          </a:p>
          <a:p>
            <a:pPr algn="ctr"/>
            <a:r>
              <a:rPr lang="en-US" sz="1400" b="1" dirty="0">
                <a:solidFill>
                  <a:srgbClr val="000000"/>
                </a:solidFill>
              </a:rPr>
              <a:t>station</a:t>
            </a:r>
          </a:p>
          <a:p>
            <a:pPr algn="ctr"/>
            <a:r>
              <a:rPr lang="en-US" sz="1400" b="1" dirty="0">
                <a:solidFill>
                  <a:srgbClr val="000000"/>
                </a:solidFill>
              </a:rPr>
              <a:t>8</a:t>
            </a:r>
          </a:p>
        </p:txBody>
      </p:sp>
      <p:cxnSp>
        <p:nvCxnSpPr>
          <p:cNvPr id="33" name="Curved Connector 20"/>
          <p:cNvCxnSpPr>
            <a:endCxn id="27" idx="1"/>
          </p:cNvCxnSpPr>
          <p:nvPr/>
        </p:nvCxnSpPr>
        <p:spPr>
          <a:xfrm rot="16200000" flipH="1">
            <a:off x="3885455" y="2114696"/>
            <a:ext cx="974632" cy="72170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5400000">
            <a:off x="5351208" y="3681047"/>
            <a:ext cx="307779" cy="20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urved Connector 24"/>
          <p:cNvCxnSpPr>
            <a:stCxn id="31" idx="3"/>
          </p:cNvCxnSpPr>
          <p:nvPr/>
        </p:nvCxnSpPr>
        <p:spPr>
          <a:xfrm flipV="1">
            <a:off x="6226799" y="1988228"/>
            <a:ext cx="472839" cy="2410938"/>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1981201" y="1680448"/>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29" idx="0"/>
            <a:endCxn id="26" idx="0"/>
          </p:cNvCxnSpPr>
          <p:nvPr/>
        </p:nvCxnSpPr>
        <p:spPr>
          <a:xfrm rot="16200000" flipV="1">
            <a:off x="6388527" y="464320"/>
            <a:ext cx="2138" cy="1816698"/>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30" idx="3"/>
            <a:endCxn id="32" idx="0"/>
          </p:cNvCxnSpPr>
          <p:nvPr/>
        </p:nvCxnSpPr>
        <p:spPr>
          <a:xfrm rot="16200000" flipH="1">
            <a:off x="7964266" y="4093932"/>
            <a:ext cx="307779" cy="184158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hape 39"/>
          <p:cNvCxnSpPr>
            <a:stCxn id="32" idx="3"/>
            <a:endCxn id="31" idx="1"/>
          </p:cNvCxnSpPr>
          <p:nvPr/>
        </p:nvCxnSpPr>
        <p:spPr>
          <a:xfrm flipH="1" flipV="1">
            <a:off x="4733622" y="4399167"/>
            <a:ext cx="4753278" cy="1385007"/>
          </a:xfrm>
          <a:prstGeom prst="curvedConnector5">
            <a:avLst>
              <a:gd name="adj1" fmla="val -6283"/>
              <a:gd name="adj2" fmla="val 48584"/>
              <a:gd name="adj3" fmla="val 10628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Curved Connector 40"/>
          <p:cNvCxnSpPr>
            <a:stCxn id="32" idx="2"/>
            <a:endCxn id="28" idx="2"/>
          </p:cNvCxnSpPr>
          <p:nvPr/>
        </p:nvCxnSpPr>
        <p:spPr>
          <a:xfrm rot="5400000">
            <a:off x="7247104" y="4607920"/>
            <a:ext cx="2138" cy="3583623"/>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0800000">
            <a:off x="1981201" y="5782034"/>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6110331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 is a popular tool generally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773025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220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 Overview of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2800" dirty="0"/>
          </a:p>
        </p:txBody>
      </p:sp>
      <p:sp>
        <p:nvSpPr>
          <p:cNvPr id="3" name="Content Placeholder 2"/>
          <p:cNvSpPr>
            <a:spLocks noGrp="1"/>
          </p:cNvSpPr>
          <p:nvPr>
            <p:ph idx="1"/>
          </p:nvPr>
        </p:nvSpPr>
        <p:spPr/>
        <p:txBody>
          <a:bodyPr>
            <a:noAutofit/>
          </a:bodyPr>
          <a:lstStyle/>
          <a:p>
            <a:r>
              <a:rPr lang="en-US" sz="2200" dirty="0"/>
              <a:t>The goal of the </a:t>
            </a:r>
            <a:r>
              <a:rPr lang="en-US" sz="2200" b="1" dirty="0"/>
              <a:t>Define</a:t>
            </a:r>
            <a:r>
              <a:rPr lang="en-US" sz="2200" dirty="0"/>
              <a:t> phase is to establish a solid foundation and business case for a Six Sigma project. </a:t>
            </a:r>
          </a:p>
          <a:p>
            <a:endParaRPr lang="en-US" sz="2200" dirty="0"/>
          </a:p>
          <a:p>
            <a:r>
              <a:rPr lang="en-US" sz="2200" dirty="0"/>
              <a:t>Define is arguably the most important aspect of any Six Sigma project.</a:t>
            </a:r>
          </a:p>
          <a:p>
            <a:endParaRPr lang="en-US" sz="2200" dirty="0"/>
          </a:p>
          <a:p>
            <a:r>
              <a:rPr lang="en-US" sz="2200" dirty="0"/>
              <a:t>All successful projects start with a current state challenge or problem that can be articulated in a quantifiable manner. </a:t>
            </a:r>
          </a:p>
          <a:p>
            <a:pPr lvl="1"/>
            <a:r>
              <a:rPr lang="en-US" sz="2000" dirty="0"/>
              <a:t>It is not enough to just know the problem, you must quantify it and also determine the goal. </a:t>
            </a:r>
          </a:p>
          <a:p>
            <a:endParaRPr lang="en-US" sz="2000" dirty="0"/>
          </a:p>
          <a:p>
            <a:r>
              <a:rPr lang="en-US" sz="2200"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sp>
        <p:nvSpPr>
          <p:cNvPr id="36" name="Slide Number Placeholder 35"/>
          <p:cNvSpPr>
            <a:spLocks noGrp="1"/>
          </p:cNvSpPr>
          <p:nvPr>
            <p:ph type="sldNum" sz="quarter" idx="4"/>
          </p:nvPr>
        </p:nvSpPr>
        <p:spPr/>
        <p:txBody>
          <a:bodyPr/>
          <a:lstStyle/>
          <a:p>
            <a:fld id="{5A6A12F4-C341-4E64-9C18-B0BA3358FAF5}" type="slidenum">
              <a:rPr lang="en-US" smtClean="0"/>
              <a:pPr/>
              <a:t>300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1600201" y="1752601"/>
            <a:ext cx="8320717" cy="3673965"/>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Tree>
    <p:custDataLst>
      <p:tags r:id="rId1"/>
    </p:custDataLst>
    <p:extLst>
      <p:ext uri="{BB962C8B-B14F-4D97-AF65-F5344CB8AC3E}">
        <p14:creationId xmlns:p14="http://schemas.microsoft.com/office/powerpoint/2010/main" val="350167991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5" name="Slide Number Placeholder 4"/>
          <p:cNvSpPr>
            <a:spLocks noGrp="1"/>
          </p:cNvSpPr>
          <p:nvPr>
            <p:ph type="sldNum" sz="quarter" idx="4"/>
          </p:nvPr>
        </p:nvSpPr>
        <p:spPr/>
        <p:txBody>
          <a:bodyPr/>
          <a:lstStyle/>
          <a:p>
            <a:fld id="{5A6A12F4-C341-4E64-9C18-B0BA3358FAF5}" type="slidenum">
              <a:rPr lang="en-US" smtClean="0"/>
              <a:pPr/>
              <a:t>301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228451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a:bodyPr>
          <a:lstStyle/>
          <a:p>
            <a:r>
              <a:rPr lang="en-US" sz="2200" dirty="0"/>
              <a:t>The FMEA (Failure Modes and Effects Analysis) is an analysis technique to identify, evaluate, and prioritize a potential deficiency in a process so that the project team can design action plans to reduce the probability of the failure/deficiency occurring.</a:t>
            </a:r>
          </a:p>
          <a:p>
            <a:endParaRPr lang="en-US" dirty="0"/>
          </a:p>
          <a:p>
            <a:endParaRPr lang="en-US" dirty="0"/>
          </a:p>
          <a:p>
            <a:endParaRPr lang="en-US" dirty="0"/>
          </a:p>
          <a:p>
            <a:endParaRPr lang="en-US" dirty="0"/>
          </a:p>
          <a:p>
            <a:pPr marL="114300" indent="0">
              <a:buNone/>
            </a:pPr>
            <a:endParaRPr lang="en-US" dirty="0"/>
          </a:p>
          <a:p>
            <a:r>
              <a:rPr lang="en-US" sz="2200" dirty="0"/>
              <a:t>FMEA is completed in cross-functional brainstorming sessions in which attendees have a good understanding of the entire process or of a segment of 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F31F5354-7F89-4FCC-8551-F2B7B33C6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14" y="2514600"/>
            <a:ext cx="10828571" cy="2057143"/>
          </a:xfrm>
          <a:prstGeom prst="rect">
            <a:avLst/>
          </a:prstGeom>
        </p:spPr>
      </p:pic>
    </p:spTree>
    <p:custDataLst>
      <p:tags r:id="rId1"/>
    </p:custDataLst>
    <p:extLst>
      <p:ext uri="{BB962C8B-B14F-4D97-AF65-F5344CB8AC3E}">
        <p14:creationId xmlns:p14="http://schemas.microsoft.com/office/powerpoint/2010/main" val="202615757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303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065712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304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955558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78328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3479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38406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558614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139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066800"/>
            <a:ext cx="10769600" cy="5486400"/>
          </a:xfrm>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662" y="1600200"/>
            <a:ext cx="2933333"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8660" y="3352800"/>
            <a:ext cx="2933333"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660" y="5363281"/>
            <a:ext cx="2933333" cy="1140613"/>
          </a:xfrm>
          <a:prstGeom prst="rect">
            <a:avLst/>
          </a:prstGeom>
        </p:spPr>
      </p:pic>
    </p:spTree>
    <p:custDataLst>
      <p:tags r:id="rId1"/>
    </p:custDataLst>
    <p:extLst>
      <p:ext uri="{BB962C8B-B14F-4D97-AF65-F5344CB8AC3E}">
        <p14:creationId xmlns:p14="http://schemas.microsoft.com/office/powerpoint/2010/main" val="242820747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600201"/>
            <a:ext cx="2552381"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5336387"/>
            <a:ext cx="3495238"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3440949"/>
            <a:ext cx="2485714" cy="1140613"/>
          </a:xfrm>
          <a:prstGeom prst="rect">
            <a:avLst/>
          </a:prstGeom>
        </p:spPr>
      </p:pic>
    </p:spTree>
    <p:custDataLst>
      <p:tags r:id="rId1"/>
    </p:custDataLst>
    <p:extLst>
      <p:ext uri="{BB962C8B-B14F-4D97-AF65-F5344CB8AC3E}">
        <p14:creationId xmlns:p14="http://schemas.microsoft.com/office/powerpoint/2010/main" val="420067561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676401"/>
            <a:ext cx="3495238"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583788"/>
            <a:ext cx="3114286"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5301869"/>
            <a:ext cx="3114286" cy="1140613"/>
          </a:xfrm>
          <a:prstGeom prst="rect">
            <a:avLst/>
          </a:prstGeom>
        </p:spPr>
      </p:pic>
    </p:spTree>
    <p:custDataLst>
      <p:tags r:id="rId1"/>
    </p:custDataLst>
    <p:extLst>
      <p:ext uri="{BB962C8B-B14F-4D97-AF65-F5344CB8AC3E}">
        <p14:creationId xmlns:p14="http://schemas.microsoft.com/office/powerpoint/2010/main" val="323495810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981201"/>
            <a:ext cx="2580952" cy="114061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1" y="4154094"/>
            <a:ext cx="2466667" cy="1140613"/>
          </a:xfrm>
          <a:prstGeom prst="rect">
            <a:avLst/>
          </a:prstGeom>
        </p:spPr>
      </p:pic>
      <p:sp>
        <p:nvSpPr>
          <p:cNvPr id="13" name="Content Placeholder 2"/>
          <p:cNvSpPr>
            <a:spLocks noGrp="1"/>
          </p:cNvSpPr>
          <p:nvPr>
            <p:ph idx="1"/>
          </p:nvPr>
        </p:nvSpPr>
        <p:spPr>
          <a:xfrm>
            <a:off x="609600" y="1143000"/>
            <a:ext cx="10769600" cy="5486400"/>
          </a:xfrm>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spTree>
    <p:custDataLst>
      <p:tags r:id="rId1"/>
    </p:custDataLst>
    <p:extLst>
      <p:ext uri="{BB962C8B-B14F-4D97-AF65-F5344CB8AC3E}">
        <p14:creationId xmlns:p14="http://schemas.microsoft.com/office/powerpoint/2010/main" val="37073787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8" y="1752600"/>
            <a:ext cx="3200400" cy="1000769"/>
          </a:xfrm>
          <a:prstGeom prst="rect">
            <a:avLst/>
          </a:prstGeom>
          <a:solidFill>
            <a:schemeClr val="bg1"/>
          </a:solidFill>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490815"/>
            <a:ext cx="3200400" cy="100076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398" y="5270228"/>
            <a:ext cx="3200400" cy="100076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3368196"/>
            <a:ext cx="3200400" cy="1000769"/>
          </a:xfrm>
          <a:prstGeom prst="rect">
            <a:avLst/>
          </a:prstGeom>
        </p:spPr>
      </p:pic>
    </p:spTree>
    <p:custDataLst>
      <p:tags r:id="rId1"/>
    </p:custDataLst>
    <p:extLst>
      <p:ext uri="{BB962C8B-B14F-4D97-AF65-F5344CB8AC3E}">
        <p14:creationId xmlns:p14="http://schemas.microsoft.com/office/powerpoint/2010/main" val="341972483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784340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descr="iStock_000008482342XSmall.jpg"/>
          <p:cNvPicPr>
            <a:picLocks noChangeAspect="1"/>
          </p:cNvPicPr>
          <p:nvPr/>
        </p:nvPicPr>
        <p:blipFill>
          <a:blip r:embed="rId4" cstate="print"/>
          <a:stretch>
            <a:fillRect/>
          </a:stretch>
        </p:blipFill>
        <p:spPr>
          <a:xfrm>
            <a:off x="3784600" y="3295650"/>
            <a:ext cx="3810000" cy="2857500"/>
          </a:xfrm>
          <a:prstGeom prst="rect">
            <a:avLst/>
          </a:prstGeom>
        </p:spPr>
      </p:pic>
    </p:spTree>
    <p:custDataLst>
      <p:tags r:id="rId1"/>
    </p:custDataLst>
    <p:extLst>
      <p:ext uri="{BB962C8B-B14F-4D97-AF65-F5344CB8AC3E}">
        <p14:creationId xmlns:p14="http://schemas.microsoft.com/office/powerpoint/2010/main" val="325296454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descr="Performance_crop380w.jpg"/>
          <p:cNvPicPr>
            <a:picLocks noChangeAspect="1"/>
          </p:cNvPicPr>
          <p:nvPr/>
        </p:nvPicPr>
        <p:blipFill>
          <a:blip r:embed="rId4" cstate="print"/>
          <a:stretch>
            <a:fillRect/>
          </a:stretch>
        </p:blipFill>
        <p:spPr>
          <a:xfrm>
            <a:off x="4013200" y="3962400"/>
            <a:ext cx="3505200" cy="2306053"/>
          </a:xfrm>
          <a:prstGeom prst="rect">
            <a:avLst/>
          </a:prstGeom>
        </p:spPr>
      </p:pic>
    </p:spTree>
    <p:custDataLst>
      <p:tags r:id="rId1"/>
    </p:custDataLst>
    <p:extLst>
      <p:ext uri="{BB962C8B-B14F-4D97-AF65-F5344CB8AC3E}">
        <p14:creationId xmlns:p14="http://schemas.microsoft.com/office/powerpoint/2010/main" val="117339858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6705600" y="12954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431800" y="1143000"/>
            <a:ext cx="10769600" cy="5486400"/>
          </a:xfrm>
        </p:spPr>
        <p:txBody>
          <a:bodyPr>
            <a:normAutofit/>
          </a:bodyPr>
          <a:lstStyle/>
          <a:p>
            <a:pPr marL="111125" indent="3175">
              <a:spcBef>
                <a:spcPts val="0"/>
              </a:spcBef>
              <a:buNone/>
            </a:pPr>
            <a:r>
              <a:rPr lang="en-US" i="1" dirty="0"/>
              <a:t>Objective:</a:t>
            </a:r>
            <a:r>
              <a:rPr lang="en-US" dirty="0"/>
              <a:t> To ensure ongoing improvement </a:t>
            </a:r>
          </a:p>
          <a:p>
            <a:pPr marL="111125" indent="3175">
              <a:spcBef>
                <a:spcPts val="0"/>
              </a:spcBef>
              <a:buNone/>
            </a:pPr>
            <a:r>
              <a:rPr lang="en-US" dirty="0"/>
              <a:t>efforts are focused on the constraints of </a:t>
            </a:r>
          </a:p>
          <a:p>
            <a:pPr marL="111125" indent="3175">
              <a:spcBef>
                <a:spcPts val="0"/>
              </a:spcBef>
              <a:buNone/>
            </a:pPr>
            <a:r>
              <a:rPr lang="en-US"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0168703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470724489"/>
              </p:ext>
            </p:extLst>
          </p:nvPr>
        </p:nvGraphicFramePr>
        <p:xfrm>
          <a:off x="1905000" y="1143000"/>
          <a:ext cx="7863840" cy="5217160"/>
        </p:xfrm>
        <a:graphic>
          <a:graphicData uri="http://schemas.openxmlformats.org/drawingml/2006/table">
            <a:tbl>
              <a:tblPr firstRow="1" bandRow="1">
                <a:tableStyleId>{5C22544A-7EE6-4342-B048-85BDC9FD1C3A}</a:tableStyleId>
              </a:tblPr>
              <a:tblGrid>
                <a:gridCol w="2621280">
                  <a:extLst>
                    <a:ext uri="{9D8B030D-6E8A-4147-A177-3AD203B41FA5}">
                      <a16:colId xmlns:a16="http://schemas.microsoft.com/office/drawing/2014/main" val="20000"/>
                    </a:ext>
                  </a:extLst>
                </a:gridCol>
                <a:gridCol w="2621280">
                  <a:extLst>
                    <a:ext uri="{9D8B030D-6E8A-4147-A177-3AD203B41FA5}">
                      <a16:colId xmlns:a16="http://schemas.microsoft.com/office/drawing/2014/main" val="20001"/>
                    </a:ext>
                  </a:extLst>
                </a:gridCol>
                <a:gridCol w="2621280">
                  <a:extLst>
                    <a:ext uri="{9D8B030D-6E8A-4147-A177-3AD203B41FA5}">
                      <a16:colId xmlns:a16="http://schemas.microsoft.com/office/drawing/2014/main" val="20002"/>
                    </a:ext>
                  </a:extLst>
                </a:gridCol>
              </a:tblGrid>
              <a:tr h="370840">
                <a:tc>
                  <a:txBody>
                    <a:bodyPr/>
                    <a:lstStyle/>
                    <a:p>
                      <a:pPr algn="ctr"/>
                      <a:r>
                        <a:rPr lang="en-US" dirty="0">
                          <a:latin typeface="+mj-lt"/>
                        </a:rPr>
                        <a:t>Focusing Step</a:t>
                      </a:r>
                    </a:p>
                  </a:txBody>
                  <a:tcPr/>
                </a:tc>
                <a:tc>
                  <a:txBody>
                    <a:bodyPr/>
                    <a:lstStyle/>
                    <a:p>
                      <a:pPr algn="ctr"/>
                      <a:r>
                        <a:rPr lang="en-US" dirty="0">
                          <a:latin typeface="+mj-lt"/>
                        </a:rPr>
                        <a:t>Thinking Process</a:t>
                      </a:r>
                    </a:p>
                  </a:txBody>
                  <a:tcPr/>
                </a:tc>
                <a:tc>
                  <a:txBody>
                    <a:bodyPr/>
                    <a:lstStyle/>
                    <a:p>
                      <a:pPr algn="ctr"/>
                      <a:r>
                        <a:rPr lang="en-US" dirty="0">
                          <a:latin typeface="+mj-lt"/>
                        </a:rPr>
                        <a:t>Tools</a:t>
                      </a:r>
                    </a:p>
                  </a:txBody>
                  <a:tcPr/>
                </a:tc>
                <a:extLst>
                  <a:ext uri="{0D108BD9-81ED-4DB2-BD59-A6C34878D82A}">
                    <a16:rowId xmlns:a16="http://schemas.microsoft.com/office/drawing/2014/main" val="10000"/>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Identify the system’s constraint(s)</a:t>
                      </a:r>
                    </a:p>
                  </a:txBody>
                  <a:tcPr anchor="ctr"/>
                </a:tc>
                <a:tc>
                  <a:txBody>
                    <a:bodyPr/>
                    <a:lstStyle/>
                    <a:p>
                      <a:pPr marL="173038" indent="-173038" algn="l">
                        <a:buFont typeface="Arial" pitchFamily="34" charset="0"/>
                        <a:buChar char="•"/>
                      </a:pPr>
                      <a:r>
                        <a:rPr lang="en-US" sz="1400" dirty="0">
                          <a:latin typeface="+mj-lt"/>
                        </a:rPr>
                        <a:t>Identify the problems</a:t>
                      </a:r>
                      <a:endParaRPr lang="en-US" sz="1400" baseline="0" dirty="0">
                        <a:latin typeface="+mj-lt"/>
                      </a:endParaRPr>
                    </a:p>
                    <a:p>
                      <a:pPr marL="173038" indent="-173038" algn="l">
                        <a:buFont typeface="Arial" pitchFamily="34" charset="0"/>
                        <a:buChar char="•"/>
                      </a:pPr>
                      <a:r>
                        <a:rPr lang="en-US" sz="1400" baseline="0" dirty="0">
                          <a:latin typeface="+mj-lt"/>
                        </a:rPr>
                        <a:t>Find the root causes</a:t>
                      </a:r>
                      <a:endParaRPr lang="en-US" sz="1400" dirty="0">
                        <a:latin typeface="+mj-lt"/>
                      </a:endParaRPr>
                    </a:p>
                  </a:txBody>
                  <a:tcPr anchor="ctr"/>
                </a:tc>
                <a:tc>
                  <a:txBody>
                    <a:bodyPr/>
                    <a:lstStyle/>
                    <a:p>
                      <a:pPr algn="l"/>
                      <a:r>
                        <a:rPr lang="en-US" sz="1400" dirty="0">
                          <a:latin typeface="+mj-lt"/>
                        </a:rPr>
                        <a:t>Cause and effect diagram</a:t>
                      </a:r>
                    </a:p>
                  </a:txBody>
                  <a:tcPr anchor="ctr"/>
                </a:tc>
                <a:extLst>
                  <a:ext uri="{0D108BD9-81ED-4DB2-BD59-A6C34878D82A}">
                    <a16:rowId xmlns:a16="http://schemas.microsoft.com/office/drawing/2014/main" val="10001"/>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Decide how to exploit the constraint(s)</a:t>
                      </a:r>
                    </a:p>
                  </a:txBody>
                  <a:tcPr anchor="ctr"/>
                </a:tc>
                <a:tc>
                  <a:txBody>
                    <a:bodyPr/>
                    <a:lstStyle/>
                    <a:p>
                      <a:pPr marL="173038" indent="-173038" algn="l">
                        <a:buFont typeface="Arial" pitchFamily="34" charset="0"/>
                        <a:buChar char="•"/>
                      </a:pPr>
                      <a:r>
                        <a:rPr lang="en-US" sz="1400" dirty="0">
                          <a:latin typeface="+mj-lt"/>
                        </a:rPr>
                        <a:t>Develop a solution</a:t>
                      </a:r>
                    </a:p>
                  </a:txBody>
                  <a:tcPr anchor="ctr"/>
                </a:tc>
                <a:tc>
                  <a:txBody>
                    <a:bodyPr/>
                    <a:lstStyle/>
                    <a:p>
                      <a:pPr algn="l"/>
                      <a:r>
                        <a:rPr lang="en-US" sz="1400" dirty="0">
                          <a:latin typeface="+mj-lt"/>
                        </a:rPr>
                        <a:t>Future reality tree</a:t>
                      </a:r>
                    </a:p>
                  </a:txBody>
                  <a:tcPr anchor="ctr"/>
                </a:tc>
                <a:extLst>
                  <a:ext uri="{0D108BD9-81ED-4DB2-BD59-A6C34878D82A}">
                    <a16:rowId xmlns:a16="http://schemas.microsoft.com/office/drawing/2014/main" val="10002"/>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Subordinate everything else to the decision in step 2</a:t>
                      </a:r>
                    </a:p>
                  </a:txBody>
                  <a:tcPr anchor="ctr"/>
                </a:tc>
                <a:tc>
                  <a:txBody>
                    <a:bodyPr/>
                    <a:lstStyle/>
                    <a:p>
                      <a:pPr marL="173038" indent="-173038" algn="l">
                        <a:buFont typeface="Arial" pitchFamily="34" charset="0"/>
                        <a:buChar char="•"/>
                      </a:pPr>
                      <a:r>
                        <a:rPr lang="en-US" sz="1400" dirty="0">
                          <a:latin typeface="+mj-lt"/>
                        </a:rPr>
                        <a:t>Identify the conflict preventing</a:t>
                      </a:r>
                      <a:r>
                        <a:rPr lang="en-US" sz="1400" baseline="0" dirty="0">
                          <a:latin typeface="+mj-lt"/>
                        </a:rPr>
                        <a:t> the solution</a:t>
                      </a:r>
                    </a:p>
                    <a:p>
                      <a:pPr marL="173038" indent="-173038" algn="l">
                        <a:buFont typeface="Arial" pitchFamily="34" charset="0"/>
                        <a:buChar char="•"/>
                      </a:pPr>
                      <a:r>
                        <a:rPr lang="en-US" sz="1400" baseline="0" dirty="0">
                          <a:latin typeface="+mj-lt"/>
                        </a:rPr>
                        <a:t>Remove the conflict</a:t>
                      </a:r>
                    </a:p>
                  </a:txBody>
                  <a:tcPr anchor="ctr"/>
                </a:tc>
                <a:tc>
                  <a:txBody>
                    <a:bodyPr/>
                    <a:lstStyle/>
                    <a:p>
                      <a:pPr algn="l"/>
                      <a:r>
                        <a:rPr lang="en-US" sz="1400" dirty="0">
                          <a:latin typeface="+mj-lt"/>
                        </a:rPr>
                        <a:t>Evaporating cloud</a:t>
                      </a:r>
                    </a:p>
                  </a:txBody>
                  <a:tcPr anchor="ctr"/>
                </a:tc>
                <a:extLst>
                  <a:ext uri="{0D108BD9-81ED-4DB2-BD59-A6C34878D82A}">
                    <a16:rowId xmlns:a16="http://schemas.microsoft.com/office/drawing/2014/main" val="10003"/>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Elevate the constraint</a:t>
                      </a:r>
                    </a:p>
                  </a:txBody>
                  <a:tcPr anchor="ctr"/>
                </a:tc>
                <a:tc>
                  <a:txBody>
                    <a:bodyPr/>
                    <a:lstStyle/>
                    <a:p>
                      <a:pPr marL="173038" indent="-173038" algn="l">
                        <a:buFont typeface="Arial" pitchFamily="34" charset="0"/>
                        <a:buChar char="•"/>
                      </a:pPr>
                      <a:r>
                        <a:rPr lang="en-US" sz="1400" dirty="0">
                          <a:latin typeface="+mj-lt"/>
                        </a:rPr>
                        <a:t>Construct</a:t>
                      </a:r>
                      <a:r>
                        <a:rPr lang="en-US" sz="1400" baseline="0" dirty="0">
                          <a:latin typeface="+mj-lt"/>
                        </a:rPr>
                        <a:t> and execute an implementation plan</a:t>
                      </a:r>
                    </a:p>
                  </a:txBody>
                  <a:tcPr anchor="ctr"/>
                </a:tc>
                <a:tc>
                  <a:txBody>
                    <a:bodyPr/>
                    <a:lstStyle/>
                    <a:p>
                      <a:pPr algn="l"/>
                      <a:r>
                        <a:rPr lang="en-US" sz="1400" dirty="0">
                          <a:latin typeface="+mj-lt"/>
                        </a:rPr>
                        <a:t>Prerequisite</a:t>
                      </a:r>
                      <a:r>
                        <a:rPr lang="en-US" sz="1400" baseline="0" dirty="0">
                          <a:latin typeface="+mj-lt"/>
                        </a:rPr>
                        <a:t> tree</a:t>
                      </a:r>
                    </a:p>
                    <a:p>
                      <a:pPr algn="l"/>
                      <a:r>
                        <a:rPr lang="en-US" sz="1400" baseline="0" dirty="0">
                          <a:latin typeface="+mj-lt"/>
                        </a:rPr>
                        <a:t>Transition tree</a:t>
                      </a:r>
                      <a:endParaRPr lang="en-US" sz="1400" dirty="0">
                        <a:latin typeface="+mj-lt"/>
                      </a:endParaRPr>
                    </a:p>
                  </a:txBody>
                  <a:tcPr anchor="ctr"/>
                </a:tc>
                <a:extLst>
                  <a:ext uri="{0D108BD9-81ED-4DB2-BD59-A6C34878D82A}">
                    <a16:rowId xmlns:a16="http://schemas.microsoft.com/office/drawing/2014/main" val="10004"/>
                  </a:ext>
                </a:extLst>
              </a:tr>
              <a:tr h="822960">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If in previous steps a constraint has been broken, return to step 1, but do not allow inertia to cause a system’s constraint</a:t>
                      </a:r>
                    </a:p>
                  </a:txBody>
                  <a:tcPr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676400" y="1752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676400" y="27432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676400" y="37338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676400" y="4800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676400" y="5715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Tree>
    <p:custDataLst>
      <p:tags r:id="rId1"/>
    </p:custDataLst>
    <p:extLst>
      <p:ext uri="{BB962C8B-B14F-4D97-AF65-F5344CB8AC3E}">
        <p14:creationId xmlns:p14="http://schemas.microsoft.com/office/powerpoint/2010/main" val="102560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200" dirty="0"/>
              <a:t>(process performance, inputs, measurements, customer expectations etc.).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32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7" name="Pentagon 6"/>
          <p:cNvSpPr/>
          <p:nvPr/>
        </p:nvSpPr>
        <p:spPr>
          <a:xfrm>
            <a:off x="22098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Get box of widgets and empty it</a:t>
            </a:r>
          </a:p>
        </p:txBody>
      </p:sp>
      <p:sp>
        <p:nvSpPr>
          <p:cNvPr id="8" name="Pentagon 7"/>
          <p:cNvSpPr/>
          <p:nvPr/>
        </p:nvSpPr>
        <p:spPr>
          <a:xfrm>
            <a:off x="47625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50292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50292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5029200"/>
            <a:ext cx="1467068" cy="369332"/>
          </a:xfrm>
          <a:prstGeom prst="rect">
            <a:avLst/>
          </a:prstGeom>
          <a:noFill/>
        </p:spPr>
        <p:txBody>
          <a:bodyPr wrap="none" rtlCol="0">
            <a:spAutoFit/>
          </a:bodyPr>
          <a:lstStyle/>
          <a:p>
            <a:r>
              <a:rPr lang="en-US" dirty="0">
                <a:latin typeface="+mj-lt"/>
              </a:rPr>
              <a:t>Participant 3</a:t>
            </a:r>
          </a:p>
        </p:txBody>
      </p:sp>
    </p:spTree>
    <p:custDataLst>
      <p:tags r:id="rId1"/>
    </p:custDataLst>
    <p:extLst>
      <p:ext uri="{BB962C8B-B14F-4D97-AF65-F5344CB8AC3E}">
        <p14:creationId xmlns:p14="http://schemas.microsoft.com/office/powerpoint/2010/main" val="11717275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7" name="Pentagon 6"/>
          <p:cNvSpPr/>
          <p:nvPr/>
        </p:nvSpPr>
        <p:spPr>
          <a:xfrm>
            <a:off x="22098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ource Sans Pro" panose="020B0503030403020204" pitchFamily="34" charset="0"/>
              </a:rPr>
              <a:t>Get box of widgets and empty it</a:t>
            </a:r>
          </a:p>
        </p:txBody>
      </p:sp>
      <p:sp>
        <p:nvSpPr>
          <p:cNvPr id="8" name="Pentagon 7"/>
          <p:cNvSpPr/>
          <p:nvPr/>
        </p:nvSpPr>
        <p:spPr>
          <a:xfrm>
            <a:off x="4762500" y="1752600"/>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26670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26670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2667000"/>
            <a:ext cx="1467068" cy="369332"/>
          </a:xfrm>
          <a:prstGeom prst="rect">
            <a:avLst/>
          </a:prstGeom>
          <a:noFill/>
        </p:spPr>
        <p:txBody>
          <a:bodyPr wrap="none" rtlCol="0">
            <a:spAutoFit/>
          </a:bodyPr>
          <a:lstStyle/>
          <a:p>
            <a:r>
              <a:rPr lang="en-US" dirty="0">
                <a:latin typeface="+mj-lt"/>
              </a:rPr>
              <a:t>Participant 3</a:t>
            </a:r>
          </a:p>
        </p:txBody>
      </p:sp>
      <p:sp>
        <p:nvSpPr>
          <p:cNvPr id="13" name="Rectangle 12"/>
          <p:cNvSpPr/>
          <p:nvPr/>
        </p:nvSpPr>
        <p:spPr>
          <a:xfrm>
            <a:off x="381000" y="3451354"/>
            <a:ext cx="10769600" cy="2416046"/>
          </a:xfrm>
          <a:prstGeom prst="rect">
            <a:avLst/>
          </a:prstGeom>
        </p:spPr>
        <p:txBody>
          <a:bodyPr wrap="square">
            <a:spAutoFit/>
          </a:bodyPr>
          <a:lstStyle/>
          <a:p>
            <a:pPr marL="571500" indent="-457200">
              <a:spcAft>
                <a:spcPts val="600"/>
              </a:spcAft>
            </a:pPr>
            <a:r>
              <a:rPr lang="en-US" dirty="0">
                <a:latin typeface="+mj-lt"/>
              </a:rPr>
              <a:t>Five focusing steps:</a:t>
            </a:r>
          </a:p>
          <a:p>
            <a:pPr marL="571500" indent="-457200">
              <a:spcAft>
                <a:spcPts val="600"/>
              </a:spcAft>
              <a:buFont typeface="+mj-lt"/>
              <a:buAutoNum type="arabicPeriod"/>
            </a:pPr>
            <a:r>
              <a:rPr lang="en-US" dirty="0">
                <a:latin typeface="+mj-lt"/>
              </a:rPr>
              <a:t>Identify the system’s constraint(s).</a:t>
            </a:r>
          </a:p>
          <a:p>
            <a:pPr marL="571500" indent="-457200">
              <a:spcAft>
                <a:spcPts val="600"/>
              </a:spcAft>
              <a:buFont typeface="+mj-lt"/>
              <a:buAutoNum type="arabicPeriod"/>
            </a:pPr>
            <a:r>
              <a:rPr lang="en-US" dirty="0">
                <a:latin typeface="+mj-lt"/>
              </a:rPr>
              <a:t>Decide how to exploit the constraint(s).</a:t>
            </a:r>
          </a:p>
          <a:p>
            <a:pPr marL="571500" indent="-457200">
              <a:spcAft>
                <a:spcPts val="600"/>
              </a:spcAft>
              <a:buFont typeface="+mj-lt"/>
              <a:buAutoNum type="arabicPeriod"/>
            </a:pPr>
            <a:r>
              <a:rPr lang="en-US" dirty="0">
                <a:latin typeface="+mj-lt"/>
              </a:rPr>
              <a:t>Subordinate everything else to the decision in step 2.</a:t>
            </a:r>
          </a:p>
          <a:p>
            <a:pPr marL="571500" indent="-457200">
              <a:spcAft>
                <a:spcPts val="600"/>
              </a:spcAft>
              <a:buFont typeface="+mj-lt"/>
              <a:buAutoNum type="arabicPeriod"/>
            </a:pPr>
            <a:r>
              <a:rPr lang="en-US" dirty="0">
                <a:latin typeface="+mj-lt"/>
              </a:rPr>
              <a:t>Elevate the constraint(s).</a:t>
            </a:r>
          </a:p>
          <a:p>
            <a:pPr marL="571500" indent="-457200">
              <a:spcAft>
                <a:spcPts val="600"/>
              </a:spcAft>
              <a:buFont typeface="+mj-lt"/>
              <a:buAutoNum type="arabicPeriod"/>
            </a:pPr>
            <a:r>
              <a:rPr lang="en-US" dirty="0">
                <a:latin typeface="+mj-lt"/>
              </a:rPr>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6324600" y="2209800"/>
            <a:ext cx="609486" cy="609486"/>
          </a:xfrm>
          <a:prstGeom prst="rect">
            <a:avLst/>
          </a:prstGeom>
          <a:noFill/>
        </p:spPr>
      </p:pic>
    </p:spTree>
    <p:custDataLst>
      <p:tags r:id="rId1"/>
    </p:custDataLst>
    <p:extLst>
      <p:ext uri="{BB962C8B-B14F-4D97-AF65-F5344CB8AC3E}">
        <p14:creationId xmlns:p14="http://schemas.microsoft.com/office/powerpoint/2010/main" val="287274430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322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391929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323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0937091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324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679337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723063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957515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09033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828222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964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r>
              <a:rPr lang="en-US" dirty="0"/>
              <a:t>Basic Statistics</a:t>
            </a:r>
          </a:p>
          <a:p>
            <a:pPr lvl="2"/>
            <a:r>
              <a:rPr lang="en-US" dirty="0"/>
              <a:t>Descriptive Statistics</a:t>
            </a:r>
          </a:p>
          <a:p>
            <a:pPr lvl="1"/>
            <a:r>
              <a:rPr lang="en-US" dirty="0"/>
              <a:t>Measurement Systems Analysis </a:t>
            </a:r>
          </a:p>
          <a:p>
            <a:pPr lvl="2"/>
            <a:r>
              <a:rPr lang="en-US" dirty="0"/>
              <a:t>Variable and/or Attribute Gage R&amp;R </a:t>
            </a:r>
          </a:p>
          <a:p>
            <a:pPr lvl="2"/>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1880627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168682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332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258186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96505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063628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335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581030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870807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0508302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338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87154299"/>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26"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2805840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27"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4228640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4135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1551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59272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42257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All the data points are accounted for calculating the variance.</a:t>
            </a:r>
          </a:p>
        </p:txBody>
      </p:sp>
      <p:sp>
        <p:nvSpPr>
          <p:cNvPr id="10" name="Slide Number Placeholder 9"/>
          <p:cNvSpPr>
            <a:spLocks noGrp="1"/>
          </p:cNvSpPr>
          <p:nvPr>
            <p:ph type="sldNum" sz="quarter" idx="4"/>
          </p:nvPr>
        </p:nvSpPr>
        <p:spPr/>
        <p:txBody>
          <a:bodyPr/>
          <a:lstStyle/>
          <a:p>
            <a:fld id="{5A6A12F4-C341-4E64-9C18-B0BA3358FAF5}" type="slidenum">
              <a:rPr lang="en-US" smtClean="0"/>
              <a:pPr/>
              <a:t>343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314699"/>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0"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3815931675"/>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1"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02399761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is simply the square root of the variance.</a:t>
            </a:r>
          </a:p>
          <a:p>
            <a:r>
              <a:rPr lang="en-US" dirty="0"/>
              <a:t>All the data points are accounted for calculating the standard deviation.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344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2385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4"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668132053"/>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5"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43883176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352800"/>
            <a:ext cx="9296400" cy="993776"/>
          </a:xfrm>
        </p:spPr>
        <p:txBody>
          <a:bodyPr/>
          <a:lstStyle/>
          <a:p>
            <a:r>
              <a:rPr lang="en-US" dirty="0"/>
              <a:t>2.2.3 Normal Distribution &amp; Normality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345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54561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06818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07241847"/>
              </p:ext>
            </p:extLst>
          </p:nvPr>
        </p:nvGraphicFramePr>
        <p:xfrm>
          <a:off x="2362200" y="3336926"/>
          <a:ext cx="1676400" cy="1082675"/>
        </p:xfrm>
        <a:graphic>
          <a:graphicData uri="http://schemas.openxmlformats.org/presentationml/2006/ole">
            <mc:AlternateContent xmlns:mc="http://schemas.openxmlformats.org/markup-compatibility/2006">
              <mc:Choice xmlns:v="urn:schemas-microsoft-com:vml" Requires="v">
                <p:oleObj spid="_x0000_s4098"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3369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6482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486242327"/>
              </p:ext>
            </p:extLst>
          </p:nvPr>
        </p:nvGraphicFramePr>
        <p:xfrm>
          <a:off x="2362200" y="5105400"/>
          <a:ext cx="2209800" cy="621506"/>
        </p:xfrm>
        <a:graphic>
          <a:graphicData uri="http://schemas.openxmlformats.org/presentationml/2006/ole">
            <mc:AlternateContent xmlns:mc="http://schemas.openxmlformats.org/markup-compatibility/2006">
              <mc:Choice xmlns:v="urn:schemas-microsoft-com:vml" Requires="v">
                <p:oleObj spid="_x0000_s4099"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054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379143972"/>
              </p:ext>
            </p:extLst>
          </p:nvPr>
        </p:nvGraphicFramePr>
        <p:xfrm>
          <a:off x="5462589" y="5173663"/>
          <a:ext cx="1036637" cy="482600"/>
        </p:xfrm>
        <a:graphic>
          <a:graphicData uri="http://schemas.openxmlformats.org/presentationml/2006/ole">
            <mc:AlternateContent xmlns:mc="http://schemas.openxmlformats.org/markup-compatibility/2006">
              <mc:Choice xmlns:v="urn:schemas-microsoft-com:vml" Requires="v">
                <p:oleObj spid="_x0000_s4100"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2589" y="517366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8382893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348</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2"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sp>
        <p:nvSpPr>
          <p:cNvPr id="7" name="Rectangle 6"/>
          <p:cNvSpPr/>
          <p:nvPr/>
        </p:nvSpPr>
        <p:spPr>
          <a:xfrm>
            <a:off x="2362200" y="5572781"/>
            <a:ext cx="4267200" cy="769441"/>
          </a:xfrm>
          <a:prstGeom prst="rect">
            <a:avLst/>
          </a:prstGeom>
        </p:spPr>
        <p:txBody>
          <a:bodyPr wrap="square">
            <a:spAutoFit/>
          </a:bodyPr>
          <a:lstStyle/>
          <a:p>
            <a:r>
              <a:rPr lang="en-US" sz="1600" dirty="0">
                <a:latin typeface="+mj-lt"/>
              </a:rPr>
              <a:t>x</a:t>
            </a:r>
            <a:r>
              <a:rPr lang="en-US" sz="1400" dirty="0">
                <a:latin typeface="+mj-lt"/>
              </a:rPr>
              <a:t> is the observation</a:t>
            </a:r>
          </a:p>
          <a:p>
            <a:r>
              <a:rPr lang="en-US" sz="1400" dirty="0">
                <a:latin typeface="+mj-lt"/>
              </a:rPr>
              <a:t>μ is the mean of the population</a:t>
            </a:r>
          </a:p>
          <a:p>
            <a:r>
              <a:rPr lang="en-US" sz="1400" dirty="0">
                <a:latin typeface="+mj-lt"/>
              </a:rPr>
              <a:t>σ is the standard deviation of the population</a:t>
            </a:r>
          </a:p>
        </p:txBody>
      </p:sp>
    </p:spTree>
    <p:custDataLst>
      <p:tags r:id="rId2"/>
    </p:custDataLst>
    <p:extLst>
      <p:ext uri="{BB962C8B-B14F-4D97-AF65-F5344CB8AC3E}">
        <p14:creationId xmlns:p14="http://schemas.microsoft.com/office/powerpoint/2010/main" val="54512703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4500564" y="4038600"/>
            <a:ext cx="3190875" cy="228600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236192500"/>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6"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rot="16200000" flipH="1">
            <a:off x="4953001" y="5181600"/>
            <a:ext cx="2286000" cy="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2" name="Right Arrow 11"/>
          <p:cNvSpPr/>
          <p:nvPr/>
        </p:nvSpPr>
        <p:spPr>
          <a:xfrm rot="2510993">
            <a:off x="4543925" y="40145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60148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35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93629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556180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685606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353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2590800" y="1466850"/>
            <a:ext cx="6202970" cy="49339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94901882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2726116"/>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615288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ichael\Documents\Developer Resources\icons\plano\orange\us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295400"/>
            <a:ext cx="685800" cy="19956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Use SigmaXL to Run a Normality Test</a:t>
            </a:r>
          </a:p>
        </p:txBody>
      </p:sp>
      <p:sp>
        <p:nvSpPr>
          <p:cNvPr id="7" name="Content Placeholder 6"/>
          <p:cNvSpPr>
            <a:spLocks noGrp="1"/>
          </p:cNvSpPr>
          <p:nvPr>
            <p:ph idx="1"/>
          </p:nvPr>
        </p:nvSpPr>
        <p:spPr/>
        <p:txBody>
          <a:bodyPr/>
          <a:lstStyle/>
          <a:p>
            <a:pPr lvl="3"/>
            <a:r>
              <a:rPr lang="en-US" sz="2200" dirty="0"/>
              <a:t>Case Study: we are interested to know whether the height of basketball players is normally distributed.</a:t>
            </a:r>
          </a:p>
          <a:p>
            <a:pPr lvl="3"/>
            <a:r>
              <a:rPr lang="en-US" sz="2200" dirty="0"/>
              <a:t>Data File: “One Sample T-Test” tab in “Sample Data.xlsx”</a:t>
            </a:r>
          </a:p>
          <a:p>
            <a:endParaRPr lang="en-US" dirty="0"/>
          </a:p>
          <a:p>
            <a:endParaRPr lang="en-US" dirty="0"/>
          </a:p>
          <a:p>
            <a:r>
              <a:rPr lang="en-US" sz="2000" dirty="0"/>
              <a:t>Null Hypothesis (H0): the height of basketball players is normally distributed.</a:t>
            </a:r>
          </a:p>
          <a:p>
            <a:r>
              <a:rPr lang="en-US" sz="2000" dirty="0"/>
              <a:t>Alternative Hypothesis (Ha): the height of basketball players is not normally distributed.</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737995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dirty="0"/>
              <a:t>Steps to run a normality test in SigmaXL</a:t>
            </a:r>
          </a:p>
          <a:p>
            <a:pPr lvl="1"/>
            <a:r>
              <a:rPr lang="en-US" dirty="0"/>
              <a:t>Select the entire range of data</a:t>
            </a:r>
          </a:p>
          <a:p>
            <a:pPr lvl="1"/>
            <a:r>
              <a:rPr lang="en-US" dirty="0"/>
              <a:t>Click SigmaXL -&gt; Graphical Tools -&gt; Histograms &amp; Descriptive Statistics</a:t>
            </a:r>
          </a:p>
          <a:p>
            <a:pPr lvl="1"/>
            <a:r>
              <a:rPr lang="en-US" dirty="0"/>
              <a:t>A new window named “Histograms &amp; Descriptive”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a:t>
            </a:r>
          </a:p>
          <a:p>
            <a:pPr lvl="1"/>
            <a:r>
              <a:rPr lang="en-US" dirty="0"/>
              <a:t>The normality test results appear in the newly generated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357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402957234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358</a:t>
            </a:fld>
            <a:endParaRPr lang="en-US" dirty="0"/>
          </a:p>
        </p:txBody>
      </p:sp>
      <p:sp>
        <p:nvSpPr>
          <p:cNvPr id="13" name="Footer Placeholder 12"/>
          <p:cNvSpPr>
            <a:spLocks noGrp="1"/>
          </p:cNvSpPr>
          <p:nvPr>
            <p:ph type="ftr" sz="quarter" idx="3"/>
          </p:nvPr>
        </p:nvSpPr>
        <p:spPr/>
        <p:txBody>
          <a:bodyPr/>
          <a:lstStyle/>
          <a:p>
            <a:r>
              <a:rPr lang="en-US" dirty="0"/>
              <a:t>© Lean Sigma Corporation</a:t>
            </a:r>
          </a:p>
        </p:txBody>
      </p:sp>
      <p:sp>
        <p:nvSpPr>
          <p:cNvPr id="12" name="Date Placeholder 11"/>
          <p:cNvSpPr>
            <a:spLocks noGrp="1"/>
          </p:cNvSpPr>
          <p:nvPr>
            <p:ph type="dt" sz="half" idx="2"/>
          </p:nvPr>
        </p:nvSpPr>
        <p:spPr/>
        <p:txBody>
          <a:bodyPr/>
          <a:lstStyle/>
          <a:p>
            <a:r>
              <a:rPr lang="en-US" dirty="0"/>
              <a:t>Lean Six Sigma Training - SXL</a:t>
            </a:r>
          </a:p>
        </p:txBody>
      </p:sp>
      <p:pic>
        <p:nvPicPr>
          <p:cNvPr id="8" name="Picture 7">
            <a:extLst>
              <a:ext uri="{FF2B5EF4-FFF2-40B4-BE49-F238E27FC236}">
                <a16:creationId xmlns:a16="http://schemas.microsoft.com/office/drawing/2014/main" id="{766BEFE5-5FBA-4F72-96D2-6DB37383C46A}"/>
              </a:ext>
            </a:extLst>
          </p:cNvPr>
          <p:cNvPicPr>
            <a:picLocks noChangeAspect="1"/>
          </p:cNvPicPr>
          <p:nvPr/>
        </p:nvPicPr>
        <p:blipFill>
          <a:blip r:embed="rId4"/>
          <a:stretch>
            <a:fillRect/>
          </a:stretch>
        </p:blipFill>
        <p:spPr>
          <a:xfrm>
            <a:off x="4038600" y="1143000"/>
            <a:ext cx="3200400" cy="2790749"/>
          </a:xfrm>
          <a:prstGeom prst="rect">
            <a:avLst/>
          </a:prstGeom>
        </p:spPr>
      </p:pic>
      <p:pic>
        <p:nvPicPr>
          <p:cNvPr id="9" name="Picture 8">
            <a:extLst>
              <a:ext uri="{FF2B5EF4-FFF2-40B4-BE49-F238E27FC236}">
                <a16:creationId xmlns:a16="http://schemas.microsoft.com/office/drawing/2014/main" id="{730F9009-EE7B-489B-B074-527F6CA0A61B}"/>
              </a:ext>
            </a:extLst>
          </p:cNvPr>
          <p:cNvPicPr>
            <a:picLocks noChangeAspect="1"/>
          </p:cNvPicPr>
          <p:nvPr/>
        </p:nvPicPr>
        <p:blipFill>
          <a:blip r:embed="rId5"/>
          <a:stretch>
            <a:fillRect/>
          </a:stretch>
        </p:blipFill>
        <p:spPr>
          <a:xfrm>
            <a:off x="2209800" y="3962400"/>
            <a:ext cx="6858000" cy="2618500"/>
          </a:xfrm>
          <a:prstGeom prst="rect">
            <a:avLst/>
          </a:prstGeom>
        </p:spPr>
      </p:pic>
      <p:sp>
        <p:nvSpPr>
          <p:cNvPr id="26" name="Right Arrow 25"/>
          <p:cNvSpPr/>
          <p:nvPr/>
        </p:nvSpPr>
        <p:spPr>
          <a:xfrm rot="5400000">
            <a:off x="5461000" y="3810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7172371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endParaRPr lang="en-US" sz="2200" dirty="0"/>
          </a:p>
          <a:p>
            <a:r>
              <a:rPr lang="en-US" sz="2200" dirty="0"/>
              <a:t>Since the p-value of the normality is 0.2748 greater than alpha level (0.05), we fail to reject the null and claim that the data are normally distributed. </a:t>
            </a:r>
          </a:p>
        </p:txBody>
      </p:sp>
      <p:sp>
        <p:nvSpPr>
          <p:cNvPr id="4" name="Slide Number Placeholder 3"/>
          <p:cNvSpPr>
            <a:spLocks noGrp="1"/>
          </p:cNvSpPr>
          <p:nvPr>
            <p:ph type="sldNum" sz="quarter" idx="4"/>
          </p:nvPr>
        </p:nvSpPr>
        <p:spPr/>
        <p:txBody>
          <a:bodyPr/>
          <a:lstStyle/>
          <a:p>
            <a:fld id="{92B910A3-DF24-49C4-B01E-2342EC29AF17}" type="slidenum">
              <a:rPr lang="en-US" smtClean="0"/>
              <a:pPr/>
              <a:t>359</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1651000" y="3166676"/>
            <a:ext cx="8229600" cy="332026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381153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36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360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29731"/>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194535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822487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7341809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8" name="TextBox 27"/>
          <p:cNvSpPr txBox="1"/>
          <p:nvPr/>
        </p:nvSpPr>
        <p:spPr>
          <a:xfrm>
            <a:off x="2572185" y="5741798"/>
            <a:ext cx="6155438" cy="369332"/>
          </a:xfrm>
          <a:prstGeom prst="rect">
            <a:avLst/>
          </a:prstGeom>
          <a:noFill/>
        </p:spPr>
        <p:txBody>
          <a:bodyPr wrap="square" rtlCol="0">
            <a:spAutoFit/>
          </a:bodyPr>
          <a:lstStyle/>
          <a:p>
            <a:pPr algn="ctr"/>
            <a:r>
              <a:rPr lang="en-US" dirty="0"/>
              <a:t>Interquartile Range = 75</a:t>
            </a:r>
            <a:r>
              <a:rPr lang="en-US" baseline="30000" dirty="0"/>
              <a:t>th</a:t>
            </a:r>
            <a:r>
              <a:rPr lang="en-US" dirty="0"/>
              <a:t> Percentile – 25</a:t>
            </a:r>
            <a:r>
              <a:rPr lang="en-US" baseline="30000" dirty="0"/>
              <a:t>th</a:t>
            </a:r>
            <a:r>
              <a:rPr lang="en-US" dirty="0"/>
              <a:t> Percentile</a:t>
            </a:r>
          </a:p>
        </p:txBody>
      </p:sp>
      <p:grpSp>
        <p:nvGrpSpPr>
          <p:cNvPr id="85" name="Group 84"/>
          <p:cNvGrpSpPr>
            <a:grpSpLocks noChangeAspect="1"/>
          </p:cNvGrpSpPr>
          <p:nvPr/>
        </p:nvGrpSpPr>
        <p:grpSpPr>
          <a:xfrm>
            <a:off x="463700" y="1447800"/>
            <a:ext cx="10451799" cy="3962400"/>
            <a:chOff x="-497309" y="1307068"/>
            <a:chExt cx="10208527" cy="3883420"/>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16502" y="1869532"/>
              <a:ext cx="1523999" cy="505890"/>
            </a:xfrm>
            <a:prstGeom prst="rect">
              <a:avLst/>
            </a:prstGeom>
            <a:noFill/>
          </p:spPr>
          <p:txBody>
            <a:bodyPr wrap="square" rtlCol="0">
              <a:spAutoFit/>
            </a:bodyPr>
            <a:lstStyle/>
            <a:p>
              <a:pPr algn="ctr"/>
              <a:r>
                <a:rPr lang="en-US" sz="1200" dirty="0">
                  <a:solidFill>
                    <a:schemeClr val="bg1">
                      <a:lumMod val="50000"/>
                    </a:schemeClr>
                  </a:solidFill>
                </a:rPr>
                <a:t>25th Percentile (Q</a:t>
              </a:r>
              <a:r>
                <a:rPr lang="en-US" sz="1200" baseline="-25000" dirty="0">
                  <a:solidFill>
                    <a:schemeClr val="bg1">
                      <a:lumMod val="50000"/>
                    </a:schemeClr>
                  </a:solidFill>
                </a:rPr>
                <a:t>1</a:t>
              </a:r>
              <a:r>
                <a:rPr lang="en-US" sz="1200"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10194" y="1867976"/>
              <a:ext cx="1828800" cy="505890"/>
            </a:xfrm>
            <a:prstGeom prst="rect">
              <a:avLst/>
            </a:prstGeom>
            <a:noFill/>
          </p:spPr>
          <p:txBody>
            <a:bodyPr wrap="square" rtlCol="0">
              <a:spAutoFit/>
            </a:bodyPr>
            <a:lstStyle/>
            <a:p>
              <a:pPr algn="ctr"/>
              <a:r>
                <a:rPr lang="en-US" sz="1200" dirty="0">
                  <a:solidFill>
                    <a:schemeClr val="bg1">
                      <a:lumMod val="50000"/>
                    </a:schemeClr>
                  </a:solidFill>
                </a:rPr>
                <a:t>75th Percentile</a:t>
              </a:r>
            </a:p>
            <a:p>
              <a:pPr algn="ctr"/>
              <a:r>
                <a:rPr lang="en-US" sz="1200" dirty="0">
                  <a:solidFill>
                    <a:schemeClr val="bg1">
                      <a:lumMod val="50000"/>
                    </a:schemeClr>
                  </a:solidFill>
                </a:rPr>
                <a:t>(Q</a:t>
              </a:r>
              <a:r>
                <a:rPr lang="en-US" sz="1200" baseline="-25000" dirty="0">
                  <a:solidFill>
                    <a:schemeClr val="bg1">
                      <a:lumMod val="50000"/>
                    </a:schemeClr>
                  </a:solidFill>
                </a:rPr>
                <a:t>3</a:t>
              </a:r>
              <a:r>
                <a:rPr lang="en-US" sz="1200" dirty="0">
                  <a:solidFill>
                    <a:schemeClr val="bg1">
                      <a:lumMod val="50000"/>
                    </a:schemeClr>
                  </a:solidFill>
                </a:rPr>
                <a:t>)</a:t>
              </a:r>
            </a:p>
          </p:txBody>
        </p:sp>
        <p:cxnSp>
          <p:nvCxnSpPr>
            <p:cNvPr id="22" name="Straight Arrow Connector 21"/>
            <p:cNvCxnSpPr/>
            <p:nvPr/>
          </p:nvCxnSpPr>
          <p:spPr>
            <a:xfrm rot="5400000">
              <a:off x="4437248" y="233497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56248" y="1307068"/>
              <a:ext cx="1828800" cy="505890"/>
            </a:xfrm>
            <a:prstGeom prst="rect">
              <a:avLst/>
            </a:prstGeom>
            <a:noFill/>
          </p:spPr>
          <p:txBody>
            <a:bodyPr wrap="square" rtlCol="0">
              <a:spAutoFit/>
            </a:bodyPr>
            <a:lstStyle/>
            <a:p>
              <a:pPr algn="ctr"/>
              <a:r>
                <a:rPr lang="en-US" sz="1200" dirty="0">
                  <a:solidFill>
                    <a:schemeClr val="bg1">
                      <a:lumMod val="50000"/>
                    </a:schemeClr>
                  </a:solidFill>
                </a:rPr>
                <a:t>Median</a:t>
              </a:r>
            </a:p>
            <a:p>
              <a:pPr algn="ctr"/>
              <a:r>
                <a:rPr lang="en-US" sz="1200" dirty="0">
                  <a:solidFill>
                    <a:schemeClr val="bg1">
                      <a:lumMod val="50000"/>
                    </a:schemeClr>
                  </a:solidFill>
                </a:rPr>
                <a:t>(Q</a:t>
              </a:r>
              <a:r>
                <a:rPr lang="en-US" sz="1200" baseline="-25000" dirty="0">
                  <a:solidFill>
                    <a:schemeClr val="bg1">
                      <a:lumMod val="50000"/>
                    </a:schemeClr>
                  </a:solidFill>
                </a:rPr>
                <a:t>2</a:t>
              </a:r>
              <a:r>
                <a:rPr lang="en-US" sz="1200"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dirty="0">
                  <a:solidFill>
                    <a:schemeClr val="bg1">
                      <a:lumMod val="50000"/>
                    </a:schemeClr>
                  </a:solidFill>
                </a:rPr>
                <a:t>Interquartile Range</a:t>
              </a:r>
            </a:p>
            <a:p>
              <a:pPr algn="ctr"/>
              <a:r>
                <a:rPr lang="en-US" sz="1200"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3594" y="4886954"/>
              <a:ext cx="4113984" cy="303534"/>
            </a:xfrm>
            <a:prstGeom prst="rect">
              <a:avLst/>
            </a:prstGeom>
            <a:noFill/>
          </p:spPr>
          <p:txBody>
            <a:bodyPr wrap="none" rtlCol="0">
              <a:spAutoFit/>
            </a:bodyPr>
            <a:lstStyle/>
            <a:p>
              <a:r>
                <a:rPr lang="en-US" sz="1200" dirty="0">
                  <a:solidFill>
                    <a:schemeClr val="bg1">
                      <a:lumMod val="50000"/>
                    </a:schemeClr>
                  </a:solidFill>
                </a:rPr>
                <a:t>Maximum (Minimum Value in the Data, Q</a:t>
              </a:r>
              <a:r>
                <a:rPr lang="en-US" sz="1200" baseline="-25000" dirty="0">
                  <a:solidFill>
                    <a:schemeClr val="bg1">
                      <a:lumMod val="50000"/>
                    </a:schemeClr>
                  </a:solidFill>
                </a:rPr>
                <a:t>1</a:t>
              </a:r>
              <a:r>
                <a:rPr lang="en-US" sz="1200" dirty="0">
                  <a:solidFill>
                    <a:schemeClr val="bg1">
                      <a:lumMod val="50000"/>
                    </a:schemeClr>
                  </a:solidFill>
                </a:rPr>
                <a:t> – I.5*IQR)</a:t>
              </a:r>
            </a:p>
          </p:txBody>
        </p:sp>
        <p:cxnSp>
          <p:nvCxnSpPr>
            <p:cNvPr id="33" name="Straight Arrow Connector 32"/>
            <p:cNvCxnSpPr>
              <a:stCxn id="35" idx="0"/>
            </p:cNvCxnSpPr>
            <p:nvPr/>
          </p:nvCxnSpPr>
          <p:spPr>
            <a:xfrm flipH="1" flipV="1">
              <a:off x="7257443" y="3289062"/>
              <a:ext cx="8447" cy="1591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06271" y="4880975"/>
              <a:ext cx="4119236" cy="303534"/>
            </a:xfrm>
            <a:prstGeom prst="rect">
              <a:avLst/>
            </a:prstGeom>
            <a:noFill/>
          </p:spPr>
          <p:txBody>
            <a:bodyPr wrap="none" rtlCol="0">
              <a:spAutoFit/>
            </a:bodyPr>
            <a:lstStyle/>
            <a:p>
              <a:r>
                <a:rPr lang="en-US" sz="1200" dirty="0">
                  <a:solidFill>
                    <a:schemeClr val="bg1">
                      <a:lumMod val="50000"/>
                    </a:schemeClr>
                  </a:solidFill>
                </a:rPr>
                <a:t>Minimum (Maximum Value in the Data, Q</a:t>
              </a:r>
              <a:r>
                <a:rPr lang="en-US" sz="1200" baseline="-25000" dirty="0">
                  <a:solidFill>
                    <a:schemeClr val="bg1">
                      <a:lumMod val="50000"/>
                    </a:schemeClr>
                  </a:solidFill>
                </a:rPr>
                <a:t>3</a:t>
              </a:r>
              <a:r>
                <a:rPr lang="en-US" sz="1200"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97309" y="2019062"/>
              <a:ext cx="2288010" cy="303534"/>
            </a:xfrm>
            <a:prstGeom prst="rect">
              <a:avLst/>
            </a:prstGeom>
            <a:noFill/>
          </p:spPr>
          <p:txBody>
            <a:bodyPr wrap="square" rtlCol="0">
              <a:spAutoFit/>
            </a:bodyPr>
            <a:lstStyle/>
            <a:p>
              <a:pPr algn="ctr"/>
              <a:r>
                <a:rPr lang="en-US" sz="1200"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70606" y="2016848"/>
              <a:ext cx="2340612" cy="303534"/>
            </a:xfrm>
            <a:prstGeom prst="rect">
              <a:avLst/>
            </a:prstGeom>
            <a:noFill/>
          </p:spPr>
          <p:txBody>
            <a:bodyPr wrap="square" rtlCol="0">
              <a:spAutoFit/>
            </a:bodyPr>
            <a:lstStyle/>
            <a:p>
              <a:pPr algn="ctr"/>
              <a:r>
                <a:rPr lang="en-US" sz="1200"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88900" y="4089397"/>
              <a:ext cx="1642718"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286649" y="4090363"/>
              <a:ext cx="1555752"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grpSp>
    </p:spTree>
    <p:custDataLst>
      <p:tags r:id="rId1"/>
    </p:custDataLst>
    <p:extLst>
      <p:ext uri="{BB962C8B-B14F-4D97-AF65-F5344CB8AC3E}">
        <p14:creationId xmlns:p14="http://schemas.microsoft.com/office/powerpoint/2010/main" val="340678174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3" name="Content Placeholder 2"/>
          <p:cNvSpPr>
            <a:spLocks noGrp="1"/>
          </p:cNvSpPr>
          <p:nvPr>
            <p:ph idx="1"/>
          </p:nvPr>
        </p:nvSpPr>
        <p:spPr/>
        <p:txBody>
          <a:bodyPr>
            <a:normAutofit/>
          </a:bodyPr>
          <a:lstStyle/>
          <a:p>
            <a:r>
              <a:rPr lang="en-US" sz="2500" dirty="0"/>
              <a:t>Data File: “Box Plot” tab in “Sample Data.xlsx”</a:t>
            </a:r>
          </a:p>
          <a:p>
            <a:r>
              <a:rPr lang="en-US" sz="2500" dirty="0"/>
              <a:t>Steps to render a Box Plot in SigmaXL</a:t>
            </a:r>
          </a:p>
          <a:p>
            <a:pPr lvl="1"/>
            <a:r>
              <a:rPr lang="en-US" dirty="0"/>
              <a:t>Select the entire range of the data</a:t>
            </a:r>
          </a:p>
          <a:p>
            <a:pPr lvl="1"/>
            <a:r>
              <a:rPr lang="en-US" dirty="0"/>
              <a:t>Click SigmaXL -&gt; Graphical Tools -&gt; Boxplots</a:t>
            </a:r>
          </a:p>
          <a:p>
            <a:pPr lvl="1"/>
            <a:r>
              <a:rPr lang="en-US" dirty="0"/>
              <a:t>A new window named “Boxplots” pops up with the selected range appearing in the box under “Please select your data”</a:t>
            </a:r>
          </a:p>
          <a:p>
            <a:pPr lvl="1"/>
            <a:r>
              <a:rPr lang="en-US" dirty="0"/>
              <a:t>Click “Next&gt;&gt;”</a:t>
            </a:r>
          </a:p>
          <a:p>
            <a:pPr lvl="1"/>
            <a:r>
              <a:rPr lang="en-US" dirty="0"/>
              <a:t>A new window also named “Boxplots” appears</a:t>
            </a:r>
          </a:p>
          <a:p>
            <a:pPr lvl="1"/>
            <a:r>
              <a:rPr lang="en-US" dirty="0"/>
              <a:t>Select “HtBk” as the “Numeric Data Variables (Y)”</a:t>
            </a:r>
          </a:p>
          <a:p>
            <a:pPr lvl="1"/>
            <a:r>
              <a:rPr lang="en-US" dirty="0"/>
              <a:t>Check the check box “Show Legend”</a:t>
            </a:r>
          </a:p>
          <a:p>
            <a:pPr lvl="1"/>
            <a:r>
              <a:rPr lang="en-US" dirty="0"/>
              <a:t>Click “OK&gt;&gt;”</a:t>
            </a:r>
          </a:p>
          <a:p>
            <a:pPr lvl="1"/>
            <a:r>
              <a:rPr lang="en-US" dirty="0"/>
              <a:t>The Boxplot appears automatically in the new tab “Boxplot (1)”</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1616188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366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dirty="0"/>
              <a:t>Lean Six Sigma Training - SXL</a:t>
            </a:r>
          </a:p>
        </p:txBody>
      </p:sp>
      <p:pic>
        <p:nvPicPr>
          <p:cNvPr id="7" name="Picture 6">
            <a:extLst>
              <a:ext uri="{FF2B5EF4-FFF2-40B4-BE49-F238E27FC236}">
                <a16:creationId xmlns:a16="http://schemas.microsoft.com/office/drawing/2014/main" id="{6ED0E2DA-8CEA-4F2F-AE3A-7652E6892D81}"/>
              </a:ext>
            </a:extLst>
          </p:cNvPr>
          <p:cNvPicPr>
            <a:picLocks noChangeAspect="1"/>
          </p:cNvPicPr>
          <p:nvPr/>
        </p:nvPicPr>
        <p:blipFill>
          <a:blip r:embed="rId3"/>
          <a:stretch>
            <a:fillRect/>
          </a:stretch>
        </p:blipFill>
        <p:spPr>
          <a:xfrm>
            <a:off x="4089400" y="1075836"/>
            <a:ext cx="3200400" cy="2790749"/>
          </a:xfrm>
          <a:prstGeom prst="rect">
            <a:avLst/>
          </a:prstGeom>
        </p:spPr>
      </p:pic>
      <p:pic>
        <p:nvPicPr>
          <p:cNvPr id="8" name="Picture 7">
            <a:extLst>
              <a:ext uri="{FF2B5EF4-FFF2-40B4-BE49-F238E27FC236}">
                <a16:creationId xmlns:a16="http://schemas.microsoft.com/office/drawing/2014/main" id="{1016DEBA-0114-425E-8A64-F4962BDD7132}"/>
              </a:ext>
            </a:extLst>
          </p:cNvPr>
          <p:cNvPicPr>
            <a:picLocks noChangeAspect="1"/>
          </p:cNvPicPr>
          <p:nvPr/>
        </p:nvPicPr>
        <p:blipFill>
          <a:blip r:embed="rId4"/>
          <a:stretch>
            <a:fillRect/>
          </a:stretch>
        </p:blipFill>
        <p:spPr>
          <a:xfrm>
            <a:off x="2489200" y="3806951"/>
            <a:ext cx="6400800" cy="2901697"/>
          </a:xfrm>
          <a:prstGeom prst="rect">
            <a:avLst/>
          </a:prstGeom>
        </p:spPr>
      </p:pic>
      <p:sp>
        <p:nvSpPr>
          <p:cNvPr id="25" name="Right Arrow 24"/>
          <p:cNvSpPr/>
          <p:nvPr/>
        </p:nvSpPr>
        <p:spPr>
          <a:xfrm rot="5400000">
            <a:off x="5461000" y="374373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8018488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Box Plot </a:t>
            </a:r>
          </a:p>
        </p:txBody>
      </p:sp>
      <p:sp>
        <p:nvSpPr>
          <p:cNvPr id="4" name="Slide Number Placeholder 3"/>
          <p:cNvSpPr>
            <a:spLocks noGrp="1"/>
          </p:cNvSpPr>
          <p:nvPr>
            <p:ph type="sldNum" sz="quarter" idx="4"/>
          </p:nvPr>
        </p:nvSpPr>
        <p:spPr/>
        <p:txBody>
          <a:bodyPr/>
          <a:lstStyle/>
          <a:p>
            <a:fld id="{5A6A12F4-C341-4E64-9C18-B0BA3358FAF5}" type="slidenum">
              <a:rPr lang="en-US" smtClean="0"/>
              <a:pPr/>
              <a:t>367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dirty="0"/>
              <a:t>Lean Six Sigma Training - SXL</a:t>
            </a:r>
          </a:p>
        </p:txBody>
      </p:sp>
      <p:pic>
        <p:nvPicPr>
          <p:cNvPr id="3" name="Picture 2">
            <a:extLst>
              <a:ext uri="{FF2B5EF4-FFF2-40B4-BE49-F238E27FC236}">
                <a16:creationId xmlns:a16="http://schemas.microsoft.com/office/drawing/2014/main" id="{F4707E7D-423D-4867-9C79-7D780B3739A0}"/>
              </a:ext>
            </a:extLst>
          </p:cNvPr>
          <p:cNvPicPr>
            <a:picLocks noChangeAspect="1"/>
          </p:cNvPicPr>
          <p:nvPr/>
        </p:nvPicPr>
        <p:blipFill>
          <a:blip r:embed="rId3"/>
          <a:stretch>
            <a:fillRect/>
          </a:stretch>
        </p:blipFill>
        <p:spPr>
          <a:xfrm>
            <a:off x="1155700" y="1288184"/>
            <a:ext cx="9067800" cy="5082799"/>
          </a:xfrm>
          <a:prstGeom prst="rect">
            <a:avLst/>
          </a:prstGeom>
        </p:spPr>
      </p:pic>
    </p:spTree>
    <p:custDataLst>
      <p:tags r:id="rId1"/>
    </p:custDataLst>
    <p:extLst>
      <p:ext uri="{BB962C8B-B14F-4D97-AF65-F5344CB8AC3E}">
        <p14:creationId xmlns:p14="http://schemas.microsoft.com/office/powerpoint/2010/main" val="287956986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068508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3358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sz="2400"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37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517375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370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2">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7010400" y="2348300"/>
            <a:ext cx="3429000" cy="646331"/>
          </a:xfrm>
          <a:prstGeom prst="rect">
            <a:avLst/>
          </a:prstGeom>
          <a:noFill/>
        </p:spPr>
        <p:txBody>
          <a:bodyPr wrap="square" rtlCol="0">
            <a:spAutoFit/>
          </a:bodyPr>
          <a:lstStyle/>
          <a:p>
            <a:r>
              <a:rPr lang="en-US" dirty="0">
                <a:solidFill>
                  <a:srgbClr val="000000"/>
                </a:solidFill>
                <a:latin typeface="+mj-lt"/>
              </a:rPr>
              <a:t>Histogram with frequency (count) as the Y axis</a:t>
            </a:r>
          </a:p>
        </p:txBody>
      </p:sp>
      <p:sp>
        <p:nvSpPr>
          <p:cNvPr id="10" name="TextBox 9"/>
          <p:cNvSpPr txBox="1"/>
          <p:nvPr/>
        </p:nvSpPr>
        <p:spPr>
          <a:xfrm>
            <a:off x="1295400" y="4572000"/>
            <a:ext cx="3907547" cy="646331"/>
          </a:xfrm>
          <a:prstGeom prst="rect">
            <a:avLst/>
          </a:prstGeom>
          <a:noFill/>
        </p:spPr>
        <p:txBody>
          <a:bodyPr wrap="square" rtlCol="0">
            <a:spAutoFit/>
          </a:bodyPr>
          <a:lstStyle/>
          <a:p>
            <a:r>
              <a:rPr lang="en-US" dirty="0">
                <a:solidFill>
                  <a:srgbClr val="000000"/>
                </a:solidFill>
                <a:latin typeface="+mj-lt"/>
              </a:rPr>
              <a:t>Normalized histogram with proportion (probability) as the Y axis</a:t>
            </a:r>
          </a:p>
        </p:txBody>
      </p:sp>
      <p:sp>
        <p:nvSpPr>
          <p:cNvPr id="12" name="Right Arrow 11"/>
          <p:cNvSpPr/>
          <p:nvPr/>
        </p:nvSpPr>
        <p:spPr>
          <a:xfrm>
            <a:off x="5220878"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0800000">
            <a:off x="6418082" y="25190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344441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3" name="Content Placeholder 2"/>
          <p:cNvSpPr>
            <a:spLocks noGrp="1"/>
          </p:cNvSpPr>
          <p:nvPr>
            <p:ph idx="1"/>
          </p:nvPr>
        </p:nvSpPr>
        <p:spPr/>
        <p:txBody>
          <a:bodyPr>
            <a:normAutofit/>
          </a:bodyPr>
          <a:lstStyle/>
          <a:p>
            <a:r>
              <a:rPr lang="en-US" sz="2500" dirty="0"/>
              <a:t>Data File: “Histogram” tab in “Sample Data.xlsx”</a:t>
            </a:r>
          </a:p>
          <a:p>
            <a:r>
              <a:rPr lang="en-US" sz="2500" dirty="0"/>
              <a:t>Steps to render a histogram in SigmaXL</a:t>
            </a:r>
          </a:p>
          <a:p>
            <a:pPr lvl="1"/>
            <a:r>
              <a:rPr lang="en-US" dirty="0"/>
              <a:t>Select the entire range of data</a:t>
            </a:r>
          </a:p>
          <a:p>
            <a:pPr lvl="1"/>
            <a:r>
              <a:rPr lang="en-US" dirty="0"/>
              <a:t>Click SigmaXL -&gt; Graphical Tools</a:t>
            </a:r>
            <a:br>
              <a:rPr lang="en-US" dirty="0"/>
            </a:br>
            <a:r>
              <a:rPr lang="en-US" dirty="0"/>
              <a:t>-&gt; Histograms &amp; Descriptive Statistics</a:t>
            </a:r>
          </a:p>
          <a:p>
            <a:pPr lvl="1"/>
            <a:r>
              <a:rPr lang="en-US" dirty="0"/>
              <a:t>A new window named “Histograms &amp; Descriptive” pops up with the selected range of data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“OK&gt;&gt;”</a:t>
            </a:r>
          </a:p>
          <a:p>
            <a:pPr lvl="1"/>
            <a:r>
              <a:rPr lang="en-US" dirty="0"/>
              <a:t>The histogram appears in the new tab “Hist Descript (1)”</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2574436192"/>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372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3968320"/>
            <a:ext cx="6858000" cy="2622980"/>
          </a:xfrm>
          <a:prstGeom prst="rect">
            <a:avLst/>
          </a:prstGeom>
        </p:spPr>
      </p:pic>
      <p:pic>
        <p:nvPicPr>
          <p:cNvPr id="5" name="Picture 4">
            <a:extLst>
              <a:ext uri="{FF2B5EF4-FFF2-40B4-BE49-F238E27FC236}">
                <a16:creationId xmlns:a16="http://schemas.microsoft.com/office/drawing/2014/main" id="{C223F5EE-BC6F-4539-A1A1-E4F7EE7AE1C0}"/>
              </a:ext>
            </a:extLst>
          </p:cNvPr>
          <p:cNvPicPr>
            <a:picLocks noChangeAspect="1"/>
          </p:cNvPicPr>
          <p:nvPr/>
        </p:nvPicPr>
        <p:blipFill>
          <a:blip r:embed="rId4"/>
          <a:stretch>
            <a:fillRect/>
          </a:stretch>
        </p:blipFill>
        <p:spPr>
          <a:xfrm>
            <a:off x="4089400" y="1095448"/>
            <a:ext cx="3200400" cy="2790752"/>
          </a:xfrm>
          <a:prstGeom prst="rect">
            <a:avLst/>
          </a:prstGeom>
        </p:spPr>
      </p:pic>
      <p:sp>
        <p:nvSpPr>
          <p:cNvPr id="25" name="Right Arrow 24"/>
          <p:cNvSpPr/>
          <p:nvPr/>
        </p:nvSpPr>
        <p:spPr>
          <a:xfrm rot="5400000">
            <a:off x="5461000" y="37748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5273995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373</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3"/>
          <a:stretch>
            <a:fillRect/>
          </a:stretch>
        </p:blipFill>
        <p:spPr>
          <a:xfrm>
            <a:off x="660400" y="1579419"/>
            <a:ext cx="10058400" cy="4058103"/>
          </a:xfrm>
          <a:prstGeom prst="rect">
            <a:avLst/>
          </a:prstGeom>
          <a:ln w="6350">
            <a:solidFill>
              <a:schemeClr val="bg1">
                <a:lumMod val="85000"/>
              </a:schemeClr>
            </a:solidFill>
          </a:ln>
        </p:spPr>
      </p:pic>
      <p:sp>
        <p:nvSpPr>
          <p:cNvPr id="15" name="TextBox 14"/>
          <p:cNvSpPr txBox="1"/>
          <p:nvPr/>
        </p:nvSpPr>
        <p:spPr>
          <a:xfrm>
            <a:off x="3276600" y="5943600"/>
            <a:ext cx="1839686" cy="369332"/>
          </a:xfrm>
          <a:prstGeom prst="rect">
            <a:avLst/>
          </a:prstGeom>
          <a:noFill/>
          <a:ln>
            <a:noFill/>
          </a:ln>
        </p:spPr>
        <p:txBody>
          <a:bodyPr wrap="square" rtlCol="0">
            <a:spAutoFit/>
          </a:bodyPr>
          <a:lstStyle/>
          <a:p>
            <a:pPr algn="ctr"/>
            <a:r>
              <a:rPr lang="en-US" b="1" dirty="0">
                <a:solidFill>
                  <a:schemeClr val="bg1">
                    <a:lumMod val="50000"/>
                  </a:schemeClr>
                </a:solidFill>
              </a:rPr>
              <a:t>Histogram</a:t>
            </a:r>
          </a:p>
        </p:txBody>
      </p:sp>
      <p:sp>
        <p:nvSpPr>
          <p:cNvPr id="13" name="Right Arrow 12"/>
          <p:cNvSpPr/>
          <p:nvPr/>
        </p:nvSpPr>
        <p:spPr>
          <a:xfrm rot="16200000">
            <a:off x="3967843" y="5562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16609494"/>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9798395"/>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469066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3" name="Content Placeholder 2"/>
          <p:cNvSpPr>
            <a:spLocks noGrp="1"/>
          </p:cNvSpPr>
          <p:nvPr>
            <p:ph idx="1"/>
          </p:nvPr>
        </p:nvSpPr>
        <p:spPr/>
        <p:txBody>
          <a:bodyPr/>
          <a:lstStyle/>
          <a:p>
            <a:r>
              <a:rPr lang="en-US" sz="2500" dirty="0"/>
              <a:t>Data File: “Scatter Plot” tab in “Sample Data.xlsx”</a:t>
            </a:r>
          </a:p>
          <a:p>
            <a:r>
              <a:rPr lang="en-US" sz="2500" dirty="0"/>
              <a:t>Steps to render a histogram in SigmaXL</a:t>
            </a:r>
          </a:p>
          <a:p>
            <a:pPr lvl="1"/>
            <a:r>
              <a:rPr lang="en-US" dirty="0"/>
              <a:t>Select the entire range of data (both “MPG” and “weight”)</a:t>
            </a:r>
          </a:p>
          <a:p>
            <a:pPr lvl="1"/>
            <a:r>
              <a:rPr lang="en-US" dirty="0"/>
              <a:t>Click SigmaXL -&gt; Graphical Tools -&gt; Scatter Plots</a:t>
            </a:r>
          </a:p>
          <a:p>
            <a:pPr lvl="1"/>
            <a:r>
              <a:rPr lang="en-US" dirty="0"/>
              <a:t>A new window named “Scatter Plots” pops up with the selected range of data appearing in the box under “Please select your data”</a:t>
            </a:r>
          </a:p>
          <a:p>
            <a:pPr lvl="1"/>
            <a:r>
              <a:rPr lang="en-US" dirty="0"/>
              <a:t>Click “Next&gt;&gt;”</a:t>
            </a:r>
          </a:p>
          <a:p>
            <a:pPr lvl="1"/>
            <a:r>
              <a:rPr lang="en-US" dirty="0"/>
              <a:t>A new window also named “Scatter Plots” appears</a:t>
            </a:r>
          </a:p>
          <a:p>
            <a:pPr lvl="1"/>
            <a:r>
              <a:rPr lang="en-US" dirty="0"/>
              <a:t>Select “MPG” as the “Numeric Response (Y)”</a:t>
            </a:r>
          </a:p>
          <a:p>
            <a:pPr lvl="1"/>
            <a:r>
              <a:rPr lang="en-US" dirty="0"/>
              <a:t>Select “weight” as the “Numeric Predictor (X1)”</a:t>
            </a:r>
          </a:p>
          <a:p>
            <a:pPr lvl="1"/>
            <a:r>
              <a:rPr lang="en-US" dirty="0"/>
              <a:t>Click “OK&gt;&gt;”</a:t>
            </a:r>
          </a:p>
          <a:p>
            <a:pPr lvl="1"/>
            <a:r>
              <a:rPr lang="en-US" dirty="0"/>
              <a:t>The scatterplot appears in the new tab “Scatterplot (1)”</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221064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377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92F98ACB-2944-42AE-9619-0E07ECA10218}"/>
              </a:ext>
            </a:extLst>
          </p:cNvPr>
          <p:cNvPicPr>
            <a:picLocks noChangeAspect="1"/>
          </p:cNvPicPr>
          <p:nvPr/>
        </p:nvPicPr>
        <p:blipFill>
          <a:blip r:embed="rId3"/>
          <a:stretch>
            <a:fillRect/>
          </a:stretch>
        </p:blipFill>
        <p:spPr>
          <a:xfrm>
            <a:off x="4038600" y="1129893"/>
            <a:ext cx="3200400" cy="2790749"/>
          </a:xfrm>
          <a:prstGeom prst="rect">
            <a:avLst/>
          </a:prstGeom>
        </p:spPr>
      </p:pic>
      <p:pic>
        <p:nvPicPr>
          <p:cNvPr id="10" name="Picture 9">
            <a:extLst>
              <a:ext uri="{FF2B5EF4-FFF2-40B4-BE49-F238E27FC236}">
                <a16:creationId xmlns:a16="http://schemas.microsoft.com/office/drawing/2014/main" id="{229FEB70-B346-4E00-B21F-FC90E130070F}"/>
              </a:ext>
            </a:extLst>
          </p:cNvPr>
          <p:cNvPicPr>
            <a:picLocks noChangeAspect="1"/>
          </p:cNvPicPr>
          <p:nvPr/>
        </p:nvPicPr>
        <p:blipFill>
          <a:blip r:embed="rId4"/>
          <a:stretch>
            <a:fillRect/>
          </a:stretch>
        </p:blipFill>
        <p:spPr>
          <a:xfrm>
            <a:off x="2438400" y="4059936"/>
            <a:ext cx="6400800" cy="2645664"/>
          </a:xfrm>
          <a:prstGeom prst="rect">
            <a:avLst/>
          </a:prstGeom>
        </p:spPr>
      </p:pic>
      <p:sp>
        <p:nvSpPr>
          <p:cNvPr id="22" name="Right Arrow 21"/>
          <p:cNvSpPr/>
          <p:nvPr/>
        </p:nvSpPr>
        <p:spPr>
          <a:xfrm rot="5400000">
            <a:off x="5410200" y="383788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4400822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Scatter Plot</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dirty="0"/>
              <a:t>Lean Six Sigma Training - SXL</a:t>
            </a:r>
          </a:p>
        </p:txBody>
      </p:sp>
      <p:pic>
        <p:nvPicPr>
          <p:cNvPr id="3" name="Picture 2"/>
          <p:cNvPicPr>
            <a:picLocks noChangeAspect="1"/>
          </p:cNvPicPr>
          <p:nvPr/>
        </p:nvPicPr>
        <p:blipFill>
          <a:blip r:embed="rId3"/>
          <a:stretch>
            <a:fillRect/>
          </a:stretch>
        </p:blipFill>
        <p:spPr>
          <a:xfrm>
            <a:off x="1051977" y="1205948"/>
            <a:ext cx="9275245" cy="5257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82361632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4986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SigmaXL</a:t>
            </a:r>
          </a:p>
        </p:txBody>
      </p:sp>
      <p:sp>
        <p:nvSpPr>
          <p:cNvPr id="3" name="Content Placeholder 2"/>
          <p:cNvSpPr>
            <a:spLocks noGrp="1"/>
          </p:cNvSpPr>
          <p:nvPr>
            <p:ph idx="1"/>
          </p:nvPr>
        </p:nvSpPr>
        <p:spPr/>
        <p:txBody>
          <a:bodyPr>
            <a:normAutofit/>
          </a:bodyPr>
          <a:lstStyle/>
          <a:p>
            <a:r>
              <a:rPr lang="en-US" dirty="0"/>
              <a:t>Steps to plot a run chart in SigmaXL:</a:t>
            </a:r>
          </a:p>
          <a:p>
            <a:pPr lvl="1"/>
            <a:r>
              <a:rPr lang="en-US" dirty="0"/>
              <a:t>Data File: “Run Chart” tab in “Sample Data.xlsx”</a:t>
            </a:r>
          </a:p>
          <a:p>
            <a:pPr lvl="1"/>
            <a:r>
              <a:rPr lang="en-US" dirty="0"/>
              <a:t>Select the entire range of the data (“Measurement”, “Cycle” and “Trend”). In this first example, let’s select the data in column “Measurement’. We will use the other two columns later.</a:t>
            </a:r>
          </a:p>
          <a:p>
            <a:pPr lvl="1"/>
            <a:r>
              <a:rPr lang="en-US" dirty="0"/>
              <a:t>Click </a:t>
            </a:r>
            <a:r>
              <a:rPr lang="en-US" dirty="0" err="1"/>
              <a:t>SigmaXL</a:t>
            </a:r>
            <a:r>
              <a:rPr lang="en-US" dirty="0"/>
              <a:t> -&gt; Graphical Tools -&gt; Run Chart</a:t>
            </a:r>
          </a:p>
          <a:p>
            <a:pPr lvl="1"/>
            <a:r>
              <a:rPr lang="en-US" dirty="0"/>
              <a:t>A new window named “Run Chart” pops up with the selected range of data appearing in the box under “Please select your data”</a:t>
            </a:r>
          </a:p>
          <a:p>
            <a:pPr lvl="1"/>
            <a:r>
              <a:rPr lang="en-US" dirty="0"/>
              <a:t>Click “Next&gt;&gt;”</a:t>
            </a:r>
          </a:p>
          <a:p>
            <a:pPr lvl="1"/>
            <a:r>
              <a:rPr lang="en-US" dirty="0"/>
              <a:t>A new window also named “Run Chart” appears</a:t>
            </a:r>
          </a:p>
          <a:p>
            <a:pPr lvl="1"/>
            <a:r>
              <a:rPr lang="en-US" dirty="0"/>
              <a:t>Select “Measurement” as the “Numeric Data Variable (Y)”</a:t>
            </a:r>
          </a:p>
          <a:p>
            <a:pPr lvl="1"/>
            <a:r>
              <a:rPr lang="en-US" dirty="0"/>
              <a:t>Click “OK”</a:t>
            </a:r>
          </a:p>
          <a:p>
            <a:pPr lvl="1"/>
            <a:r>
              <a:rPr lang="en-US" dirty="0"/>
              <a:t>The run chart appears automatically in the tab “Run Chart (1)”</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380</a:t>
            </a:fld>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9" name="Footer Placeholder 7"/>
          <p:cNvSpPr>
            <a:spLocks noGrp="1"/>
          </p:cNvSpPr>
          <p:nvPr>
            <p:ph type="ftr" sz="quarter" idx="3"/>
          </p:nvPr>
        </p:nvSpPr>
        <p:spPr>
          <a:xfrm rot="5400000">
            <a:off x="10276840" y="1356361"/>
            <a:ext cx="2895602" cy="487680"/>
          </a:xfrm>
        </p:spPr>
        <p:txBody>
          <a:bodyPr/>
          <a:lstStyle/>
          <a:p>
            <a:r>
              <a:rPr lang="en-US" dirty="0"/>
              <a:t>© Lean Sigma Corporation</a:t>
            </a:r>
          </a:p>
        </p:txBody>
      </p:sp>
    </p:spTree>
    <p:custDataLst>
      <p:tags r:id="rId1"/>
    </p:custDataLst>
    <p:extLst>
      <p:ext uri="{BB962C8B-B14F-4D97-AF65-F5344CB8AC3E}">
        <p14:creationId xmlns:p14="http://schemas.microsoft.com/office/powerpoint/2010/main" val="81781204"/>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381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847FA2AD-C0E7-4CA9-B235-AEB45C64D6A9}"/>
              </a:ext>
            </a:extLst>
          </p:cNvPr>
          <p:cNvPicPr>
            <a:picLocks noChangeAspect="1"/>
          </p:cNvPicPr>
          <p:nvPr/>
        </p:nvPicPr>
        <p:blipFill>
          <a:blip r:embed="rId3"/>
          <a:stretch>
            <a:fillRect/>
          </a:stretch>
        </p:blipFill>
        <p:spPr>
          <a:xfrm>
            <a:off x="4089400" y="1049476"/>
            <a:ext cx="3200400" cy="2790749"/>
          </a:xfrm>
          <a:prstGeom prst="rect">
            <a:avLst/>
          </a:prstGeom>
        </p:spPr>
      </p:pic>
      <p:pic>
        <p:nvPicPr>
          <p:cNvPr id="11" name="Picture 10">
            <a:extLst>
              <a:ext uri="{FF2B5EF4-FFF2-40B4-BE49-F238E27FC236}">
                <a16:creationId xmlns:a16="http://schemas.microsoft.com/office/drawing/2014/main" id="{D817406C-6662-428B-BC7A-EDC626D5AC5C}"/>
              </a:ext>
            </a:extLst>
          </p:cNvPr>
          <p:cNvPicPr>
            <a:picLocks noChangeAspect="1"/>
          </p:cNvPicPr>
          <p:nvPr/>
        </p:nvPicPr>
        <p:blipFill>
          <a:blip r:embed="rId4"/>
          <a:stretch>
            <a:fillRect/>
          </a:stretch>
        </p:blipFill>
        <p:spPr>
          <a:xfrm>
            <a:off x="2489200" y="3840225"/>
            <a:ext cx="6400800" cy="2888566"/>
          </a:xfrm>
          <a:prstGeom prst="rect">
            <a:avLst/>
          </a:prstGeom>
        </p:spPr>
      </p:pic>
      <p:sp>
        <p:nvSpPr>
          <p:cNvPr id="21" name="Right Arrow 20"/>
          <p:cNvSpPr/>
          <p:nvPr/>
        </p:nvSpPr>
        <p:spPr>
          <a:xfrm rot="5400000">
            <a:off x="5461000" y="37467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660340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Run chart is used to identify the trend, cycle, seasonal pattern, abnormality in the data</a:t>
            </a:r>
            <a:r>
              <a:rPr lang="en-US" sz="2500" dirty="0"/>
              <a:t>.</a:t>
            </a:r>
          </a:p>
          <a:p>
            <a:pPr marL="582889" lvl="1" indent="-285709"/>
            <a:r>
              <a:rPr lang="en-US" sz="2600" dirty="0"/>
              <a:t>The time series in this chart appear stable. </a:t>
            </a:r>
          </a:p>
          <a:p>
            <a:pPr marL="582889" lvl="1" indent="-285709"/>
            <a:r>
              <a:rPr lang="en-US" sz="2600" dirty="0"/>
              <a:t>There are no extreme outliers, trending or seasonal patterns.</a:t>
            </a:r>
          </a:p>
          <a:p>
            <a:endParaRPr lang="en-US" sz="2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400" y="3137628"/>
            <a:ext cx="7772400" cy="3173543"/>
          </a:xfrm>
          <a:prstGeom prst="rect">
            <a:avLst/>
          </a:prstGeom>
          <a:noFill/>
          <a:ln w="3175">
            <a:solidFill>
              <a:srgbClr val="0000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9299345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“Cycle” in the “Run Chart” tab of “Sample Data.xlsx”.</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383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15" name="Rectangle 14"/>
          <p:cNvSpPr/>
          <p:nvPr/>
        </p:nvSpPr>
        <p:spPr>
          <a:xfrm>
            <a:off x="762000" y="2033587"/>
            <a:ext cx="9829800" cy="2462213"/>
          </a:xfrm>
          <a:prstGeom prst="rect">
            <a:avLst/>
          </a:prstGeom>
        </p:spPr>
        <p:txBody>
          <a:bodyPr wrap="square">
            <a:spAutoFit/>
          </a:bodyPr>
          <a:lstStyle/>
          <a:p>
            <a:pPr>
              <a:buFont typeface="Arial" pitchFamily="34" charset="0"/>
              <a:buChar char="•"/>
            </a:pPr>
            <a:r>
              <a:rPr lang="en-US" sz="2200" dirty="0"/>
              <a:t> </a:t>
            </a:r>
            <a:r>
              <a:rPr lang="en-US" sz="2200" dirty="0">
                <a:latin typeface="+mj-lt"/>
              </a:rPr>
              <a:t>In this example, the data clearly is exhibiting a pattern.  It could be something that is “seasonal”, or could be something cyclical in a process.</a:t>
            </a:r>
          </a:p>
          <a:p>
            <a:pPr>
              <a:buFont typeface="Arial" pitchFamily="34" charset="0"/>
              <a:buChar char="•"/>
            </a:pPr>
            <a:endParaRPr lang="en-US" sz="2200" dirty="0">
              <a:latin typeface="+mj-lt"/>
            </a:endParaRPr>
          </a:p>
          <a:p>
            <a:pPr>
              <a:buFont typeface="Arial" pitchFamily="34" charset="0"/>
              <a:buChar char="•"/>
            </a:pPr>
            <a:r>
              <a:rPr lang="en-US" sz="2200" dirty="0">
                <a:latin typeface="+mj-lt"/>
              </a:rPr>
              <a:t> Imagine that the data points are monthly, and this is showing us a process performing over the period of 2.5 years.  Perhaps this represent the number of customers buying new homes.  The home buying market tends to peak in the summer months and dies down in the winter.</a:t>
            </a:r>
          </a:p>
        </p:txBody>
      </p:sp>
      <p:grpSp>
        <p:nvGrpSpPr>
          <p:cNvPr id="4" name="Group 3">
            <a:extLst>
              <a:ext uri="{FF2B5EF4-FFF2-40B4-BE49-F238E27FC236}">
                <a16:creationId xmlns:a16="http://schemas.microsoft.com/office/drawing/2014/main" id="{25CEF5D8-782E-4B70-89E7-46D29620FB5F}"/>
              </a:ext>
            </a:extLst>
          </p:cNvPr>
          <p:cNvGrpSpPr/>
          <p:nvPr/>
        </p:nvGrpSpPr>
        <p:grpSpPr>
          <a:xfrm>
            <a:off x="1382371" y="4323817"/>
            <a:ext cx="8766857" cy="2180892"/>
            <a:chOff x="922429" y="4347637"/>
            <a:chExt cx="8766857" cy="2180892"/>
          </a:xfrm>
        </p:grpSpPr>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703114"/>
              <a:ext cx="4355286" cy="1773886"/>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6534452" y="4347637"/>
              <a:ext cx="1954381" cy="369332"/>
            </a:xfrm>
            <a:prstGeom prst="rect">
              <a:avLst/>
            </a:prstGeom>
            <a:noFill/>
          </p:spPr>
          <p:txBody>
            <a:bodyPr wrap="none" rtlCol="0">
              <a:spAutoFit/>
            </a:bodyPr>
            <a:lstStyle/>
            <a:p>
              <a:r>
                <a:rPr lang="en-US" dirty="0">
                  <a:solidFill>
                    <a:schemeClr val="bg1">
                      <a:lumMod val="50000"/>
                    </a:schemeClr>
                  </a:solidFill>
                  <a:latin typeface="+mj-lt"/>
                </a:rPr>
                <a:t>Seasonal Pattern</a:t>
              </a:r>
            </a:p>
          </p:txBody>
        </p:sp>
        <p:pic>
          <p:nvPicPr>
            <p:cNvPr id="5" name="Picture 4"/>
            <p:cNvPicPr>
              <a:picLocks noChangeAspect="1"/>
            </p:cNvPicPr>
            <p:nvPr/>
          </p:nvPicPr>
          <p:blipFill>
            <a:blip r:embed="rId5"/>
            <a:stretch>
              <a:fillRect/>
            </a:stretch>
          </p:blipFill>
          <p:spPr>
            <a:xfrm>
              <a:off x="922429" y="4682185"/>
              <a:ext cx="4297680" cy="1846344"/>
            </a:xfrm>
            <a:prstGeom prst="rect">
              <a:avLst/>
            </a:prstGeom>
          </p:spPr>
        </p:pic>
      </p:grpSp>
      <p:sp>
        <p:nvSpPr>
          <p:cNvPr id="12" name="Date Placeholder 3"/>
          <p:cNvSpPr>
            <a:spLocks noGrp="1"/>
          </p:cNvSpPr>
          <p:nvPr>
            <p:ph type="dt" sz="half" idx="2"/>
          </p:nvPr>
        </p:nvSpPr>
        <p:spPr>
          <a:xfrm rot="5400000">
            <a:off x="10048241" y="4480560"/>
            <a:ext cx="3352800" cy="487680"/>
          </a:xfrm>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451059272"/>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“Trend” in the “Run Chart” tab of “Sample Data.xlsx”.</a:t>
            </a:r>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384</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dirty="0"/>
              <a:t>Lean Six Sigma Training - SXL</a:t>
            </a:r>
          </a:p>
        </p:txBody>
      </p:sp>
      <p:sp>
        <p:nvSpPr>
          <p:cNvPr id="10" name="TextBox 9"/>
          <p:cNvSpPr txBox="1"/>
          <p:nvPr/>
        </p:nvSpPr>
        <p:spPr>
          <a:xfrm>
            <a:off x="7379092" y="2397274"/>
            <a:ext cx="1894493" cy="369332"/>
          </a:xfrm>
          <a:prstGeom prst="rect">
            <a:avLst/>
          </a:prstGeom>
          <a:noFill/>
        </p:spPr>
        <p:txBody>
          <a:bodyPr wrap="none" rtlCol="0">
            <a:spAutoFit/>
          </a:bodyPr>
          <a:lstStyle/>
          <a:p>
            <a:r>
              <a:rPr lang="en-US" dirty="0">
                <a:solidFill>
                  <a:schemeClr val="bg1">
                    <a:lumMod val="50000"/>
                  </a:schemeClr>
                </a:solidFill>
                <a:latin typeface="+mj-lt"/>
              </a:rPr>
              <a:t>Trending Pattern</a:t>
            </a:r>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863" y="2766606"/>
            <a:ext cx="5472952" cy="223918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5"/>
          <a:stretch>
            <a:fillRect/>
          </a:stretch>
        </p:blipFill>
        <p:spPr>
          <a:xfrm>
            <a:off x="228600" y="2766607"/>
            <a:ext cx="5212080" cy="2239185"/>
          </a:xfrm>
          <a:prstGeom prst="rect">
            <a:avLst/>
          </a:prstGeom>
        </p:spPr>
      </p:pic>
    </p:spTree>
    <p:custDataLst>
      <p:tags r:id="rId1"/>
    </p:custDataLst>
    <p:extLst>
      <p:ext uri="{BB962C8B-B14F-4D97-AF65-F5344CB8AC3E}">
        <p14:creationId xmlns:p14="http://schemas.microsoft.com/office/powerpoint/2010/main" val="67029408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endParaRPr lang="en-US" sz="66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59274377"/>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386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828545"/>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387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1017395"/>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54532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6364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Control Phase Tools and Deliverables</a:t>
            </a:r>
            <a:endParaRPr lang="en-US" sz="1000" b="1" dirty="0">
              <a:solidFill>
                <a:srgbClr val="182835"/>
              </a:solidFill>
            </a:endParaRPr>
          </a:p>
          <a:p>
            <a:pPr lvl="1"/>
            <a:r>
              <a:rPr lang="en-US" dirty="0"/>
              <a:t>Statistical Process Control (SPC/Control Charts)</a:t>
            </a:r>
          </a:p>
          <a:p>
            <a:pPr lvl="2"/>
            <a:r>
              <a:rPr lang="en-US" sz="2000" dirty="0"/>
              <a:t>IMR, XbarS, XbarR, P, NP, U, C etc.</a:t>
            </a:r>
          </a:p>
          <a:p>
            <a:pPr marL="777240" lvl="2" indent="0">
              <a:buNone/>
            </a:pPr>
            <a:endParaRPr lang="en-US" dirty="0"/>
          </a:p>
          <a:p>
            <a:pPr lvl="1"/>
            <a:r>
              <a:rPr lang="en-US" dirty="0"/>
              <a:t>Control Plan Documents</a:t>
            </a:r>
          </a:p>
          <a:p>
            <a:pPr lvl="2"/>
            <a:r>
              <a:rPr lang="en-US" sz="2000" dirty="0"/>
              <a:t>Control Plan</a:t>
            </a:r>
          </a:p>
          <a:p>
            <a:pPr lvl="2"/>
            <a:r>
              <a:rPr lang="en-US" sz="2000" dirty="0"/>
              <a:t>Training Plan</a:t>
            </a:r>
          </a:p>
          <a:p>
            <a:pPr lvl="2"/>
            <a:r>
              <a:rPr lang="en-US" sz="2000" dirty="0"/>
              <a:t>Communication Plan</a:t>
            </a:r>
          </a:p>
          <a:p>
            <a:pPr lvl="2"/>
            <a:r>
              <a:rPr lang="en-US" sz="2000" dirty="0"/>
              <a:t>Audit Checklist</a:t>
            </a:r>
          </a:p>
          <a:p>
            <a:pPr marL="777240" lvl="2" indent="0">
              <a:buNone/>
            </a:pPr>
            <a:endParaRPr lang="en-US" sz="2000" dirty="0"/>
          </a:p>
          <a:p>
            <a:pPr lvl="1"/>
            <a:r>
              <a:rPr lang="en-US" dirty="0"/>
              <a:t>Lean Control Methods</a:t>
            </a:r>
          </a:p>
          <a:p>
            <a:pPr lvl="2"/>
            <a:r>
              <a:rPr lang="en-US" dirty="0"/>
              <a:t>Poka-Yoke</a:t>
            </a:r>
          </a:p>
          <a:p>
            <a:pPr lvl="2"/>
            <a:r>
              <a:rPr lang="en-US" dirty="0"/>
              <a:t>Five-S</a:t>
            </a:r>
          </a:p>
          <a:p>
            <a:pPr lvl="2"/>
            <a:r>
              <a:rPr lang="en-US" dirty="0"/>
              <a:t>Kanban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390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2106054" y="1800255"/>
            <a:ext cx="7220463" cy="914400"/>
            <a:chOff x="449655" y="3019455"/>
            <a:chExt cx="6825930" cy="914400"/>
          </a:xfrm>
        </p:grpSpPr>
        <p:sp>
          <p:nvSpPr>
            <p:cNvPr id="5" name="Rectangle 4"/>
            <p:cNvSpPr/>
            <p:nvPr/>
          </p:nvSpPr>
          <p:spPr>
            <a:xfrm>
              <a:off x="2956929" y="3019455"/>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latin typeface="+mj-lt"/>
                </a:rPr>
                <a:t>Measurement</a:t>
              </a:r>
              <a:r>
                <a:rPr lang="en-US" b="1" dirty="0">
                  <a:solidFill>
                    <a:schemeClr val="bg1">
                      <a:lumMod val="50000"/>
                    </a:schemeClr>
                  </a:solidFill>
                  <a:latin typeface="+mj-lt"/>
                </a:rPr>
                <a:t> </a:t>
              </a:r>
              <a:r>
                <a:rPr lang="en-US" b="1" dirty="0">
                  <a:solidFill>
                    <a:srgbClr val="000000"/>
                  </a:solidFill>
                  <a:latin typeface="+mj-lt"/>
                </a:rPr>
                <a:t>System</a:t>
              </a:r>
            </a:p>
          </p:txBody>
        </p:sp>
        <p:sp>
          <p:nvSpPr>
            <p:cNvPr id="10" name="TextBox 9"/>
            <p:cNvSpPr txBox="1"/>
            <p:nvPr/>
          </p:nvSpPr>
          <p:spPr>
            <a:xfrm>
              <a:off x="449655" y="3276600"/>
              <a:ext cx="1426307" cy="400110"/>
            </a:xfrm>
            <a:prstGeom prst="rect">
              <a:avLst/>
            </a:prstGeom>
            <a:noFill/>
          </p:spPr>
          <p:txBody>
            <a:bodyPr wrap="none" rtlCol="0">
              <a:spAutoFit/>
            </a:bodyPr>
            <a:lstStyle/>
            <a:p>
              <a:r>
                <a:rPr lang="en-US" sz="2000" b="1" dirty="0">
                  <a:solidFill>
                    <a:schemeClr val="bg1">
                      <a:lumMod val="50000"/>
                    </a:schemeClr>
                  </a:solidFill>
                  <a:latin typeface="+mj-lt"/>
                </a:rPr>
                <a:t>Inputs (Xs)</a:t>
              </a:r>
              <a:endParaRPr lang="en-US" b="1" dirty="0">
                <a:solidFill>
                  <a:schemeClr val="bg1">
                    <a:lumMod val="50000"/>
                  </a:schemeClr>
                </a:solidFill>
                <a:latin typeface="+mj-lt"/>
              </a:endParaRPr>
            </a:p>
          </p:txBody>
        </p:sp>
        <p:sp>
          <p:nvSpPr>
            <p:cNvPr id="11" name="TextBox 10"/>
            <p:cNvSpPr txBox="1"/>
            <p:nvPr/>
          </p:nvSpPr>
          <p:spPr>
            <a:xfrm>
              <a:off x="5917471" y="3276600"/>
              <a:ext cx="1358114" cy="400110"/>
            </a:xfrm>
            <a:prstGeom prst="rect">
              <a:avLst/>
            </a:prstGeom>
            <a:noFill/>
          </p:spPr>
          <p:txBody>
            <a:bodyPr wrap="none" rtlCol="0">
              <a:spAutoFit/>
            </a:bodyPr>
            <a:lstStyle/>
            <a:p>
              <a:r>
                <a:rPr lang="en-US" sz="2000" b="1" dirty="0">
                  <a:solidFill>
                    <a:schemeClr val="bg1">
                      <a:lumMod val="50000"/>
                    </a:schemeClr>
                  </a:solidFill>
                  <a:latin typeface="+mj-lt"/>
                </a:rPr>
                <a:t>Output (Y)</a:t>
              </a:r>
              <a:endParaRPr lang="en-US" b="1" dirty="0">
                <a:solidFill>
                  <a:schemeClr val="bg1">
                    <a:lumMod val="50000"/>
                  </a:schemeClr>
                </a:solidFill>
                <a:latin typeface="+mj-lt"/>
              </a:endParaRPr>
            </a:p>
          </p:txBody>
        </p:sp>
      </p:grpSp>
      <p:sp>
        <p:nvSpPr>
          <p:cNvPr id="17" name="Right Arrow 16"/>
          <p:cNvSpPr/>
          <p:nvPr/>
        </p:nvSpPr>
        <p:spPr>
          <a:xfrm>
            <a:off x="3957923"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8" name="Right Arrow 17"/>
          <p:cNvSpPr/>
          <p:nvPr/>
        </p:nvSpPr>
        <p:spPr>
          <a:xfrm>
            <a:off x="7103554"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4138496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lnSpcReduction="10000"/>
          </a:bodyPr>
          <a:lstStyle/>
          <a:p>
            <a:endParaRPr lang="en-US" b="1" dirty="0">
              <a:solidFill>
                <a:srgbClr val="182835"/>
              </a:solidFill>
            </a:endParaRPr>
          </a:p>
          <a:p>
            <a:endParaRPr lang="en-US" b="1" dirty="0">
              <a:solidFill>
                <a:srgbClr val="182835"/>
              </a:solidFill>
            </a:endParaRPr>
          </a:p>
          <a:p>
            <a:pPr marL="114300" indent="0" algn="ctr">
              <a:buNone/>
            </a:pPr>
            <a:r>
              <a:rPr lang="en-US" b="1" dirty="0">
                <a:solidFill>
                  <a:srgbClr val="182835"/>
                </a:solidFill>
              </a:rPr>
              <a:t>Observed Value = True Value + Measurement Error</a:t>
            </a:r>
          </a:p>
          <a:p>
            <a:pPr marL="114300" indent="0">
              <a:buNone/>
            </a:pPr>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7" name="Slide Number Placeholder 6"/>
          <p:cNvSpPr>
            <a:spLocks noGrp="1"/>
          </p:cNvSpPr>
          <p:nvPr>
            <p:ph type="sldNum" sz="quarter" idx="4"/>
          </p:nvPr>
        </p:nvSpPr>
        <p:spPr/>
        <p:txBody>
          <a:bodyPr/>
          <a:lstStyle/>
          <a:p>
            <a:fld id="{5A6A12F4-C341-4E64-9C18-B0BA3358FAF5}" type="slidenum">
              <a:rPr lang="en-US" smtClean="0"/>
              <a:pPr/>
              <a:t>391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506462"/>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3861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186289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174703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2302446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48328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397</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Tree>
    <p:custDataLst>
      <p:tags r:id="rId1"/>
    </p:custDataLst>
    <p:extLst>
      <p:ext uri="{BB962C8B-B14F-4D97-AF65-F5344CB8AC3E}">
        <p14:creationId xmlns:p14="http://schemas.microsoft.com/office/powerpoint/2010/main" val="213266670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398</a:t>
            </a:fld>
            <a:endParaRPr lang="en-US" dirty="0"/>
          </a:p>
        </p:txBody>
      </p:sp>
      <p:sp>
        <p:nvSpPr>
          <p:cNvPr id="20" name="Footer Placeholder 1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67111851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399</a:t>
            </a:fld>
            <a:endParaRPr lang="en-US" dirty="0"/>
          </a:p>
        </p:txBody>
      </p:sp>
      <p:sp>
        <p:nvSpPr>
          <p:cNvPr id="20" name="Footer Placeholder 1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865514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rgbClr val="182835"/>
                </a:solidFill>
              </a:rPr>
              <a:t>1.1 Six Sigma Overview</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Six Sigma Methodology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4" name="Diagram 3"/>
          <p:cNvGraphicFramePr/>
          <p:nvPr>
            <p:custDataLst>
              <p:tags r:id="rId2"/>
            </p:custDataLst>
            <p:extLst>
              <p:ext uri="{D42A27DB-BD31-4B8C-83A1-F6EECF244321}">
                <p14:modId xmlns:p14="http://schemas.microsoft.com/office/powerpoint/2010/main" val="3125225970"/>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400</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98307721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43397560"/>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3187626"/>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6770889"/>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t>where the reference value is a standard agreed upon</a:t>
            </a:r>
          </a:p>
          <a:p>
            <a:pPr marL="114300" indent="0" algn="ct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404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593826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4061038" y="2700485"/>
            <a:ext cx="3409524" cy="2371429"/>
          </a:xfrm>
        </p:spPr>
      </p:pic>
      <p:sp>
        <p:nvSpPr>
          <p:cNvPr id="6" name="Slide Number Placeholder 5"/>
          <p:cNvSpPr>
            <a:spLocks noGrp="1"/>
          </p:cNvSpPr>
          <p:nvPr>
            <p:ph type="sldNum" sz="quarter" idx="4"/>
          </p:nvPr>
        </p:nvSpPr>
        <p:spPr/>
        <p:txBody>
          <a:bodyPr/>
          <a:lstStyle/>
          <a:p>
            <a:fld id="{5A6A12F4-C341-4E64-9C18-B0BA3358FAF5}" type="slidenum">
              <a:rPr lang="en-US" smtClean="0"/>
              <a:pPr/>
              <a:t>405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latin typeface="+mj-lt"/>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latin typeface="+mj-lt"/>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latin typeface="+mj-lt"/>
              </a:rPr>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latin typeface="+mj-lt"/>
              </a:rPr>
              <a:t>Bias</a:t>
            </a:r>
            <a:endParaRPr lang="en-US" b="1" dirty="0">
              <a:solidFill>
                <a:srgbClr val="FF0000"/>
              </a:solidFill>
              <a:latin typeface="+mj-lt"/>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50900" y="5300055"/>
            <a:ext cx="9829800" cy="1200329"/>
          </a:xfrm>
          <a:prstGeom prst="rect">
            <a:avLst/>
          </a:prstGeom>
        </p:spPr>
        <p:txBody>
          <a:bodyPr wrap="square">
            <a:spAutoFit/>
          </a:bodyPr>
          <a:lstStyle/>
          <a:p>
            <a:pPr marL="236538" indent="-236538">
              <a:buFont typeface="Arial" pitchFamily="34" charset="0"/>
              <a:buChar char="•"/>
            </a:pPr>
            <a:r>
              <a:rPr lang="en-US" dirty="0"/>
              <a:t>The closer the average of all measurements is to the reference level, the smaller the bias.</a:t>
            </a:r>
          </a:p>
          <a:p>
            <a:pPr marL="236538" indent="-236538">
              <a:buFont typeface="Arial" pitchFamily="34" charset="0"/>
              <a:buChar char="•"/>
            </a:pPr>
            <a:endParaRPr lang="en-US" dirty="0"/>
          </a:p>
          <a:p>
            <a:pPr marL="236538" indent="-236538">
              <a:buFont typeface="Arial" pitchFamily="34" charset="0"/>
              <a:buChar char="•"/>
            </a:pPr>
            <a:r>
              <a:rPr lang="en-US" dirty="0"/>
              <a:t>The reference level is the average of measurements of the same items using the master or standard instrument.</a:t>
            </a:r>
          </a:p>
        </p:txBody>
      </p:sp>
    </p:spTree>
    <p:custDataLst>
      <p:tags r:id="rId1"/>
    </p:custDataLst>
    <p:extLst>
      <p:ext uri="{BB962C8B-B14F-4D97-AF65-F5344CB8AC3E}">
        <p14:creationId xmlns:p14="http://schemas.microsoft.com/office/powerpoint/2010/main" val="829858825"/>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334819"/>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5852002"/>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6797703"/>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78411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8" name="Slide Number Placeholder 7"/>
          <p:cNvSpPr>
            <a:spLocks noGrp="1"/>
          </p:cNvSpPr>
          <p:nvPr>
            <p:ph type="sldNum" sz="quarter" idx="4"/>
          </p:nvPr>
        </p:nvSpPr>
        <p:spPr/>
        <p:txBody>
          <a:bodyPr/>
          <a:lstStyle/>
          <a:p>
            <a:fld id="{5A6A12F4-C341-4E64-9C18-B0BA3358FAF5}" type="slidenum">
              <a:rPr lang="en-US" smtClean="0"/>
              <a:pPr/>
              <a:t>41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6018" name="Picture 2"/>
          <p:cNvPicPr>
            <a:picLocks noChangeAspect="1" noChangeArrowheads="1"/>
          </p:cNvPicPr>
          <p:nvPr/>
        </p:nvPicPr>
        <p:blipFill>
          <a:blip r:embed="rId4" cstate="print"/>
          <a:srcRect/>
          <a:stretch>
            <a:fillRect/>
          </a:stretch>
        </p:blipFill>
        <p:spPr bwMode="auto">
          <a:xfrm>
            <a:off x="2430065" y="2625246"/>
            <a:ext cx="6671469" cy="396605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8258924"/>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411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latin typeface="+mj-lt"/>
              </a:rPr>
              <a:t>Linearity = |Slope| × Process Variation</a:t>
            </a:r>
          </a:p>
          <a:p>
            <a:endParaRPr lang="en-US" sz="2000" i="1" dirty="0">
              <a:latin typeface="+mj-lt"/>
            </a:endParaRPr>
          </a:p>
          <a:p>
            <a:r>
              <a:rPr lang="en-US" sz="2000" i="1" dirty="0">
                <a:latin typeface="+mj-lt"/>
              </a:rPr>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830647717"/>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0"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684060"/>
            <a:ext cx="3898824" cy="923330"/>
          </a:xfrm>
          <a:prstGeom prst="rect">
            <a:avLst/>
          </a:prstGeom>
          <a:noFill/>
        </p:spPr>
        <p:txBody>
          <a:bodyPr wrap="none" rtlCol="0">
            <a:spAutoFit/>
          </a:bodyPr>
          <a:lstStyle/>
          <a:p>
            <a:r>
              <a:rPr lang="en-US" i="1" dirty="0">
                <a:latin typeface="Source Sans Pro" panose="020B0503030403020204" pitchFamily="34" charset="0"/>
              </a:rPr>
              <a:t>x</a:t>
            </a:r>
            <a:r>
              <a:rPr lang="en-US" i="1" baseline="-25000" dirty="0">
                <a:latin typeface="Source Sans Pro" panose="020B0503030403020204" pitchFamily="34" charset="0"/>
              </a:rPr>
              <a:t>i</a:t>
            </a:r>
            <a:r>
              <a:rPr lang="en-US" dirty="0">
                <a:latin typeface="Source Sans Pro" panose="020B0503030403020204" pitchFamily="34" charset="0"/>
              </a:rPr>
              <a:t> </a:t>
            </a:r>
            <a:r>
              <a:rPr lang="en-US" dirty="0">
                <a:latin typeface="+mj-lt"/>
              </a:rPr>
              <a:t>is the reference value;</a:t>
            </a:r>
          </a:p>
          <a:p>
            <a:r>
              <a:rPr lang="en-US" i="1" dirty="0">
                <a:latin typeface="+mj-lt"/>
              </a:rPr>
              <a:t>y</a:t>
            </a:r>
            <a:r>
              <a:rPr lang="en-US" i="1" baseline="-25000" dirty="0">
                <a:latin typeface="+mj-lt"/>
              </a:rPr>
              <a:t>i</a:t>
            </a:r>
            <a:r>
              <a:rPr lang="en-US" dirty="0">
                <a:latin typeface="+mj-lt"/>
              </a:rPr>
              <a:t> is the bias at each reference level;</a:t>
            </a:r>
          </a:p>
          <a:p>
            <a:r>
              <a:rPr lang="en-US" i="1" dirty="0">
                <a:latin typeface="+mj-lt"/>
              </a:rPr>
              <a:t>n</a:t>
            </a:r>
            <a:r>
              <a:rPr lang="en-US" dirty="0">
                <a:latin typeface="+mj-lt"/>
              </a:rPr>
              <a:t> is the sample size.</a:t>
            </a:r>
          </a:p>
        </p:txBody>
      </p:sp>
    </p:spTree>
    <p:custDataLst>
      <p:tags r:id="rId2"/>
    </p:custDataLst>
    <p:extLst>
      <p:ext uri="{BB962C8B-B14F-4D97-AF65-F5344CB8AC3E}">
        <p14:creationId xmlns:p14="http://schemas.microsoft.com/office/powerpoint/2010/main" val="2815414370"/>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5315292"/>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000622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sp>
        <p:nvSpPr>
          <p:cNvPr id="15" name="Slide Number Placeholder 14"/>
          <p:cNvSpPr>
            <a:spLocks noGrp="1"/>
          </p:cNvSpPr>
          <p:nvPr>
            <p:ph type="sldNum" sz="quarter" idx="4"/>
          </p:nvPr>
        </p:nvSpPr>
        <p:spPr/>
        <p:txBody>
          <a:bodyPr/>
          <a:lstStyle/>
          <a:p>
            <a:fld id="{5A6A12F4-C341-4E64-9C18-B0BA3358FAF5}" type="slidenum">
              <a:rPr lang="en-US" smtClean="0"/>
              <a:pPr/>
              <a:t>414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561305" y="4051254"/>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3325899" y="3821214"/>
            <a:ext cx="897233" cy="461665"/>
          </a:xfrm>
          <a:prstGeom prst="rect">
            <a:avLst/>
          </a:prstGeom>
          <a:noFill/>
        </p:spPr>
        <p:txBody>
          <a:bodyPr wrap="none" rtlCol="0">
            <a:spAutoFit/>
          </a:bodyPr>
          <a:lstStyle/>
          <a:p>
            <a:r>
              <a:rPr lang="en-US" sz="2400" b="1" dirty="0"/>
              <a:t>Time</a:t>
            </a:r>
          </a:p>
        </p:txBody>
      </p:sp>
    </p:spTree>
    <p:custDataLst>
      <p:tags r:id="rId1"/>
    </p:custDataLst>
    <p:extLst>
      <p:ext uri="{BB962C8B-B14F-4D97-AF65-F5344CB8AC3E}">
        <p14:creationId xmlns:p14="http://schemas.microsoft.com/office/powerpoint/2010/main" val="2560452069"/>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7042" name="Picture 2"/>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1089813" y="3352800"/>
            <a:ext cx="9199574" cy="2743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40858924"/>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5001366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5" name="Slide Number Placeholder 4"/>
          <p:cNvSpPr>
            <a:spLocks noGrp="1"/>
          </p:cNvSpPr>
          <p:nvPr>
            <p:ph type="sldNum" sz="quarter" idx="4"/>
          </p:nvPr>
        </p:nvSpPr>
        <p:spPr/>
        <p:txBody>
          <a:bodyPr/>
          <a:lstStyle/>
          <a:p>
            <a:fld id="{5A6A12F4-C341-4E64-9C18-B0BA3358FAF5}" type="slidenum">
              <a:rPr lang="en-US" smtClean="0"/>
              <a:pPr/>
              <a:t>417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74463275"/>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3071560"/>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9746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333795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9091903"/>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sp>
        <p:nvSpPr>
          <p:cNvPr id="7" name="Slide Number Placeholder 6"/>
          <p:cNvSpPr>
            <a:spLocks noGrp="1"/>
          </p:cNvSpPr>
          <p:nvPr>
            <p:ph type="sldNum" sz="quarter" idx="4"/>
          </p:nvPr>
        </p:nvSpPr>
        <p:spPr/>
        <p:txBody>
          <a:bodyPr/>
          <a:lstStyle/>
          <a:p>
            <a:fld id="{5A6A12F4-C341-4E64-9C18-B0BA3358FAF5}" type="slidenum">
              <a:rPr lang="en-US" smtClean="0"/>
              <a:pPr/>
              <a:t>422</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8772151"/>
              </p:ext>
            </p:extLst>
          </p:nvPr>
        </p:nvGraphicFramePr>
        <p:xfrm>
          <a:off x="2670493" y="1490351"/>
          <a:ext cx="1120140" cy="533400"/>
        </p:xfrm>
        <a:graphic>
          <a:graphicData uri="http://schemas.openxmlformats.org/presentationml/2006/ole">
            <mc:AlternateContent xmlns:mc="http://schemas.openxmlformats.org/markup-compatibility/2006">
              <mc:Choice xmlns:v="urn:schemas-microsoft-com:vml" Requires="v">
                <p:oleObj spid="_x0000_s8194"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0493" y="1490351"/>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1863760238"/>
              </p:ext>
            </p:extLst>
          </p:nvPr>
        </p:nvGraphicFramePr>
        <p:xfrm>
          <a:off x="1906635" y="1905000"/>
          <a:ext cx="720725" cy="533400"/>
        </p:xfrm>
        <a:graphic>
          <a:graphicData uri="http://schemas.openxmlformats.org/presentationml/2006/ole">
            <mc:AlternateContent xmlns:mc="http://schemas.openxmlformats.org/markup-compatibility/2006">
              <mc:Choice xmlns:v="urn:schemas-microsoft-com:vml" Requires="v">
                <p:oleObj spid="_x0000_s8195"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6635" y="1905000"/>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497775917"/>
              </p:ext>
            </p:extLst>
          </p:nvPr>
        </p:nvGraphicFramePr>
        <p:xfrm>
          <a:off x="3505200" y="2284464"/>
          <a:ext cx="1627187" cy="533400"/>
        </p:xfrm>
        <a:graphic>
          <a:graphicData uri="http://schemas.openxmlformats.org/presentationml/2006/ole">
            <mc:AlternateContent xmlns:mc="http://schemas.openxmlformats.org/markup-compatibility/2006">
              <mc:Choice xmlns:v="urn:schemas-microsoft-com:vml" Requires="v">
                <p:oleObj spid="_x0000_s8196"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505200" y="2284464"/>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1926619746"/>
              </p:ext>
            </p:extLst>
          </p:nvPr>
        </p:nvGraphicFramePr>
        <p:xfrm>
          <a:off x="2819400" y="2705100"/>
          <a:ext cx="1281113" cy="533400"/>
        </p:xfrm>
        <a:graphic>
          <a:graphicData uri="http://schemas.openxmlformats.org/presentationml/2006/ole">
            <mc:AlternateContent xmlns:mc="http://schemas.openxmlformats.org/markup-compatibility/2006">
              <mc:Choice xmlns:v="urn:schemas-microsoft-com:vml" Requires="v">
                <p:oleObj spid="_x0000_s8197"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2705100"/>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7323605"/>
              </p:ext>
            </p:extLst>
          </p:nvPr>
        </p:nvGraphicFramePr>
        <p:xfrm>
          <a:off x="2146300" y="4724400"/>
          <a:ext cx="7239000" cy="620486"/>
        </p:xfrm>
        <a:graphic>
          <a:graphicData uri="http://schemas.openxmlformats.org/presentationml/2006/ole">
            <mc:AlternateContent xmlns:mc="http://schemas.openxmlformats.org/markup-compatibility/2006">
              <mc:Choice xmlns:v="urn:schemas-microsoft-com:vml" Requires="v">
                <p:oleObj spid="_x0000_s8198"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6300" y="4724400"/>
                        <a:ext cx="7239000" cy="62048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592830288"/>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6" name="Content Placeholder 5"/>
          <p:cNvSpPr>
            <a:spLocks noGrp="1"/>
          </p:cNvSpPr>
          <p:nvPr>
            <p:ph idx="1"/>
          </p:nvPr>
        </p:nvSpPr>
        <p:spPr/>
        <p:txBody>
          <a:bodyPr/>
          <a:lstStyle/>
          <a:p>
            <a:pPr marL="225425" indent="-225425"/>
            <a:r>
              <a:rPr lang="en-US" dirty="0"/>
              <a:t>A valid measurement system has low variability in both repeatability and reproducibility so that the total variability observed can reflect the true variability in the objects (parts) being measured.</a:t>
            </a:r>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r>
              <a:rPr lang="en-US" dirty="0"/>
              <a:t>Gauge R&amp;R variance reflects the precision level of the measurement system.</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423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222723334"/>
              </p:ext>
            </p:extLst>
          </p:nvPr>
        </p:nvGraphicFramePr>
        <p:xfrm>
          <a:off x="2513012" y="3733800"/>
          <a:ext cx="4668838" cy="533400"/>
        </p:xfrm>
        <a:graphic>
          <a:graphicData uri="http://schemas.openxmlformats.org/presentationml/2006/ole">
            <mc:AlternateContent xmlns:mc="http://schemas.openxmlformats.org/markup-compatibility/2006">
              <mc:Choice xmlns:v="urn:schemas-microsoft-com:vml" Requires="v">
                <p:oleObj spid="_x0000_s9218"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2" y="37338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3330317063"/>
              </p:ext>
            </p:extLst>
          </p:nvPr>
        </p:nvGraphicFramePr>
        <p:xfrm>
          <a:off x="2513012" y="2667000"/>
          <a:ext cx="4802188" cy="533400"/>
        </p:xfrm>
        <a:graphic>
          <a:graphicData uri="http://schemas.openxmlformats.org/presentationml/2006/ole">
            <mc:AlternateContent xmlns:mc="http://schemas.openxmlformats.org/markup-compatibility/2006">
              <mc:Choice xmlns:v="urn:schemas-microsoft-com:vml" Requires="v">
                <p:oleObj spid="_x0000_s9219"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2" y="26670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38401" y="3352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89092" name="Object 4"/>
          <p:cNvGraphicFramePr>
            <a:graphicFrameLocks noChangeAspect="1"/>
          </p:cNvGraphicFramePr>
          <p:nvPr>
            <p:extLst>
              <p:ext uri="{D42A27DB-BD31-4B8C-83A1-F6EECF244321}">
                <p14:modId xmlns:p14="http://schemas.microsoft.com/office/powerpoint/2010/main" val="2114842496"/>
              </p:ext>
            </p:extLst>
          </p:nvPr>
        </p:nvGraphicFramePr>
        <p:xfrm>
          <a:off x="2513012" y="5257800"/>
          <a:ext cx="3921125" cy="533400"/>
        </p:xfrm>
        <a:graphic>
          <a:graphicData uri="http://schemas.openxmlformats.org/presentationml/2006/ole">
            <mc:AlternateContent xmlns:mc="http://schemas.openxmlformats.org/markup-compatibility/2006">
              <mc:Choice xmlns:v="urn:schemas-microsoft-com:vml" Requires="v">
                <p:oleObj spid="_x0000_s9220"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2" y="52578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474330201"/>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92163" name="Object 3"/>
          <p:cNvGraphicFramePr>
            <a:graphicFrameLocks noChangeAspect="1"/>
          </p:cNvGraphicFramePr>
          <p:nvPr>
            <p:extLst>
              <p:ext uri="{D42A27DB-BD31-4B8C-83A1-F6EECF244321}">
                <p14:modId xmlns:p14="http://schemas.microsoft.com/office/powerpoint/2010/main" val="2581958387"/>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42"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a:extLst/>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2759134592"/>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43"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a:extLst/>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76766221"/>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44"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a:extLst/>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9315149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45"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latin typeface="+mj-lt"/>
              </a:rPr>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707742378"/>
              </p:ext>
            </p:extLst>
          </p:nvPr>
        </p:nvGraphicFramePr>
        <p:xfrm>
          <a:off x="2438401" y="4821589"/>
          <a:ext cx="6569777" cy="729734"/>
        </p:xfrm>
        <a:graphic>
          <a:graphicData uri="http://schemas.openxmlformats.org/presentationml/2006/ole">
            <mc:AlternateContent xmlns:mc="http://schemas.openxmlformats.org/markup-compatibility/2006">
              <mc:Choice xmlns:v="urn:schemas-microsoft-com:vml" Requires="v">
                <p:oleObj spid="_x0000_s10246"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1" y="4821589"/>
                        <a:ext cx="6569777" cy="729734"/>
                      </a:xfrm>
                      <a:prstGeom prst="rect">
                        <a:avLst/>
                      </a:prstGeom>
                      <a:noFill/>
                      <a:extLst/>
                    </p:spPr>
                  </p:pic>
                </p:oleObj>
              </mc:Fallback>
            </mc:AlternateContent>
          </a:graphicData>
        </a:graphic>
      </p:graphicFrame>
      <p:sp>
        <p:nvSpPr>
          <p:cNvPr id="12" name="TextBox 11"/>
          <p:cNvSpPr txBox="1"/>
          <p:nvPr/>
        </p:nvSpPr>
        <p:spPr>
          <a:xfrm>
            <a:off x="2438400" y="5486400"/>
            <a:ext cx="7239000" cy="923330"/>
          </a:xfrm>
          <a:prstGeom prst="rect">
            <a:avLst/>
          </a:prstGeom>
          <a:noFill/>
        </p:spPr>
        <p:txBody>
          <a:bodyPr wrap="square" rtlCol="0">
            <a:spAutoFit/>
          </a:bodyPr>
          <a:lstStyle/>
          <a:p>
            <a:endParaRPr lang="en-US" dirty="0"/>
          </a:p>
          <a:p>
            <a:r>
              <a:rPr lang="en-US" dirty="0">
                <a:latin typeface="Source Sans Pro" panose="020B0503030403020204" pitchFamily="34" charset="0"/>
              </a:rPr>
              <a:t>Z</a:t>
            </a:r>
            <a:r>
              <a:rPr lang="en-US" baseline="-25000" dirty="0">
                <a:latin typeface="Source Sans Pro" panose="020B0503030403020204" pitchFamily="34" charset="0"/>
              </a:rPr>
              <a:t>0</a:t>
            </a:r>
            <a:r>
              <a:rPr lang="en-US" dirty="0">
                <a:latin typeface="Source Sans Pro" panose="020B0503030403020204" pitchFamily="34" charset="0"/>
              </a:rPr>
              <a:t> </a:t>
            </a:r>
            <a:r>
              <a:rPr lang="en-US" dirty="0">
                <a:latin typeface="+mj-lt"/>
              </a:rPr>
              <a:t>is a sigma multiplier that assumes a specific confidence level in the spread of the data. </a:t>
            </a:r>
          </a:p>
        </p:txBody>
      </p:sp>
    </p:spTree>
    <p:custDataLst>
      <p:tags r:id="rId2"/>
    </p:custDataLst>
    <p:extLst>
      <p:ext uri="{BB962C8B-B14F-4D97-AF65-F5344CB8AC3E}">
        <p14:creationId xmlns:p14="http://schemas.microsoft.com/office/powerpoint/2010/main" val="397855929"/>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425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45546351"/>
              </p:ext>
            </p:extLst>
          </p:nvPr>
        </p:nvGraphicFramePr>
        <p:xfrm>
          <a:off x="2362200" y="2362200"/>
          <a:ext cx="5207000" cy="863600"/>
        </p:xfrm>
        <a:graphic>
          <a:graphicData uri="http://schemas.openxmlformats.org/presentationml/2006/ole">
            <mc:AlternateContent xmlns:mc="http://schemas.openxmlformats.org/markup-compatibility/2006">
              <mc:Choice xmlns:v="urn:schemas-microsoft-com:vml" Requires="v">
                <p:oleObj spid="_x0000_s11266" name="Equation" r:id="rId5" imgW="2603500" imgH="431800" progId="Equation.3">
                  <p:embed/>
                </p:oleObj>
              </mc:Choice>
              <mc:Fallback>
                <p:oleObj name="Equation" r:id="rId5" imgW="26035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362200"/>
                        <a:ext cx="5207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362201" y="3516868"/>
            <a:ext cx="813043" cy="369332"/>
          </a:xfrm>
          <a:prstGeom prst="rect">
            <a:avLst/>
          </a:prstGeom>
          <a:noFill/>
        </p:spPr>
        <p:txBody>
          <a:bodyPr wrap="none" rtlCol="0">
            <a:spAutoFit/>
          </a:bodyPr>
          <a:lstStyle/>
          <a:p>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49284728"/>
              </p:ext>
            </p:extLst>
          </p:nvPr>
        </p:nvGraphicFramePr>
        <p:xfrm>
          <a:off x="3124200" y="3429000"/>
          <a:ext cx="4800600" cy="533400"/>
        </p:xfrm>
        <a:graphic>
          <a:graphicData uri="http://schemas.openxmlformats.org/presentationml/2006/ole">
            <mc:AlternateContent xmlns:mc="http://schemas.openxmlformats.org/markup-compatibility/2006">
              <mc:Choice xmlns:v="urn:schemas-microsoft-com:vml" Requires="v">
                <p:oleObj spid="_x0000_s11267"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3429000"/>
                        <a:ext cx="48006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09282538"/>
              </p:ext>
            </p:extLst>
          </p:nvPr>
        </p:nvGraphicFramePr>
        <p:xfrm>
          <a:off x="2057400" y="4482036"/>
          <a:ext cx="7467600" cy="1685608"/>
        </p:xfrm>
        <a:graphic>
          <a:graphicData uri="http://schemas.openxmlformats.org/drawingml/2006/table">
            <a:tbl>
              <a:tblPr firstRow="1" firstCol="1" bandRow="1"/>
              <a:tblGrid>
                <a:gridCol w="2111791">
                  <a:extLst>
                    <a:ext uri="{9D8B030D-6E8A-4147-A177-3AD203B41FA5}">
                      <a16:colId xmlns:a16="http://schemas.microsoft.com/office/drawing/2014/main" val="20000"/>
                    </a:ext>
                  </a:extLst>
                </a:gridCol>
                <a:gridCol w="1717421">
                  <a:extLst>
                    <a:ext uri="{9D8B030D-6E8A-4147-A177-3AD203B41FA5}">
                      <a16:colId xmlns:a16="http://schemas.microsoft.com/office/drawing/2014/main" val="20001"/>
                    </a:ext>
                  </a:extLst>
                </a:gridCol>
                <a:gridCol w="1717421">
                  <a:extLst>
                    <a:ext uri="{9D8B030D-6E8A-4147-A177-3AD203B41FA5}">
                      <a16:colId xmlns:a16="http://schemas.microsoft.com/office/drawing/2014/main" val="20002"/>
                    </a:ext>
                  </a:extLst>
                </a:gridCol>
                <a:gridCol w="1920967">
                  <a:extLst>
                    <a:ext uri="{9D8B030D-6E8A-4147-A177-3AD203B41FA5}">
                      <a16:colId xmlns:a16="http://schemas.microsoft.com/office/drawing/2014/main" val="20003"/>
                    </a:ext>
                  </a:extLst>
                </a:gridCol>
              </a:tblGrid>
              <a:tr h="323850">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Measurement System</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 Study </a:t>
                      </a:r>
                      <a:r>
                        <a:rPr lang="en-US" sz="1400" b="1" kern="1200" dirty="0" err="1">
                          <a:solidFill>
                            <a:srgbClr val="000000"/>
                          </a:solidFill>
                          <a:effectLst/>
                          <a:latin typeface="+mj-lt"/>
                          <a:ea typeface="Times New Roman" panose="02020603050405020304" pitchFamily="18" charset="0"/>
                          <a:cs typeface="Arial" panose="020B0604020202020204" pitchFamily="34" charset="0"/>
                        </a:rPr>
                        <a:t>Var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 Contribution</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Distinct Categories</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408305">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Acceptable</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10%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5 or Greater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Marginal</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10% - 30%</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 - 9%</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 </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Unacceptable</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30%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9%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Less than 5</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 name="Rectangle 250"/>
          <p:cNvSpPr>
            <a:spLocks noChangeArrowheads="1"/>
          </p:cNvSpPr>
          <p:nvPr/>
        </p:nvSpPr>
        <p:spPr bwMode="auto">
          <a:xfrm>
            <a:off x="1676400" y="449548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2"/>
    </p:custDataLst>
    <p:extLst>
      <p:ext uri="{BB962C8B-B14F-4D97-AF65-F5344CB8AC3E}">
        <p14:creationId xmlns:p14="http://schemas.microsoft.com/office/powerpoint/2010/main" val="3468407726"/>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352475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9" name="Content Placeholder 8"/>
          <p:cNvSpPr>
            <a:spLocks noGrp="1"/>
          </p:cNvSpPr>
          <p:nvPr>
            <p:ph idx="1"/>
          </p:nvPr>
        </p:nvSpPr>
        <p:spPr>
          <a:xfrm>
            <a:off x="457200" y="990600"/>
            <a:ext cx="10769600" cy="5486400"/>
          </a:xfrm>
        </p:spPr>
        <p:txBody>
          <a:bodyPr/>
          <a:lstStyle/>
          <a:p>
            <a:pPr>
              <a:spcAft>
                <a:spcPts val="600"/>
              </a:spcAft>
              <a:defRPr/>
            </a:pPr>
            <a:r>
              <a:rPr lang="en-US" dirty="0">
                <a:solidFill>
                  <a:srgbClr val="18283B"/>
                </a:solidFill>
              </a:rPr>
              <a:t>Whenever something is measured repeatedly or by different people or processes, the results of the measurements will vary. Variation comes from two primary sources: </a:t>
            </a:r>
          </a:p>
          <a:p>
            <a:pPr marL="914400" lvl="1" indent="-457200">
              <a:spcAft>
                <a:spcPts val="600"/>
              </a:spcAft>
              <a:buFont typeface="+mj-lt"/>
              <a:buAutoNum type="arabicPeriod"/>
              <a:defRPr/>
            </a:pPr>
            <a:r>
              <a:rPr lang="en-US" dirty="0">
                <a:solidFill>
                  <a:srgbClr val="18283B"/>
                </a:solidFill>
              </a:rPr>
              <a:t>Differences between the parts being measured</a:t>
            </a:r>
          </a:p>
          <a:p>
            <a:pPr marL="914400" lvl="1" indent="-457200">
              <a:spcAft>
                <a:spcPts val="600"/>
              </a:spcAft>
              <a:buFont typeface="+mj-lt"/>
              <a:buAutoNum type="arabicPeriod"/>
              <a:defRPr/>
            </a:pPr>
            <a:r>
              <a:rPr lang="en-US" dirty="0">
                <a:solidFill>
                  <a:srgbClr val="18283B"/>
                </a:solidFill>
              </a:rPr>
              <a:t>The measurement system.</a:t>
            </a:r>
          </a:p>
          <a:p>
            <a:pPr>
              <a:spcAft>
                <a:spcPts val="600"/>
              </a:spcAft>
              <a:defRPr/>
            </a:pPr>
            <a:r>
              <a:rPr lang="en-US" dirty="0">
                <a:solidFill>
                  <a:srgbClr val="18283B"/>
                </a:solidFill>
              </a:rPr>
              <a:t> We can use a gage R&amp;R to conduct a measurement system analysis to determine what portion of the variability comes from the parts and what portion comes from the measurement system.</a:t>
            </a:r>
          </a:p>
          <a:p>
            <a:pPr>
              <a:spcAft>
                <a:spcPts val="600"/>
              </a:spcAft>
              <a:defRPr/>
            </a:pPr>
            <a:r>
              <a:rPr lang="en-US" dirty="0">
                <a:solidFill>
                  <a:srgbClr val="18283B"/>
                </a:solidFill>
              </a:rPr>
              <a:t> There are key study results that help us determine the components of variation within our measurement system. </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544877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6" name="Content Placeholder 5"/>
          <p:cNvSpPr>
            <a:spLocks noGrp="1"/>
          </p:cNvSpPr>
          <p:nvPr>
            <p:ph idx="1"/>
          </p:nvPr>
        </p:nvSpPr>
        <p:spPr>
          <a:xfrm>
            <a:off x="533400" y="1104900"/>
            <a:ext cx="10769600" cy="5486400"/>
          </a:xfrm>
        </p:spPr>
        <p:txBody>
          <a:bodyPr>
            <a:normAutofit fontScale="92500"/>
          </a:bodyPr>
          <a:lstStyle/>
          <a:p>
            <a:pPr indent="-342900">
              <a:spcAft>
                <a:spcPts val="600"/>
              </a:spcAft>
              <a:defRPr/>
            </a:pPr>
            <a:r>
              <a:rPr lang="en-US" dirty="0">
                <a:solidFill>
                  <a:srgbClr val="182835"/>
                </a:solidFill>
              </a:rPr>
              <a:t>%Contribution: The percent of contribution for a source is 100 times the variance component for that source divided by the total variation.</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%Study </a:t>
            </a:r>
            <a:r>
              <a:rPr lang="en-US" dirty="0" err="1">
                <a:solidFill>
                  <a:srgbClr val="182835"/>
                </a:solidFill>
              </a:rPr>
              <a:t>Var</a:t>
            </a:r>
            <a:r>
              <a:rPr lang="en-US" dirty="0">
                <a:solidFill>
                  <a:srgbClr val="182835"/>
                </a:solidFill>
              </a:rPr>
              <a:t> (6*SD): The percent of study variation for a source is 100 times the study variation for that source divided by the total variation. </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%Tolerance (SV/Tolerance): The percent of spec range taken up by the total width of the distribution of the data based on variation from that source.</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428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689867"/>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t>
            </a:r>
            <a:r>
              <a:rPr lang="en-US" sz="3200" dirty="0"/>
              <a:t>(AIAG)</a:t>
            </a:r>
            <a:endParaRPr lang="en-US" sz="4400" dirty="0"/>
          </a:p>
        </p:txBody>
      </p:sp>
      <p:sp>
        <p:nvSpPr>
          <p:cNvPr id="5" name="Content Placeholder 4"/>
          <p:cNvSpPr>
            <a:spLocks noGrp="1"/>
          </p:cNvSpPr>
          <p:nvPr>
            <p:ph idx="1"/>
          </p:nvPr>
        </p:nvSpPr>
        <p:spPr>
          <a:xfrm>
            <a:off x="533400" y="1104900"/>
            <a:ext cx="10671048" cy="5486400"/>
          </a:xfrm>
        </p:spPr>
        <p:txBody>
          <a:bodyPr/>
          <a:lstStyle/>
          <a:p>
            <a:pPr indent="-342900">
              <a:defRPr/>
            </a:pPr>
            <a:r>
              <a:rPr lang="en-US" b="1" dirty="0"/>
              <a:t>Percent Tolerance and Percent Study Variation</a:t>
            </a:r>
          </a:p>
          <a:p>
            <a:pPr marL="800100" lvl="1" indent="-342900">
              <a:defRPr/>
            </a:pPr>
            <a:r>
              <a:rPr lang="en-US" dirty="0"/>
              <a:t>10% or less – Acceptable</a:t>
            </a:r>
          </a:p>
          <a:p>
            <a:pPr marL="800100" lvl="1" indent="-342900">
              <a:defRPr/>
            </a:pPr>
            <a:r>
              <a:rPr lang="en-US" dirty="0"/>
              <a:t>10% to 30% – Marginal</a:t>
            </a:r>
          </a:p>
          <a:p>
            <a:pPr marL="800100" lvl="1" indent="-342900">
              <a:defRPr/>
            </a:pPr>
            <a:r>
              <a:rPr lang="en-US" dirty="0"/>
              <a:t>30% or greater – Unacceptable</a:t>
            </a:r>
          </a:p>
          <a:p>
            <a:pPr>
              <a:defRPr/>
            </a:pPr>
            <a:endParaRPr lang="en-US" dirty="0"/>
          </a:p>
          <a:p>
            <a:pPr indent="-342900">
              <a:defRPr/>
            </a:pPr>
            <a:r>
              <a:rPr lang="en-US" b="1" dirty="0"/>
              <a:t>Percent Contribution</a:t>
            </a:r>
          </a:p>
          <a:p>
            <a:pPr marL="800100" lvl="1" indent="-342900">
              <a:defRPr/>
            </a:pPr>
            <a:r>
              <a:rPr lang="en-US" dirty="0"/>
              <a:t>1% or less – Acceptable</a:t>
            </a:r>
          </a:p>
          <a:p>
            <a:pPr marL="800100" lvl="1" indent="-342900">
              <a:defRPr/>
            </a:pPr>
            <a:r>
              <a:rPr lang="en-US" dirty="0"/>
              <a:t>1% to 9% – Marginal</a:t>
            </a:r>
          </a:p>
          <a:p>
            <a:pPr marL="800100" lvl="1" indent="-342900">
              <a:defRPr/>
            </a:pPr>
            <a:r>
              <a:rPr lang="en-US" dirty="0"/>
              <a:t>9% or greater – Unacceptable</a:t>
            </a:r>
          </a:p>
          <a:p>
            <a:pPr indent="-342900">
              <a:defRPr/>
            </a:pPr>
            <a:endParaRPr lang="en-US" dirty="0"/>
          </a:p>
          <a:p>
            <a:pPr indent="-342900">
              <a:defRPr/>
            </a:pPr>
            <a:r>
              <a:rPr lang="en-US" b="1" dirty="0"/>
              <a:t>Distinct Categories</a:t>
            </a:r>
          </a:p>
          <a:p>
            <a:pPr marL="800100" lvl="1" indent="-342900">
              <a:defRPr/>
            </a:pPr>
            <a:r>
              <a:rPr lang="en-US" dirty="0"/>
              <a:t>Look for five or more distinct categories to indicate that your measurement system is acceptable</a:t>
            </a:r>
            <a:r>
              <a:rPr lang="en-US" sz="2400" dirty="0"/>
              <a:t>.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429</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2356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43</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54859589"/>
              </p:ext>
            </p:extLst>
          </p:nvPr>
        </p:nvGraphicFramePr>
        <p:xfrm>
          <a:off x="2133600" y="2590800"/>
          <a:ext cx="7272780" cy="3391404"/>
        </p:xfrm>
        <a:graphic>
          <a:graphicData uri="http://schemas.openxmlformats.org/drawingml/2006/table">
            <a:tbl>
              <a:tblPr firstRow="1" bandRow="1">
                <a:tableStyleId>{5C22544A-7EE6-4342-B048-85BDC9FD1C3A}</a:tableStyleId>
              </a:tblPr>
              <a:tblGrid>
                <a:gridCol w="3636390">
                  <a:extLst>
                    <a:ext uri="{9D8B030D-6E8A-4147-A177-3AD203B41FA5}">
                      <a16:colId xmlns:a16="http://schemas.microsoft.com/office/drawing/2014/main" val="20000"/>
                    </a:ext>
                  </a:extLst>
                </a:gridCol>
                <a:gridCol w="3636390">
                  <a:extLst>
                    <a:ext uri="{9D8B030D-6E8A-4147-A177-3AD203B41FA5}">
                      <a16:colId xmlns:a16="http://schemas.microsoft.com/office/drawing/2014/main" val="20001"/>
                    </a:ext>
                  </a:extLst>
                </a:gridCol>
              </a:tblGrid>
              <a:tr h="374440">
                <a:tc>
                  <a:txBody>
                    <a:bodyPr/>
                    <a:lstStyle/>
                    <a:p>
                      <a:pPr algn="l"/>
                      <a:r>
                        <a:rPr lang="en-US" sz="1900" dirty="0">
                          <a:solidFill>
                            <a:srgbClr val="000000"/>
                          </a:solidFill>
                          <a:latin typeface="+mj-lt"/>
                        </a:rPr>
                        <a:t>Number of Categories</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900" dirty="0">
                          <a:solidFill>
                            <a:srgbClr val="000000"/>
                          </a:solidFill>
                          <a:latin typeface="+mj-lt"/>
                        </a:rPr>
                        <a:t>Conclusion</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20825">
                <a:tc>
                  <a:txBody>
                    <a:bodyPr/>
                    <a:lstStyle/>
                    <a:p>
                      <a:r>
                        <a:rPr lang="en-US" sz="1900" dirty="0">
                          <a:solidFill>
                            <a:srgbClr val="000000"/>
                          </a:solidFill>
                          <a:latin typeface="+mj-lt"/>
                        </a:rPr>
                        <a:t>Distinct</a:t>
                      </a:r>
                      <a:r>
                        <a:rPr lang="en-US" sz="1900" baseline="0" dirty="0">
                          <a:solidFill>
                            <a:srgbClr val="000000"/>
                          </a:solidFill>
                          <a:latin typeface="+mj-lt"/>
                        </a:rPr>
                        <a:t> Categories = 1</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a:t>
                      </a:r>
                      <a:r>
                        <a:rPr lang="en-US" sz="1700" baseline="0" dirty="0">
                          <a:solidFill>
                            <a:srgbClr val="000000"/>
                          </a:solidFill>
                          <a:latin typeface="+mj-lt"/>
                        </a:rPr>
                        <a:t> system cannot discriminate between parts</a:t>
                      </a:r>
                      <a:endParaRPr lang="en-US" sz="17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2</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Measurement system</a:t>
                      </a:r>
                      <a:r>
                        <a:rPr lang="en-US" sz="1700" baseline="0" dirty="0">
                          <a:solidFill>
                            <a:srgbClr val="000000"/>
                          </a:solidFill>
                          <a:latin typeface="+mj-lt"/>
                        </a:rPr>
                        <a:t> can only distinguish between high/low or big/small</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20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3 or 4</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 system is of little or no value</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5+</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According</a:t>
                      </a:r>
                      <a:r>
                        <a:rPr lang="en-US" sz="1700" baseline="0" dirty="0">
                          <a:solidFill>
                            <a:srgbClr val="000000"/>
                          </a:solidFill>
                          <a:latin typeface="+mj-lt"/>
                        </a:rPr>
                        <a:t> to AIAG, the measurement system can acceptably discriminate parts</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8" name="Title 1"/>
          <p:cNvSpPr>
            <a:spLocks noGrp="1"/>
          </p:cNvSpPr>
          <p:nvPr>
            <p:ph type="title"/>
          </p:nvPr>
        </p:nvSpPr>
        <p:spPr/>
        <p:txBody>
          <a:bodyPr/>
          <a:lstStyle/>
          <a:p>
            <a:r>
              <a:rPr lang="en-US" dirty="0"/>
              <a:t>Guidelines for Distinct Categories</a:t>
            </a:r>
          </a:p>
        </p:txBody>
      </p:sp>
      <p:sp>
        <p:nvSpPr>
          <p:cNvPr id="5" name="Content Placeholder 4"/>
          <p:cNvSpPr>
            <a:spLocks noGrp="1"/>
          </p:cNvSpPr>
          <p:nvPr>
            <p:ph idx="1"/>
          </p:nvPr>
        </p:nvSpPr>
        <p:spPr/>
        <p:txBody>
          <a:bodyPr/>
          <a:lstStyle/>
          <a:p>
            <a:r>
              <a:rPr lang="en-US" dirty="0"/>
              <a:t>Distinct categories is the number of categories of parts that your measurement system can distinguish. If it is below five, it is likely not able to distinguish between parts.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430</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64299214"/>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 </a:t>
            </a:r>
          </a:p>
        </p:txBody>
      </p:sp>
      <p:sp>
        <p:nvSpPr>
          <p:cNvPr id="3" name="Content Placeholder 2"/>
          <p:cNvSpPr>
            <a:spLocks noGrp="1"/>
          </p:cNvSpPr>
          <p:nvPr>
            <p:ph idx="1"/>
          </p:nvPr>
        </p:nvSpPr>
        <p:spPr/>
        <p:txBody>
          <a:bodyPr>
            <a:normAutofit/>
          </a:bodyPr>
          <a:lstStyle/>
          <a:p>
            <a:r>
              <a:rPr lang="en-US" dirty="0"/>
              <a:t>Data File: “Variable MSA” tab in “Sample Data.xlsx” (an example in the AIAG MSA Reference Manual, 3rd Edition)</a:t>
            </a:r>
          </a:p>
          <a:p>
            <a:r>
              <a:rPr lang="en-US" dirty="0"/>
              <a:t>Step 1: Initiate the MSA study</a:t>
            </a:r>
          </a:p>
          <a:p>
            <a:pPr lvl="1"/>
            <a:r>
              <a:rPr lang="en-US" dirty="0"/>
              <a:t>Click on </a:t>
            </a:r>
            <a:r>
              <a:rPr lang="en-US" dirty="0" err="1"/>
              <a:t>SigmaXL</a:t>
            </a:r>
            <a:r>
              <a:rPr lang="en-US" dirty="0"/>
              <a:t> -&gt; Measurement Systems Analysis -&gt; Create Gauge R&amp;R (Crossed) Worksheet</a:t>
            </a:r>
          </a:p>
          <a:p>
            <a:pPr lvl="1"/>
            <a:r>
              <a:rPr lang="en-US" dirty="0"/>
              <a:t>A new window named “Create Gauge R&amp;R (Crossed) Worksheet” appears</a:t>
            </a:r>
          </a:p>
          <a:p>
            <a:pPr lvl="1"/>
            <a:r>
              <a:rPr lang="en-US" dirty="0"/>
              <a:t>Enter 10 as the “Number of Parts/Samples”</a:t>
            </a:r>
          </a:p>
          <a:p>
            <a:pPr lvl="1"/>
            <a:r>
              <a:rPr lang="en-US" dirty="0"/>
              <a:t>Enter 3 as the “Number of Operators/Appraisers”</a:t>
            </a:r>
          </a:p>
          <a:p>
            <a:pPr lvl="1"/>
            <a:r>
              <a:rPr lang="en-US" dirty="0"/>
              <a:t>Enter 3 as the “Number of Replicates/Trials”</a:t>
            </a:r>
          </a:p>
          <a:p>
            <a:pPr lvl="1"/>
            <a:r>
              <a:rPr lang="en-US" dirty="0"/>
              <a:t>Uncheck the checkboxes for both “Randomize Parts/Sample” and “Randomize Operators/Appraisers”</a:t>
            </a:r>
          </a:p>
          <a:p>
            <a:pPr lvl="1"/>
            <a:r>
              <a:rPr lang="en-US" dirty="0"/>
              <a:t>Click “OK&gt;&gt;”</a:t>
            </a:r>
          </a:p>
          <a:p>
            <a:pPr lvl="1"/>
            <a:r>
              <a:rPr lang="en-US" dirty="0"/>
              <a:t>A new tab named “Gage R&amp;R (Crossed) WKS” is generated.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7378962"/>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432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6D94CC5F-1EF1-4C8D-974E-79808C6ACCD9}"/>
              </a:ext>
            </a:extLst>
          </p:cNvPr>
          <p:cNvPicPr>
            <a:picLocks noChangeAspect="1"/>
          </p:cNvPicPr>
          <p:nvPr/>
        </p:nvPicPr>
        <p:blipFill>
          <a:blip r:embed="rId4"/>
          <a:stretch>
            <a:fillRect/>
          </a:stretch>
        </p:blipFill>
        <p:spPr>
          <a:xfrm>
            <a:off x="3505200" y="1234441"/>
            <a:ext cx="4368800" cy="5242559"/>
          </a:xfrm>
          <a:prstGeom prst="rect">
            <a:avLst/>
          </a:prstGeom>
        </p:spPr>
      </p:pic>
    </p:spTree>
    <p:custDataLst>
      <p:tags r:id="rId1"/>
    </p:custDataLst>
    <p:extLst>
      <p:ext uri="{BB962C8B-B14F-4D97-AF65-F5344CB8AC3E}">
        <p14:creationId xmlns:p14="http://schemas.microsoft.com/office/powerpoint/2010/main" val="1207023556"/>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433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EDB5A3F8-AFFB-447B-9280-44E612897574}"/>
              </a:ext>
            </a:extLst>
          </p:cNvPr>
          <p:cNvPicPr>
            <a:picLocks noChangeAspect="1"/>
          </p:cNvPicPr>
          <p:nvPr/>
        </p:nvPicPr>
        <p:blipFill>
          <a:blip r:embed="rId4"/>
          <a:stretch>
            <a:fillRect/>
          </a:stretch>
        </p:blipFill>
        <p:spPr>
          <a:xfrm>
            <a:off x="2679700" y="1103637"/>
            <a:ext cx="6019800" cy="5487663"/>
          </a:xfrm>
          <a:prstGeom prst="rect">
            <a:avLst/>
          </a:prstGeom>
        </p:spPr>
      </p:pic>
    </p:spTree>
    <p:custDataLst>
      <p:tags r:id="rId1"/>
    </p:custDataLst>
    <p:extLst>
      <p:ext uri="{BB962C8B-B14F-4D97-AF65-F5344CB8AC3E}">
        <p14:creationId xmlns:p14="http://schemas.microsoft.com/office/powerpoint/2010/main" val="111303581"/>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Implement a Variable MSA</a:t>
            </a:r>
            <a:endParaRPr lang="en-US" dirty="0"/>
          </a:p>
        </p:txBody>
      </p:sp>
      <p:sp>
        <p:nvSpPr>
          <p:cNvPr id="7" name="Content Placeholder 2"/>
          <p:cNvSpPr>
            <a:spLocks noGrp="1"/>
          </p:cNvSpPr>
          <p:nvPr>
            <p:ph idx="1"/>
          </p:nvPr>
        </p:nvSpPr>
        <p:spPr>
          <a:xfrm>
            <a:off x="381000" y="1143000"/>
            <a:ext cx="4267200" cy="5562600"/>
          </a:xfrm>
        </p:spPr>
        <p:txBody>
          <a:bodyPr/>
          <a:lstStyle/>
          <a:p>
            <a:r>
              <a:rPr lang="en-US" dirty="0"/>
              <a:t>Step 2: Data collection</a:t>
            </a:r>
          </a:p>
          <a:p>
            <a:pPr lvl="1"/>
            <a:r>
              <a:rPr lang="en-US" dirty="0"/>
              <a:t>In the newly generated tab “Gage R&amp;R (Crossed) WKS”, </a:t>
            </a:r>
            <a:r>
              <a:rPr lang="en-US" dirty="0" err="1"/>
              <a:t>SigmaXL</a:t>
            </a:r>
            <a:r>
              <a:rPr lang="en-US" dirty="0"/>
              <a:t> has provided the template which we organize the data</a:t>
            </a:r>
          </a:p>
          <a:p>
            <a:pPr lvl="1"/>
            <a:r>
              <a:rPr lang="en-US" dirty="0"/>
              <a:t>In the “Variable MSA” tab in “Sample Data.xlsx”, there are all the measurement data collected by three operators (i.e. operator A, B and C). The data are listed in the same standardized order as the tab “Gage R&amp;R (Crossed) WKS”.</a:t>
            </a:r>
          </a:p>
          <a:p>
            <a:pPr lvl="1"/>
            <a:endParaRPr lang="en-US" dirty="0"/>
          </a:p>
          <a:p>
            <a:pPr lvl="1"/>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434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 name="Picture 16">
            <a:extLst>
              <a:ext uri="{FF2B5EF4-FFF2-40B4-BE49-F238E27FC236}">
                <a16:creationId xmlns:a16="http://schemas.microsoft.com/office/drawing/2014/main" id="{DCA20398-6B80-4CDF-99CD-A2CFE5AB2842}"/>
              </a:ext>
            </a:extLst>
          </p:cNvPr>
          <p:cNvPicPr>
            <a:picLocks noChangeAspect="1"/>
          </p:cNvPicPr>
          <p:nvPr/>
        </p:nvPicPr>
        <p:blipFill>
          <a:blip r:embed="rId4"/>
          <a:stretch>
            <a:fillRect/>
          </a:stretch>
        </p:blipFill>
        <p:spPr>
          <a:xfrm>
            <a:off x="4658139" y="1447800"/>
            <a:ext cx="6350403" cy="4343400"/>
          </a:xfrm>
          <a:prstGeom prst="rect">
            <a:avLst/>
          </a:prstGeom>
        </p:spPr>
      </p:pic>
    </p:spTree>
    <p:custDataLst>
      <p:tags r:id="rId1"/>
    </p:custDataLst>
    <p:extLst>
      <p:ext uri="{BB962C8B-B14F-4D97-AF65-F5344CB8AC3E}">
        <p14:creationId xmlns:p14="http://schemas.microsoft.com/office/powerpoint/2010/main" val="973885451"/>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0" name="Content Placeholder 2"/>
          <p:cNvSpPr>
            <a:spLocks noGrp="1"/>
          </p:cNvSpPr>
          <p:nvPr>
            <p:ph idx="1"/>
          </p:nvPr>
        </p:nvSpPr>
        <p:spPr>
          <a:xfrm>
            <a:off x="381000" y="1143000"/>
            <a:ext cx="4038600" cy="4572000"/>
          </a:xfrm>
        </p:spPr>
        <p:txBody>
          <a:bodyPr>
            <a:normAutofit/>
          </a:bodyPr>
          <a:lstStyle/>
          <a:p>
            <a:r>
              <a:rPr lang="en-US" dirty="0"/>
              <a:t>Step 3: Enter the data into the tab “Gage R&amp;R (Crossed) WKS”</a:t>
            </a:r>
          </a:p>
          <a:p>
            <a:pPr lvl="1"/>
            <a:r>
              <a:rPr lang="en-US" dirty="0"/>
              <a:t>Transfer the data from the “Measurement” column in “Variable MSA” tab of “Sample Data.xlsx” to the “Measurement” column in “Gage R&amp;R (Crossed) WKS” tab. </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435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6FAD08A4-5A54-4BED-91DE-29F7601D7441}"/>
              </a:ext>
            </a:extLst>
          </p:cNvPr>
          <p:cNvPicPr>
            <a:picLocks noChangeAspect="1"/>
          </p:cNvPicPr>
          <p:nvPr/>
        </p:nvPicPr>
        <p:blipFill>
          <a:blip r:embed="rId4"/>
          <a:stretch>
            <a:fillRect/>
          </a:stretch>
        </p:blipFill>
        <p:spPr>
          <a:xfrm>
            <a:off x="4724400" y="1143000"/>
            <a:ext cx="6045200" cy="5397500"/>
          </a:xfrm>
          <a:prstGeom prst="rect">
            <a:avLst/>
          </a:prstGeom>
        </p:spPr>
      </p:pic>
    </p:spTree>
    <p:custDataLst>
      <p:tags r:id="rId1"/>
    </p:custDataLst>
    <p:extLst>
      <p:ext uri="{BB962C8B-B14F-4D97-AF65-F5344CB8AC3E}">
        <p14:creationId xmlns:p14="http://schemas.microsoft.com/office/powerpoint/2010/main" val="3999679057"/>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3" name="Content Placeholder 2"/>
          <p:cNvSpPr>
            <a:spLocks noGrp="1"/>
          </p:cNvSpPr>
          <p:nvPr>
            <p:ph idx="1"/>
          </p:nvPr>
        </p:nvSpPr>
        <p:spPr/>
        <p:txBody>
          <a:bodyPr>
            <a:normAutofit/>
          </a:bodyPr>
          <a:lstStyle/>
          <a:p>
            <a:r>
              <a:rPr lang="en-US" dirty="0"/>
              <a:t>Step 4: Implement Gauge R&amp;R</a:t>
            </a:r>
          </a:p>
          <a:p>
            <a:pPr lvl="1"/>
            <a:r>
              <a:rPr lang="en-US" dirty="0"/>
              <a:t>Click </a:t>
            </a:r>
            <a:r>
              <a:rPr lang="en-US" dirty="0" err="1"/>
              <a:t>SigmaXL</a:t>
            </a:r>
            <a:r>
              <a:rPr lang="en-US" dirty="0"/>
              <a:t> -&gt; Measurement Systems Analysis -&gt; Analyze Gage R&amp;R (Crossed)</a:t>
            </a:r>
          </a:p>
          <a:p>
            <a:pPr lvl="1"/>
            <a:r>
              <a:rPr lang="en-US" dirty="0"/>
              <a:t>A new window named “Analyze Gage R&amp;R (Crossed)” appears with the data range automatically selected in the box right below “Please select your data”</a:t>
            </a:r>
          </a:p>
          <a:p>
            <a:pPr lvl="1"/>
            <a:r>
              <a:rPr lang="en-US" dirty="0"/>
              <a:t>Click “Next&gt;&gt;”</a:t>
            </a:r>
          </a:p>
          <a:p>
            <a:pPr lvl="1"/>
            <a:r>
              <a:rPr lang="en-US" dirty="0"/>
              <a:t>A new window also named “Analyze Gauge R&amp;R (Crossed)” pops up.</a:t>
            </a:r>
          </a:p>
          <a:p>
            <a:pPr lvl="1"/>
            <a:r>
              <a:rPr lang="en-US" dirty="0"/>
              <a:t>Select “Part” column as “Part”</a:t>
            </a:r>
          </a:p>
          <a:p>
            <a:pPr lvl="1"/>
            <a:r>
              <a:rPr lang="en-US" dirty="0"/>
              <a:t>Select “Operator” column as “Operator”</a:t>
            </a:r>
          </a:p>
          <a:p>
            <a:pPr lvl="1"/>
            <a:r>
              <a:rPr lang="en-US" dirty="0"/>
              <a:t>Select “Measurement” column as “Measurement”</a:t>
            </a:r>
          </a:p>
          <a:p>
            <a:pPr lvl="1"/>
            <a:r>
              <a:rPr lang="en-US" dirty="0"/>
              <a:t>Enter 5.15 as the “Standard Deviation Multiplier” and enter 95% as the “Confidence Level”.</a:t>
            </a:r>
          </a:p>
          <a:p>
            <a:pPr lvl="1"/>
            <a:r>
              <a:rPr lang="en-US" dirty="0"/>
              <a:t>Click “OK”</a:t>
            </a:r>
          </a:p>
          <a:p>
            <a:pPr lvl="1"/>
            <a:r>
              <a:rPr lang="en-US" dirty="0"/>
              <a:t>A new tab named “Analyze Gage R&amp;R (1)” appears automatically.</a:t>
            </a:r>
          </a:p>
        </p:txBody>
      </p:sp>
      <p:sp>
        <p:nvSpPr>
          <p:cNvPr id="9" name="Slide Number Placeholder 8"/>
          <p:cNvSpPr>
            <a:spLocks noGrp="1"/>
          </p:cNvSpPr>
          <p:nvPr>
            <p:ph type="sldNum" sz="quarter" idx="4"/>
          </p:nvPr>
        </p:nvSpPr>
        <p:spPr/>
        <p:txBody>
          <a:bodyPr/>
          <a:lstStyle/>
          <a:p>
            <a:fld id="{5A6A12F4-C341-4E64-9C18-B0BA3358FAF5}" type="slidenum">
              <a:rPr lang="en-US" smtClean="0"/>
              <a:pPr/>
              <a:t>436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607853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9" name="Slide Number Placeholder 8"/>
          <p:cNvSpPr>
            <a:spLocks noGrp="1"/>
          </p:cNvSpPr>
          <p:nvPr>
            <p:ph type="sldNum" sz="quarter" idx="4"/>
          </p:nvPr>
        </p:nvSpPr>
        <p:spPr/>
        <p:txBody>
          <a:bodyPr/>
          <a:lstStyle/>
          <a:p>
            <a:fld id="{5A6A12F4-C341-4E64-9C18-B0BA3358FAF5}" type="slidenum">
              <a:rPr lang="en-US" smtClean="0"/>
              <a:pPr/>
              <a:t>437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A1073FFE-B2D6-48FB-8B82-656FF947E421}"/>
              </a:ext>
            </a:extLst>
          </p:cNvPr>
          <p:cNvPicPr>
            <a:picLocks noChangeAspect="1"/>
          </p:cNvPicPr>
          <p:nvPr/>
        </p:nvPicPr>
        <p:blipFill>
          <a:blip r:embed="rId3"/>
          <a:stretch>
            <a:fillRect/>
          </a:stretch>
        </p:blipFill>
        <p:spPr>
          <a:xfrm>
            <a:off x="488418" y="2372388"/>
            <a:ext cx="3585637" cy="3126676"/>
          </a:xfrm>
          <a:prstGeom prst="rect">
            <a:avLst/>
          </a:prstGeom>
        </p:spPr>
      </p:pic>
      <p:pic>
        <p:nvPicPr>
          <p:cNvPr id="11" name="Picture 10">
            <a:extLst>
              <a:ext uri="{FF2B5EF4-FFF2-40B4-BE49-F238E27FC236}">
                <a16:creationId xmlns:a16="http://schemas.microsoft.com/office/drawing/2014/main" id="{FE46FA8B-91CA-44B2-80B8-5E9EBE3A28D5}"/>
              </a:ext>
            </a:extLst>
          </p:cNvPr>
          <p:cNvPicPr>
            <a:picLocks noChangeAspect="1"/>
          </p:cNvPicPr>
          <p:nvPr/>
        </p:nvPicPr>
        <p:blipFill>
          <a:blip r:embed="rId4"/>
          <a:stretch>
            <a:fillRect/>
          </a:stretch>
        </p:blipFill>
        <p:spPr>
          <a:xfrm>
            <a:off x="4195238" y="1577477"/>
            <a:ext cx="6787580" cy="4716498"/>
          </a:xfrm>
          <a:prstGeom prst="rect">
            <a:avLst/>
          </a:prstGeom>
        </p:spPr>
      </p:pic>
      <p:sp>
        <p:nvSpPr>
          <p:cNvPr id="19" name="Right Arrow 18"/>
          <p:cNvSpPr/>
          <p:nvPr/>
        </p:nvSpPr>
        <p:spPr>
          <a:xfrm>
            <a:off x="3868646" y="37833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06415306"/>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772398844"/>
              </p:ext>
            </p:extLst>
          </p:nvPr>
        </p:nvGraphicFramePr>
        <p:xfrm>
          <a:off x="2971800" y="3276601"/>
          <a:ext cx="5105400" cy="2029665"/>
        </p:xfrm>
        <a:graphic>
          <a:graphicData uri="http://schemas.openxmlformats.org/drawingml/2006/table">
            <a:tbl>
              <a:tblPr firstRow="1" firstCol="1" bandRow="1"/>
              <a:tblGrid>
                <a:gridCol w="2564251">
                  <a:extLst>
                    <a:ext uri="{9D8B030D-6E8A-4147-A177-3AD203B41FA5}">
                      <a16:colId xmlns:a16="http://schemas.microsoft.com/office/drawing/2014/main" val="20000"/>
                    </a:ext>
                  </a:extLst>
                </a:gridCol>
                <a:gridCol w="2541149">
                  <a:extLst>
                    <a:ext uri="{9D8B030D-6E8A-4147-A177-3AD203B41FA5}">
                      <a16:colId xmlns:a16="http://schemas.microsoft.com/office/drawing/2014/main" val="20001"/>
                    </a:ext>
                  </a:extLst>
                </a:gridCol>
              </a:tblGrid>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Confidence Level</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Sigma Multiplier</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90%</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3.29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3.92</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5.15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99.73%</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6</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160688148"/>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76400" y="3409092"/>
            <a:ext cx="8229600" cy="1391508"/>
          </a:xfrm>
          <a:prstGeom prst="rect">
            <a:avLst/>
          </a:prstGeom>
        </p:spPr>
      </p:pic>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2" name="Content Placeholder 2"/>
          <p:cNvSpPr>
            <a:spLocks noGrp="1"/>
          </p:cNvSpPr>
          <p:nvPr>
            <p:ph idx="1"/>
          </p:nvPr>
        </p:nvSpPr>
        <p:spPr/>
        <p:txBody>
          <a:bodyPr>
            <a:normAutofit/>
          </a:bodyPr>
          <a:lstStyle/>
          <a:p>
            <a:r>
              <a:rPr lang="en-US" dirty="0"/>
              <a:t>Step 4: Analyze the MSA results</a:t>
            </a:r>
          </a:p>
          <a:p>
            <a:pP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439</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5" name="Rounded Rectangular Callout 14"/>
          <p:cNvSpPr/>
          <p:nvPr/>
        </p:nvSpPr>
        <p:spPr>
          <a:xfrm>
            <a:off x="4076701" y="1808891"/>
            <a:ext cx="5943600" cy="1295400"/>
          </a:xfrm>
          <a:prstGeom prst="wedgeRoundRectCallout">
            <a:avLst>
              <a:gd name="adj1" fmla="val 34379"/>
              <a:gd name="adj2" fmla="val -14610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The percentage of variation R&amp;R contributes to the total variation is 27.86% and the precision level of this measurement system is not good. Actions are required to calibrate the measurement system.</a:t>
            </a:r>
          </a:p>
        </p:txBody>
      </p:sp>
      <p:sp>
        <p:nvSpPr>
          <p:cNvPr id="16" name="TextBox 15"/>
          <p:cNvSpPr txBox="1"/>
          <p:nvPr/>
        </p:nvSpPr>
        <p:spPr>
          <a:xfrm>
            <a:off x="1981200" y="5105401"/>
            <a:ext cx="7924800" cy="646331"/>
          </a:xfrm>
          <a:prstGeom prst="rect">
            <a:avLst/>
          </a:prstGeom>
          <a:noFill/>
        </p:spPr>
        <p:txBody>
          <a:bodyPr wrap="square" rtlCol="0">
            <a:spAutoFit/>
          </a:bodyPr>
          <a:lstStyle/>
          <a:p>
            <a:r>
              <a:rPr lang="en-US" dirty="0">
                <a:latin typeface="+mj-lt"/>
              </a:rPr>
              <a:t>Note: The tab “Analyze Gage R&amp;R (1)” in </a:t>
            </a:r>
            <a:r>
              <a:rPr lang="en-US" dirty="0" err="1">
                <a:latin typeface="+mj-lt"/>
              </a:rPr>
              <a:t>SigmaXL</a:t>
            </a:r>
            <a:r>
              <a:rPr lang="en-US" dirty="0">
                <a:latin typeface="+mj-lt"/>
              </a:rPr>
              <a:t> covers the detailed calculation of the sources of variation and also variance components.</a:t>
            </a:r>
          </a:p>
        </p:txBody>
      </p:sp>
      <p:sp>
        <p:nvSpPr>
          <p:cNvPr id="17" name="Right Arrow 16"/>
          <p:cNvSpPr/>
          <p:nvPr/>
        </p:nvSpPr>
        <p:spPr>
          <a:xfrm rot="5400000">
            <a:off x="7620000" y="3048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9003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r>
              <a:rPr lang="en-US" dirty="0"/>
              <a:t>Steps in </a:t>
            </a:r>
            <a:r>
              <a:rPr lang="en-US" dirty="0" err="1"/>
              <a:t>SigmaXL</a:t>
            </a:r>
            <a:r>
              <a:rPr lang="en-US" dirty="0"/>
              <a:t> to run an attribute MSA</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3878419"/>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Autofit/>
          </a:bodyPr>
          <a:lstStyle/>
          <a:p>
            <a:pPr marL="342900" lvl="1">
              <a:buClr>
                <a:schemeClr val="accent1"/>
              </a:buClr>
            </a:pPr>
            <a:r>
              <a:rPr lang="en-US" sz="2000" b="1" dirty="0"/>
              <a:t>Step 1: Organize the original data into four columns (“Part”, “Reference”, “Appraiser” and “Assessed Result”)</a:t>
            </a:r>
          </a:p>
          <a:p>
            <a:pPr lvl="1"/>
            <a:r>
              <a:rPr lang="en-US" sz="1800" dirty="0"/>
              <a:t>Select the entire range of the original data (“Part”, “Reference”, “Appraiser A”, “Appraiser B” and “Appraiser C” columns)</a:t>
            </a:r>
          </a:p>
          <a:p>
            <a:pPr lvl="1"/>
            <a:r>
              <a:rPr lang="en-US" sz="1800" dirty="0"/>
              <a:t>Click </a:t>
            </a:r>
            <a:r>
              <a:rPr lang="en-US" sz="1800" dirty="0" err="1"/>
              <a:t>SigmaXL</a:t>
            </a:r>
            <a:r>
              <a:rPr lang="en-US" sz="1800" dirty="0"/>
              <a:t> -&gt; Data Manipulation -&gt; Stack Subgroups Across Rows</a:t>
            </a:r>
          </a:p>
          <a:p>
            <a:pPr lvl="1"/>
            <a:r>
              <a:rPr lang="en-US" sz="1800" dirty="0"/>
              <a:t>A new window named “Stack Subgroups” pops with the selected data range appearing in the box under “Please select your data”</a:t>
            </a:r>
          </a:p>
          <a:p>
            <a:pPr lvl="1"/>
            <a:r>
              <a:rPr lang="en-US" sz="1800" dirty="0"/>
              <a:t>Click “Next&gt;&gt;”</a:t>
            </a:r>
          </a:p>
          <a:p>
            <a:pPr lvl="1"/>
            <a:r>
              <a:rPr lang="en-US" sz="1800" dirty="0"/>
              <a:t>A new window named “Stack Subgroups Across Rows” appears</a:t>
            </a:r>
          </a:p>
          <a:p>
            <a:pPr lvl="1"/>
            <a:r>
              <a:rPr lang="en-US" sz="1800" dirty="0"/>
              <a:t>Select “Appraiser A”, “Appraiser B” and “Appraiser C” as “Numeric Data Variables”</a:t>
            </a:r>
          </a:p>
          <a:p>
            <a:pPr lvl="1"/>
            <a:r>
              <a:rPr lang="en-US" sz="1800" dirty="0"/>
              <a:t>Select “Part” and “Reference” as the “Additional Category Columns”</a:t>
            </a:r>
          </a:p>
          <a:p>
            <a:pPr lvl="1"/>
            <a:r>
              <a:rPr lang="en-US" sz="1800" dirty="0"/>
              <a:t>Enter “Assessed Result” as the “Stacked Data (Y) Column Heading (Optional)</a:t>
            </a:r>
          </a:p>
          <a:p>
            <a:pPr lvl="1"/>
            <a:r>
              <a:rPr lang="en-US" sz="1800" dirty="0"/>
              <a:t>Enter “Appraiser” as the “Category (X) Column Heading (Optional)”</a:t>
            </a:r>
          </a:p>
          <a:p>
            <a:pPr lvl="1"/>
            <a:r>
              <a:rPr lang="en-US" sz="1800" dirty="0"/>
              <a:t>Click “OK&gt;&gt;”</a:t>
            </a:r>
          </a:p>
          <a:p>
            <a:pPr lvl="1"/>
            <a:r>
              <a:rPr lang="en-US" sz="1800" dirty="0"/>
              <a:t>The stacked data are created in a new worksheet.</a:t>
            </a:r>
          </a:p>
          <a:p>
            <a:pPr lvl="1"/>
            <a:endParaRPr lang="en-US" sz="1800" dirty="0"/>
          </a:p>
          <a:p>
            <a:pPr lvl="1"/>
            <a:endParaRPr lang="en-US" sz="1800" dirty="0"/>
          </a:p>
          <a:p>
            <a:pPr lvl="1"/>
            <a:endParaRPr lang="en-US" sz="1800" dirty="0"/>
          </a:p>
          <a:p>
            <a:pPr lvl="1"/>
            <a:endParaRPr lang="en-US" sz="1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441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9901868"/>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D17AC7B9-55ED-4DD0-A05A-2D1A3088C3DD}"/>
              </a:ext>
            </a:extLst>
          </p:cNvPr>
          <p:cNvPicPr>
            <a:picLocks noChangeAspect="1"/>
          </p:cNvPicPr>
          <p:nvPr/>
        </p:nvPicPr>
        <p:blipFill>
          <a:blip r:embed="rId3"/>
          <a:stretch>
            <a:fillRect/>
          </a:stretch>
        </p:blipFill>
        <p:spPr>
          <a:xfrm>
            <a:off x="4089400" y="1087159"/>
            <a:ext cx="3200400" cy="2790749"/>
          </a:xfrm>
          <a:prstGeom prst="rect">
            <a:avLst/>
          </a:prstGeom>
        </p:spPr>
      </p:pic>
      <p:pic>
        <p:nvPicPr>
          <p:cNvPr id="7" name="Picture 6">
            <a:extLst>
              <a:ext uri="{FF2B5EF4-FFF2-40B4-BE49-F238E27FC236}">
                <a16:creationId xmlns:a16="http://schemas.microsoft.com/office/drawing/2014/main" id="{5987245B-1019-46DC-B27B-6792EF3E6E88}"/>
              </a:ext>
            </a:extLst>
          </p:cNvPr>
          <p:cNvPicPr>
            <a:picLocks noChangeAspect="1"/>
          </p:cNvPicPr>
          <p:nvPr/>
        </p:nvPicPr>
        <p:blipFill>
          <a:blip r:embed="rId4"/>
          <a:stretch>
            <a:fillRect/>
          </a:stretch>
        </p:blipFill>
        <p:spPr>
          <a:xfrm>
            <a:off x="2260600" y="3974467"/>
            <a:ext cx="6858000" cy="2576946"/>
          </a:xfrm>
          <a:prstGeom prst="rect">
            <a:avLst/>
          </a:prstGeom>
        </p:spPr>
      </p:pic>
      <p:sp>
        <p:nvSpPr>
          <p:cNvPr id="19" name="Right Arrow 18"/>
          <p:cNvSpPr/>
          <p:nvPr/>
        </p:nvSpPr>
        <p:spPr>
          <a:xfrm rot="5400000">
            <a:off x="5461000" y="382206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40275019"/>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108200" y="1259860"/>
            <a:ext cx="7162800" cy="519394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333838205"/>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lnSpcReduction="10000"/>
          </a:bodyPr>
          <a:lstStyle/>
          <a:p>
            <a:r>
              <a:rPr lang="en-US" dirty="0"/>
              <a:t>Step 2: Run MSA using </a:t>
            </a:r>
            <a:r>
              <a:rPr lang="en-US" dirty="0" err="1"/>
              <a:t>SigmaXL</a:t>
            </a:r>
            <a:endParaRPr lang="en-US" dirty="0"/>
          </a:p>
          <a:p>
            <a:pPr lvl="1"/>
            <a:r>
              <a:rPr lang="en-US" dirty="0"/>
              <a:t>Select the entire range of the data (“Part”, “Reference”, “Appraiser” and “Assessment Result” columns)</a:t>
            </a:r>
          </a:p>
          <a:p>
            <a:pPr lvl="1"/>
            <a:r>
              <a:rPr lang="en-US" dirty="0"/>
              <a:t>Click </a:t>
            </a:r>
            <a:r>
              <a:rPr lang="en-US" dirty="0" err="1"/>
              <a:t>SigmaXL</a:t>
            </a:r>
            <a:r>
              <a:rPr lang="en-US" dirty="0"/>
              <a:t> -&gt; Measurement Systems Analysis -&gt; Attribute MSA (Binary)</a:t>
            </a:r>
          </a:p>
          <a:p>
            <a:pPr lvl="1"/>
            <a:r>
              <a:rPr lang="en-US" dirty="0"/>
              <a:t>A new window named “Attribute MSA (Binary)” pops with the selected data range appearing in the box under “Please select your data”</a:t>
            </a:r>
          </a:p>
          <a:p>
            <a:pPr lvl="1"/>
            <a:r>
              <a:rPr lang="en-US" dirty="0"/>
              <a:t>Click “Next&gt;&gt;”</a:t>
            </a:r>
          </a:p>
          <a:p>
            <a:pPr lvl="1"/>
            <a:r>
              <a:rPr lang="en-US" dirty="0"/>
              <a:t>A new window named “Attribute MSA (Binary)” appears</a:t>
            </a:r>
          </a:p>
          <a:p>
            <a:pPr lvl="1"/>
            <a:r>
              <a:rPr lang="en-US" dirty="0"/>
              <a:t>Select “Part” column as “Part/Sample”</a:t>
            </a:r>
          </a:p>
          <a:p>
            <a:pPr lvl="1"/>
            <a:r>
              <a:rPr lang="en-US" dirty="0"/>
              <a:t>Select “Appraiser” column as “Appraiser”</a:t>
            </a:r>
          </a:p>
          <a:p>
            <a:pPr lvl="1"/>
            <a:r>
              <a:rPr lang="en-US" dirty="0"/>
              <a:t>Select “Assessed Result” column as “Assessed Result”</a:t>
            </a:r>
          </a:p>
          <a:p>
            <a:pPr lvl="1"/>
            <a:r>
              <a:rPr lang="en-US" dirty="0"/>
              <a:t>Select “1” as “Good Level”</a:t>
            </a:r>
          </a:p>
          <a:p>
            <a:pPr lvl="1"/>
            <a:r>
              <a:rPr lang="en-US" dirty="0"/>
              <a:t>Click “OK”</a:t>
            </a:r>
          </a:p>
          <a:p>
            <a:pPr lvl="1"/>
            <a:r>
              <a:rPr lang="en-US" dirty="0"/>
              <a:t>The MSA results appear in the newly generated tab “</a:t>
            </a:r>
            <a:r>
              <a:rPr lang="en-US" dirty="0" err="1"/>
              <a:t>Att_MSA_Bin</a:t>
            </a:r>
            <a:r>
              <a:rPr lang="en-US" dirty="0"/>
              <a:t>”.</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6743297"/>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8" name="Slide Number Placeholder 7"/>
          <p:cNvSpPr>
            <a:spLocks noGrp="1"/>
          </p:cNvSpPr>
          <p:nvPr>
            <p:ph type="sldNum" sz="quarter" idx="4"/>
          </p:nvPr>
        </p:nvSpPr>
        <p:spPr/>
        <p:txBody>
          <a:bodyPr/>
          <a:lstStyle/>
          <a:p>
            <a:fld id="{5A6A12F4-C341-4E64-9C18-B0BA3358FAF5}" type="slidenum">
              <a:rPr lang="en-US" smtClean="0"/>
              <a:pPr/>
              <a:t>445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0BBDB761-DBDE-4EE1-9AA2-768F72C9E896}"/>
              </a:ext>
            </a:extLst>
          </p:cNvPr>
          <p:cNvPicPr>
            <a:picLocks noChangeAspect="1"/>
          </p:cNvPicPr>
          <p:nvPr/>
        </p:nvPicPr>
        <p:blipFill>
          <a:blip r:embed="rId3"/>
          <a:stretch>
            <a:fillRect/>
          </a:stretch>
        </p:blipFill>
        <p:spPr>
          <a:xfrm>
            <a:off x="417385" y="2193974"/>
            <a:ext cx="3748215" cy="3318419"/>
          </a:xfrm>
          <a:prstGeom prst="rect">
            <a:avLst/>
          </a:prstGeom>
        </p:spPr>
      </p:pic>
      <p:pic>
        <p:nvPicPr>
          <p:cNvPr id="11" name="Picture 10">
            <a:extLst>
              <a:ext uri="{FF2B5EF4-FFF2-40B4-BE49-F238E27FC236}">
                <a16:creationId xmlns:a16="http://schemas.microsoft.com/office/drawing/2014/main" id="{8D7C5718-78DD-4C99-95B4-D29032BE4D22}"/>
              </a:ext>
            </a:extLst>
          </p:cNvPr>
          <p:cNvPicPr>
            <a:picLocks noChangeAspect="1"/>
          </p:cNvPicPr>
          <p:nvPr/>
        </p:nvPicPr>
        <p:blipFill>
          <a:blip r:embed="rId4"/>
          <a:stretch>
            <a:fillRect/>
          </a:stretch>
        </p:blipFill>
        <p:spPr>
          <a:xfrm>
            <a:off x="4343400" y="1417984"/>
            <a:ext cx="6629401" cy="4870400"/>
          </a:xfrm>
          <a:prstGeom prst="rect">
            <a:avLst/>
          </a:prstGeom>
        </p:spPr>
      </p:pic>
      <p:sp>
        <p:nvSpPr>
          <p:cNvPr id="24" name="Right Arrow 23"/>
          <p:cNvSpPr/>
          <p:nvPr/>
        </p:nvSpPr>
        <p:spPr>
          <a:xfrm>
            <a:off x="3937000" y="370078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98309477"/>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82135" y="2222538"/>
            <a:ext cx="10100292" cy="2261153"/>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17482" y="1073169"/>
            <a:ext cx="8229599" cy="1066800"/>
          </a:xfrm>
          <a:prstGeom prst="wedgeRoundRectCallout">
            <a:avLst>
              <a:gd name="adj1" fmla="val -10581"/>
              <a:gd name="adj2" fmla="val 7555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Within Appraiser Agreement Percent: the agreement percentage within each individual appraiser.</a:t>
            </a:r>
          </a:p>
        </p:txBody>
      </p:sp>
      <p:sp>
        <p:nvSpPr>
          <p:cNvPr id="12" name="Rounded Rectangular Callout 11"/>
          <p:cNvSpPr/>
          <p:nvPr/>
        </p:nvSpPr>
        <p:spPr>
          <a:xfrm>
            <a:off x="1617482" y="4800600"/>
            <a:ext cx="8229599" cy="1295400"/>
          </a:xfrm>
          <a:prstGeom prst="wedgeRoundRectCallout">
            <a:avLst>
              <a:gd name="adj1" fmla="val -9180"/>
              <a:gd name="adj2" fmla="val -61738"/>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Each Appraiser vs. Standard Agreement Percent: the agreement percentage between each appraiser and the standard. It reflects the accuracy of the measurement system.</a:t>
            </a:r>
          </a:p>
        </p:txBody>
      </p:sp>
      <p:sp>
        <p:nvSpPr>
          <p:cNvPr id="13" name="Right Arrow 12"/>
          <p:cNvSpPr/>
          <p:nvPr/>
        </p:nvSpPr>
        <p:spPr>
          <a:xfrm rot="5400000">
            <a:off x="4736592" y="20288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4736592" y="448974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57826789"/>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74216" y="2673628"/>
            <a:ext cx="9995384" cy="13242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44192" y="1239583"/>
            <a:ext cx="8229600" cy="895392"/>
          </a:xfrm>
          <a:prstGeom prst="wedgeRoundRectCallout">
            <a:avLst>
              <a:gd name="adj1" fmla="val -22265"/>
              <a:gd name="adj2" fmla="val 1292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Between Appraiser Agreement Percent: the agreement percentage between different appraisers.</a:t>
            </a:r>
          </a:p>
        </p:txBody>
      </p:sp>
      <p:sp>
        <p:nvSpPr>
          <p:cNvPr id="11" name="Rounded Rectangular Callout 10"/>
          <p:cNvSpPr/>
          <p:nvPr/>
        </p:nvSpPr>
        <p:spPr>
          <a:xfrm>
            <a:off x="1644192" y="4536486"/>
            <a:ext cx="8229600" cy="1447800"/>
          </a:xfrm>
          <a:prstGeom prst="wedgeRoundRectCallout">
            <a:avLst>
              <a:gd name="adj1" fmla="val -12354"/>
              <a:gd name="adj2" fmla="val -12292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All Appraisers vs. Standard Agreement Percent: overall agreement percentage of both within and between appraisers. It reflects how precise the measurement system performs.</a:t>
            </a:r>
          </a:p>
        </p:txBody>
      </p:sp>
      <p:sp>
        <p:nvSpPr>
          <p:cNvPr id="12" name="Right Arrow 11"/>
          <p:cNvSpPr/>
          <p:nvPr/>
        </p:nvSpPr>
        <p:spPr>
          <a:xfrm rot="5400000">
            <a:off x="4787462" y="232532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4787462" y="40083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12601238"/>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a:xfrm>
            <a:off x="533400" y="1143000"/>
            <a:ext cx="10617200" cy="5486400"/>
          </a:xfrm>
        </p:spPr>
        <p:txBody>
          <a:bodyPr>
            <a:normAutofit/>
          </a:bodyPr>
          <a:lstStyle/>
          <a:p>
            <a:pPr marL="236538" indent="-236538"/>
            <a:r>
              <a:rPr lang="en-US" dirty="0"/>
              <a:t>Kappa statistic is a coefficient indicating the agreement percentage above the expected agreement by chance. </a:t>
            </a:r>
          </a:p>
          <a:p>
            <a:pPr marL="236538" indent="-236538"/>
            <a:r>
              <a:rPr lang="en-US" dirty="0"/>
              <a:t>Kappa ranges from -1 (perfect disagreement) to 1 (perfect agreement). </a:t>
            </a:r>
          </a:p>
          <a:p>
            <a:pPr marL="236538" indent="-236538"/>
            <a:r>
              <a:rPr lang="en-US" dirty="0"/>
              <a:t>When the observed agreement is less than the chance agreement, Kappa is negative.</a:t>
            </a:r>
          </a:p>
          <a:p>
            <a:pPr marL="236538" indent="-236538"/>
            <a:r>
              <a:rPr lang="en-US" dirty="0"/>
              <a:t>When the observed agreement is greater than the chance agreement, kappa is positive.</a:t>
            </a:r>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4553226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65943" y="2181230"/>
            <a:ext cx="10326714" cy="2311842"/>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514600" y="1517551"/>
            <a:ext cx="6629400" cy="609601"/>
          </a:xfrm>
          <a:prstGeom prst="wedgeRoundRectCallout">
            <a:avLst>
              <a:gd name="adj1" fmla="val 19212"/>
              <a:gd name="adj2" fmla="val 10657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Kappa statistic of the agreement within each appraiser</a:t>
            </a:r>
          </a:p>
        </p:txBody>
      </p:sp>
      <p:sp>
        <p:nvSpPr>
          <p:cNvPr id="12" name="Rounded Rectangular Callout 11"/>
          <p:cNvSpPr/>
          <p:nvPr/>
        </p:nvSpPr>
        <p:spPr>
          <a:xfrm>
            <a:off x="1828800" y="4667593"/>
            <a:ext cx="8382000" cy="774942"/>
          </a:xfrm>
          <a:prstGeom prst="wedgeRoundRectCallout">
            <a:avLst>
              <a:gd name="adj1" fmla="val 22231"/>
              <a:gd name="adj2" fmla="val -11571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individual appraiser and the standard</a:t>
            </a:r>
          </a:p>
        </p:txBody>
      </p:sp>
      <p:sp>
        <p:nvSpPr>
          <p:cNvPr id="13" name="Right Arrow 12"/>
          <p:cNvSpPr/>
          <p:nvPr/>
        </p:nvSpPr>
        <p:spPr>
          <a:xfrm rot="5400000">
            <a:off x="7772400" y="20829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7772400" y="451519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67770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13617" y="2584616"/>
            <a:ext cx="10570558" cy="14004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450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939592" y="1675091"/>
            <a:ext cx="5518608" cy="590592"/>
          </a:xfrm>
          <a:prstGeom prst="wedgeRoundRectCallout">
            <a:avLst>
              <a:gd name="adj1" fmla="val 19743"/>
              <a:gd name="adj2" fmla="val 1707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appraisers</a:t>
            </a:r>
          </a:p>
        </p:txBody>
      </p:sp>
      <p:sp>
        <p:nvSpPr>
          <p:cNvPr id="11" name="Rounded Rectangular Callout 10"/>
          <p:cNvSpPr/>
          <p:nvPr/>
        </p:nvSpPr>
        <p:spPr>
          <a:xfrm>
            <a:off x="1752600" y="4419600"/>
            <a:ext cx="8229600" cy="685800"/>
          </a:xfrm>
          <a:prstGeom prst="wedgeRoundRectCallout">
            <a:avLst>
              <a:gd name="adj1" fmla="val 21913"/>
              <a:gd name="adj2" fmla="val -15591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overall agreement between appraisers and the standard</a:t>
            </a:r>
          </a:p>
        </p:txBody>
      </p:sp>
      <p:sp>
        <p:nvSpPr>
          <p:cNvPr id="12" name="Right Arrow 11"/>
          <p:cNvSpPr/>
          <p:nvPr/>
        </p:nvSpPr>
        <p:spPr>
          <a:xfrm rot="5400000">
            <a:off x="7772400" y="22792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7772400" y="39358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02062265"/>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3757315"/>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452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800065"/>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9705785"/>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4887383"/>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37548"/>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8326581"/>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457</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0027109"/>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290"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32737832"/>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291"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81263962"/>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292"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70961508"/>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293"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06371390"/>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294"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1600" y="5775067"/>
            <a:ext cx="6095999"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r>
              <a:rPr lang="it-IT" dirty="0">
                <a:latin typeface="Source Sans Pro" panose="020B0503030403020204" pitchFamily="34" charset="0"/>
              </a:rPr>
              <a:t>.</a:t>
            </a:r>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867463089"/>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93869"/>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459</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81652570"/>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14"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274844765"/>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15"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6400404"/>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16"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74926016"/>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17"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535266" y="5767916"/>
            <a:ext cx="6461067"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endParaRPr lang="en-US" dirty="0">
              <a:latin typeface="+mj-lt"/>
            </a:endParaRPr>
          </a:p>
        </p:txBody>
      </p:sp>
    </p:spTree>
    <p:custDataLst>
      <p:tags r:id="rId2"/>
    </p:custDataLst>
    <p:extLst>
      <p:ext uri="{BB962C8B-B14F-4D97-AF65-F5344CB8AC3E}">
        <p14:creationId xmlns:p14="http://schemas.microsoft.com/office/powerpoint/2010/main" val="3017622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947397"/>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461</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90913986"/>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38"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162395965"/>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39"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94310559"/>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0"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285999" y="5105400"/>
            <a:ext cx="6083717" cy="923330"/>
          </a:xfrm>
          <a:prstGeom prst="rect">
            <a:avLst/>
          </a:prstGeom>
          <a:noFill/>
        </p:spPr>
        <p:txBody>
          <a:bodyPr wrap="none" rtlCol="0">
            <a:spAutoFit/>
          </a:bodyPr>
          <a:lstStyle/>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it-IT" b="1" i="1" dirty="0">
              <a:latin typeface="+mj-lt"/>
            </a:endParaRPr>
          </a:p>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2810500230"/>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462</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79252069"/>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62"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938131376"/>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63"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85637023"/>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64"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82128912"/>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65"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72917804"/>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66"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286001" y="5948065"/>
            <a:ext cx="6083717" cy="369332"/>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3045300228"/>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01933618"/>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464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35938907"/>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86"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3041226321"/>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87"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941148" y="5180777"/>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a:p>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1926421755"/>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465</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14373835"/>
              </p:ext>
            </p:extLst>
          </p:nvPr>
        </p:nvGraphicFramePr>
        <p:xfrm>
          <a:off x="2443584" y="2286000"/>
          <a:ext cx="2752725" cy="654050"/>
        </p:xfrm>
        <a:graphic>
          <a:graphicData uri="http://schemas.openxmlformats.org/presentationml/2006/ole">
            <mc:AlternateContent xmlns:mc="http://schemas.openxmlformats.org/markup-compatibility/2006">
              <mc:Choice xmlns:v="urn:schemas-microsoft-com:vml" Requires="v">
                <p:oleObj spid="_x0000_s17410"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584" y="22860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380049607"/>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7411"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71157133"/>
              </p:ext>
            </p:extLst>
          </p:nvPr>
        </p:nvGraphicFramePr>
        <p:xfrm>
          <a:off x="2362200" y="4955863"/>
          <a:ext cx="2029132" cy="806450"/>
        </p:xfrm>
        <a:graphic>
          <a:graphicData uri="http://schemas.openxmlformats.org/presentationml/2006/ole">
            <mc:AlternateContent xmlns:mc="http://schemas.openxmlformats.org/markup-compatibility/2006">
              <mc:Choice xmlns:v="urn:schemas-microsoft-com:vml" Requires="v">
                <p:oleObj spid="_x0000_s17412"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9558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941148" y="5808257"/>
            <a:ext cx="6083717" cy="646331"/>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p:txBody>
      </p:sp>
    </p:spTree>
    <p:custDataLst>
      <p:tags r:id="rId2"/>
    </p:custDataLst>
    <p:extLst>
      <p:ext uri="{BB962C8B-B14F-4D97-AF65-F5344CB8AC3E}">
        <p14:creationId xmlns:p14="http://schemas.microsoft.com/office/powerpoint/2010/main" val="4146063874"/>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2653276864"/>
              </p:ext>
            </p:extLst>
          </p:nvPr>
        </p:nvGraphicFramePr>
        <p:xfrm>
          <a:off x="2438401" y="2133600"/>
          <a:ext cx="4198937" cy="1003300"/>
        </p:xfrm>
        <a:graphic>
          <a:graphicData uri="http://schemas.openxmlformats.org/presentationml/2006/ole">
            <mc:AlternateContent xmlns:mc="http://schemas.openxmlformats.org/markup-compatibility/2006">
              <mc:Choice xmlns:v="urn:schemas-microsoft-com:vml" Requires="v">
                <p:oleObj spid="_x0000_s18434"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21336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3244967971"/>
              </p:ext>
            </p:extLst>
          </p:nvPr>
        </p:nvGraphicFramePr>
        <p:xfrm>
          <a:off x="2362200" y="3429000"/>
          <a:ext cx="1747838" cy="825500"/>
        </p:xfrm>
        <a:graphic>
          <a:graphicData uri="http://schemas.openxmlformats.org/presentationml/2006/ole">
            <mc:AlternateContent xmlns:mc="http://schemas.openxmlformats.org/markup-compatibility/2006">
              <mc:Choice xmlns:v="urn:schemas-microsoft-com:vml" Requires="v">
                <p:oleObj spid="_x0000_s18435"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4290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3175707829"/>
              </p:ext>
            </p:extLst>
          </p:nvPr>
        </p:nvGraphicFramePr>
        <p:xfrm>
          <a:off x="5029200" y="3505201"/>
          <a:ext cx="2286000" cy="796925"/>
        </p:xfrm>
        <a:graphic>
          <a:graphicData uri="http://schemas.openxmlformats.org/presentationml/2006/ole">
            <mc:AlternateContent xmlns:mc="http://schemas.openxmlformats.org/markup-compatibility/2006">
              <mc:Choice xmlns:v="urn:schemas-microsoft-com:vml" Requires="v">
                <p:oleObj spid="_x0000_s18436"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5052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3733657161"/>
              </p:ext>
            </p:extLst>
          </p:nvPr>
        </p:nvGraphicFramePr>
        <p:xfrm>
          <a:off x="2413000" y="4535488"/>
          <a:ext cx="1549400" cy="798513"/>
        </p:xfrm>
        <a:graphic>
          <a:graphicData uri="http://schemas.openxmlformats.org/presentationml/2006/ole">
            <mc:AlternateContent xmlns:mc="http://schemas.openxmlformats.org/markup-compatibility/2006">
              <mc:Choice xmlns:v="urn:schemas-microsoft-com:vml" Requires="v">
                <p:oleObj spid="_x0000_s18437"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5354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667000" y="5764341"/>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en-US" dirty="0"/>
          </a:p>
        </p:txBody>
      </p:sp>
    </p:spTree>
    <p:custDataLst>
      <p:tags r:id="rId2"/>
    </p:custDataLst>
    <p:extLst>
      <p:ext uri="{BB962C8B-B14F-4D97-AF65-F5344CB8AC3E}">
        <p14:creationId xmlns:p14="http://schemas.microsoft.com/office/powerpoint/2010/main" val="321465281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4214689"/>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468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51766002"/>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58"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1901610157"/>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59"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5486959"/>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268942702"/>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3819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serves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dirty="0">
                <a:solidFill>
                  <a:srgbClr val="182835"/>
                </a:solidFill>
              </a:rPr>
              <a:t>Project Management</a:t>
            </a:r>
          </a:p>
          <a:p>
            <a:pPr lvl="2"/>
            <a:r>
              <a:rPr lang="en-US" sz="2000" dirty="0"/>
              <a:t>Defines projects, scope, teams etc.</a:t>
            </a:r>
          </a:p>
          <a:p>
            <a:pPr lvl="2"/>
            <a:r>
              <a:rPr lang="en-US" sz="2000" dirty="0"/>
              <a:t>Marshals resources</a:t>
            </a:r>
          </a:p>
          <a:p>
            <a:pPr lvl="2"/>
            <a:r>
              <a:rPr lang="en-US" sz="2000" dirty="0"/>
              <a:t>Establishes goals, timelines, and milestones</a:t>
            </a:r>
          </a:p>
          <a:p>
            <a:pPr lvl="2"/>
            <a:r>
              <a:rPr lang="en-US" sz="2000" dirty="0"/>
              <a:t>Provides reports and/or updates to stakeholders and executives.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55950308"/>
              </p:ext>
            </p:extLst>
          </p:nvPr>
        </p:nvGraphicFramePr>
        <p:xfrm>
          <a:off x="2444578" y="1981200"/>
          <a:ext cx="3880022" cy="996950"/>
        </p:xfrm>
        <a:graphic>
          <a:graphicData uri="http://schemas.openxmlformats.org/presentationml/2006/ole">
            <mc:AlternateContent xmlns:mc="http://schemas.openxmlformats.org/markup-compatibility/2006">
              <mc:Choice xmlns:v="urn:schemas-microsoft-com:vml" Requires="v">
                <p:oleObj spid="_x0000_s20482"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578" y="1981200"/>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429000"/>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T</a:t>
            </a:r>
            <a:r>
              <a:rPr lang="en-US" dirty="0">
                <a:latin typeface="+mj-lt"/>
              </a:rPr>
              <a:t> is the specified target.</a:t>
            </a:r>
          </a:p>
          <a:p>
            <a:r>
              <a:rPr lang="en-US" b="1" i="1" dirty="0">
                <a:latin typeface="+mj-lt"/>
              </a:rPr>
              <a:t>μ </a:t>
            </a:r>
            <a:r>
              <a:rPr lang="en-US" dirty="0">
                <a:latin typeface="+mj-lt"/>
              </a:rPr>
              <a:t>is the process mean</a:t>
            </a:r>
            <a:r>
              <a:rPr lang="en-US" dirty="0">
                <a:latin typeface="Source Sans Pro" panose="020B0503030403020204" pitchFamily="34" charset="0"/>
              </a:rPr>
              <a:t>.</a:t>
            </a:r>
          </a:p>
        </p:txBody>
      </p:sp>
      <p:sp>
        <p:nvSpPr>
          <p:cNvPr id="7" name="TextBox 6"/>
          <p:cNvSpPr txBox="1"/>
          <p:nvPr/>
        </p:nvSpPr>
        <p:spPr>
          <a:xfrm>
            <a:off x="1898859" y="5181600"/>
            <a:ext cx="7010400" cy="369332"/>
          </a:xfrm>
          <a:prstGeom prst="rect">
            <a:avLst/>
          </a:prstGeom>
          <a:noFill/>
        </p:spPr>
        <p:txBody>
          <a:bodyPr wrap="square" rtlCol="0">
            <a:spAutoFit/>
          </a:bodyPr>
          <a:lstStyle/>
          <a:p>
            <a:pPr algn="ctr"/>
            <a:r>
              <a:rPr lang="en-US" i="1" dirty="0">
                <a:latin typeface="+mj-lt"/>
              </a:rPr>
              <a:t>Note: Cpm can work only if there is a target value specified</a:t>
            </a:r>
            <a:r>
              <a:rPr lang="en-US" i="1"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2827706242"/>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3" name="Content Placeholder 2"/>
          <p:cNvSpPr>
            <a:spLocks noGrp="1"/>
          </p:cNvSpPr>
          <p:nvPr>
            <p:ph idx="1"/>
          </p:nvPr>
        </p:nvSpPr>
        <p:spPr/>
        <p:txBody>
          <a:bodyPr>
            <a:noAutofit/>
          </a:bodyPr>
          <a:lstStyle/>
          <a:p>
            <a:r>
              <a:rPr lang="en-US" dirty="0"/>
              <a:t>Data File: “Capability Analysis” tab in “Sample Data.xlsx”</a:t>
            </a:r>
          </a:p>
          <a:p>
            <a:r>
              <a:rPr lang="en-US" dirty="0"/>
              <a:t>Steps in SigmaXL to run a process capability analysis:</a:t>
            </a:r>
          </a:p>
          <a:p>
            <a:pPr lvl="1"/>
            <a:r>
              <a:rPr lang="en-US" dirty="0"/>
              <a:t>Select the entire range of data (i.e. the column “HtBk”)</a:t>
            </a:r>
          </a:p>
          <a:p>
            <a:pPr lvl="1"/>
            <a:r>
              <a:rPr lang="en-US" dirty="0"/>
              <a:t>Click SigmaXL -&gt; Process Capability -&gt; Histograms &amp; Process Capability</a:t>
            </a:r>
          </a:p>
          <a:p>
            <a:pPr lvl="1"/>
            <a:r>
              <a:rPr lang="en-US" dirty="0"/>
              <a:t>A new window named “Histogram &amp; Process Cap” pops up with the selected range of data appearing in the box under “Please select your data”</a:t>
            </a:r>
          </a:p>
          <a:p>
            <a:pPr lvl="1"/>
            <a:r>
              <a:rPr lang="en-US" dirty="0"/>
              <a:t>Click “Next&gt;&gt;”</a:t>
            </a:r>
          </a:p>
          <a:p>
            <a:pPr lvl="1"/>
            <a:r>
              <a:rPr lang="en-US" dirty="0"/>
              <a:t>A new window named “Histograms &amp; Process Capability” appears</a:t>
            </a:r>
          </a:p>
          <a:p>
            <a:pPr lvl="1"/>
            <a:r>
              <a:rPr lang="en-US" dirty="0"/>
              <a:t>Select “HtBk” as the “Numeric Data Variables”</a:t>
            </a:r>
          </a:p>
          <a:p>
            <a:pPr lvl="1"/>
            <a:r>
              <a:rPr lang="en-US" dirty="0"/>
              <a:t>Enter 6 in LSL, 6.5 in T and 7 in USL into the boxes for “Lower Spec Limit”, “Target” and “Upper Spec Limit” respectively</a:t>
            </a:r>
          </a:p>
          <a:p>
            <a:pPr lvl="1"/>
            <a:r>
              <a:rPr lang="en-US" dirty="0"/>
              <a:t>Click “OK”</a:t>
            </a:r>
          </a:p>
          <a:p>
            <a:pPr lvl="1"/>
            <a:r>
              <a:rPr lang="en-US" dirty="0"/>
              <a:t>The histogram and the process capability analysis results are in the newly generated tab “Hist Cap (1)”</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9624402"/>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472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4" name="Right Arrow 23"/>
          <p:cNvSpPr/>
          <p:nvPr/>
        </p:nvSpPr>
        <p:spPr>
          <a:xfrm rot="5400000">
            <a:off x="6813579" y="34718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02637E3-D007-4A02-A407-2B667B554F66}"/>
              </a:ext>
            </a:extLst>
          </p:cNvPr>
          <p:cNvPicPr>
            <a:picLocks noChangeAspect="1"/>
          </p:cNvPicPr>
          <p:nvPr/>
        </p:nvPicPr>
        <p:blipFill>
          <a:blip r:embed="rId4"/>
          <a:stretch>
            <a:fillRect/>
          </a:stretch>
        </p:blipFill>
        <p:spPr>
          <a:xfrm>
            <a:off x="2489200" y="3852891"/>
            <a:ext cx="6400800" cy="2948248"/>
          </a:xfrm>
          <a:prstGeom prst="rect">
            <a:avLst/>
          </a:prstGeom>
        </p:spPr>
      </p:pic>
      <p:pic>
        <p:nvPicPr>
          <p:cNvPr id="5" name="Picture 4">
            <a:extLst>
              <a:ext uri="{FF2B5EF4-FFF2-40B4-BE49-F238E27FC236}">
                <a16:creationId xmlns:a16="http://schemas.microsoft.com/office/drawing/2014/main" id="{D0DD52D3-78B9-4D38-BDC9-C64583FC51A4}"/>
              </a:ext>
            </a:extLst>
          </p:cNvPr>
          <p:cNvPicPr>
            <a:picLocks noChangeAspect="1"/>
          </p:cNvPicPr>
          <p:nvPr/>
        </p:nvPicPr>
        <p:blipFill>
          <a:blip r:embed="rId5"/>
          <a:stretch>
            <a:fillRect/>
          </a:stretch>
        </p:blipFill>
        <p:spPr>
          <a:xfrm>
            <a:off x="4089400" y="1066800"/>
            <a:ext cx="3200400" cy="2790749"/>
          </a:xfrm>
          <a:prstGeom prst="rect">
            <a:avLst/>
          </a:prstGeom>
        </p:spPr>
      </p:pic>
      <p:sp>
        <p:nvSpPr>
          <p:cNvPr id="26" name="Right Arrow 25"/>
          <p:cNvSpPr/>
          <p:nvPr/>
        </p:nvSpPr>
        <p:spPr>
          <a:xfrm rot="5400000">
            <a:off x="5461000" y="3781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7854291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Process Capability Analysis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473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dirty="0"/>
              <a:t>Lean Six Sigma Training - SXL</a:t>
            </a:r>
          </a:p>
        </p:txBody>
      </p:sp>
      <p:pic>
        <p:nvPicPr>
          <p:cNvPr id="3" name="Picture 2"/>
          <p:cNvPicPr>
            <a:picLocks noChangeAspect="1"/>
          </p:cNvPicPr>
          <p:nvPr/>
        </p:nvPicPr>
        <p:blipFill>
          <a:blip r:embed="rId4"/>
          <a:stretch>
            <a:fillRect/>
          </a:stretch>
        </p:blipFill>
        <p:spPr>
          <a:xfrm>
            <a:off x="1309362" y="1219200"/>
            <a:ext cx="8760476" cy="4690870"/>
          </a:xfrm>
          <a:prstGeom prst="rect">
            <a:avLst/>
          </a:prstGeom>
          <a:ln>
            <a:solidFill>
              <a:schemeClr val="bg1">
                <a:lumMod val="85000"/>
              </a:schemeClr>
            </a:solidFill>
          </a:ln>
        </p:spPr>
      </p:pic>
      <p:sp>
        <p:nvSpPr>
          <p:cNvPr id="9" name="Rounded Rectangular Callout 8"/>
          <p:cNvSpPr/>
          <p:nvPr/>
        </p:nvSpPr>
        <p:spPr>
          <a:xfrm>
            <a:off x="6775016" y="5993296"/>
            <a:ext cx="3314700" cy="533400"/>
          </a:xfrm>
          <a:prstGeom prst="wedgeRoundRectCallout">
            <a:avLst>
              <a:gd name="adj1" fmla="val 20849"/>
              <a:gd name="adj2" fmla="val -4096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latin typeface="+mj-lt"/>
              </a:rPr>
              <a:t>Process capability indices</a:t>
            </a:r>
          </a:p>
        </p:txBody>
      </p:sp>
      <p:sp>
        <p:nvSpPr>
          <p:cNvPr id="10" name="Rectangle 9"/>
          <p:cNvSpPr/>
          <p:nvPr/>
        </p:nvSpPr>
        <p:spPr>
          <a:xfrm>
            <a:off x="6553200" y="2895600"/>
            <a:ext cx="266700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00772876"/>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474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1747399"/>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548796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5734322"/>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2898107"/>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7" name="Slide Number Placeholder 6"/>
          <p:cNvSpPr>
            <a:spLocks noGrp="1"/>
          </p:cNvSpPr>
          <p:nvPr>
            <p:ph type="sldNum" sz="quarter" idx="4"/>
          </p:nvPr>
        </p:nvSpPr>
        <p:spPr/>
        <p:txBody>
          <a:bodyPr/>
          <a:lstStyle/>
          <a:p>
            <a:fld id="{5A6A12F4-C341-4E64-9C18-B0BA3358FAF5}" type="slidenum">
              <a:rPr lang="en-US" smtClean="0"/>
              <a:pPr/>
              <a:t>478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612900" y="5867400"/>
            <a:ext cx="8153400" cy="646331"/>
          </a:xfrm>
          <a:prstGeom prst="rect">
            <a:avLst/>
          </a:prstGeom>
          <a:noFill/>
        </p:spPr>
        <p:txBody>
          <a:bodyPr wrap="square" rtlCol="0">
            <a:spAutoFit/>
          </a:bodyPr>
          <a:lstStyle/>
          <a:p>
            <a:pPr algn="ctr"/>
            <a:r>
              <a:rPr lang="en-US" i="1" dirty="0">
                <a:latin typeface="+mj-lt"/>
              </a:rPr>
              <a:t>Note: More details of the control charts will be introduced in the Control module.</a:t>
            </a:r>
          </a:p>
        </p:txBody>
      </p:sp>
    </p:spTree>
    <p:custDataLst>
      <p:tags r:id="rId1"/>
    </p:custDataLst>
    <p:extLst>
      <p:ext uri="{BB962C8B-B14F-4D97-AF65-F5344CB8AC3E}">
        <p14:creationId xmlns:p14="http://schemas.microsoft.com/office/powerpoint/2010/main" val="2270818551"/>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0186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sz="2000" dirty="0"/>
              <a:t>Establishes the team’s Lean Sigma roadmap</a:t>
            </a:r>
          </a:p>
          <a:p>
            <a:pPr lvl="2"/>
            <a:r>
              <a:rPr lang="en-US" sz="2000" dirty="0"/>
              <a:t>Plans and implements the use of Lean Sigma tools</a:t>
            </a:r>
          </a:p>
          <a:p>
            <a:pPr lvl="2"/>
            <a:r>
              <a:rPr lang="en-US" sz="2000" dirty="0"/>
              <a:t>Facilitates project meetings</a:t>
            </a:r>
          </a:p>
          <a:p>
            <a:pPr lvl="2"/>
            <a:r>
              <a:rPr lang="en-US" sz="2000" dirty="0"/>
              <a:t>Does project management of the team’s work</a:t>
            </a:r>
          </a:p>
          <a:p>
            <a:pPr lvl="2"/>
            <a:r>
              <a:rPr lang="en-US" sz="2000" dirty="0"/>
              <a:t>Manages progress toward objectives.</a:t>
            </a:r>
          </a:p>
          <a:p>
            <a:pPr marL="777240" lvl="2" indent="0">
              <a:buNone/>
            </a:pPr>
            <a:endParaRPr lang="en-US" sz="2000" dirty="0"/>
          </a:p>
          <a:p>
            <a:pPr lvl="1"/>
            <a:r>
              <a:rPr lang="en-US" sz="2400" dirty="0">
                <a:solidFill>
                  <a:srgbClr val="182835"/>
                </a:solidFill>
              </a:rPr>
              <a:t>Team Management</a:t>
            </a:r>
          </a:p>
          <a:p>
            <a:pPr lvl="2"/>
            <a:r>
              <a:rPr lang="en-US" sz="2000" dirty="0"/>
              <a:t>Chooses or recommend team members</a:t>
            </a:r>
          </a:p>
          <a:p>
            <a:pPr lvl="2"/>
            <a:r>
              <a:rPr lang="en-US" sz="2000" dirty="0"/>
              <a:t>Defines ground rules for the project team</a:t>
            </a:r>
          </a:p>
          <a:p>
            <a:pPr lvl="2"/>
            <a:r>
              <a:rPr lang="en-US" sz="2000" dirty="0"/>
              <a:t>Coaches, mentors, and directs project team</a:t>
            </a:r>
          </a:p>
          <a:p>
            <a:pPr lvl="2"/>
            <a:r>
              <a:rPr lang="en-US" sz="2000" dirty="0"/>
              <a:t>Coaches other Six Sigma Belts</a:t>
            </a:r>
          </a:p>
          <a:p>
            <a:pPr lvl="2"/>
            <a:r>
              <a:rPr lang="en-US" sz="20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8839200" cy="1146176"/>
          </a:xfrm>
        </p:spPr>
        <p:txBody>
          <a:bodyPr/>
          <a:lstStyle/>
          <a:p>
            <a:r>
              <a:rPr lang="en-US" dirty="0"/>
              <a:t>2.4.3 Attribute &amp; Discrete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5086642"/>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481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962805"/>
              </p:ext>
            </p:extLst>
          </p:nvPr>
        </p:nvGraphicFramePr>
        <p:xfrm>
          <a:off x="2362200" y="3276600"/>
          <a:ext cx="2844800" cy="914400"/>
        </p:xfrm>
        <a:graphic>
          <a:graphicData uri="http://schemas.openxmlformats.org/presentationml/2006/ole">
            <mc:AlternateContent xmlns:mc="http://schemas.openxmlformats.org/markup-compatibility/2006">
              <mc:Choice xmlns:v="urn:schemas-microsoft-com:vml" Requires="v">
                <p:oleObj spid="_x0000_s21506"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2766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0" y="4382870"/>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defectives </a:t>
            </a:r>
            <a:r>
              <a:rPr lang="en-US" dirty="0">
                <a:latin typeface="+mj-lt"/>
              </a:rPr>
              <a:t>is the total count of defectives in the samples and N</a:t>
            </a:r>
            <a:r>
              <a:rPr lang="en-US" baseline="-25000" dirty="0">
                <a:latin typeface="+mj-lt"/>
              </a:rPr>
              <a:t>overall</a:t>
            </a:r>
            <a:r>
              <a:rPr lang="en-US" dirty="0">
                <a:latin typeface="+mj-lt"/>
              </a:rPr>
              <a:t> is the sum of all the sample sizes.</a:t>
            </a:r>
            <a:endParaRPr lang="en-US" baseline="-25000" dirty="0">
              <a:latin typeface="+mj-lt"/>
            </a:endParaRPr>
          </a:p>
        </p:txBody>
      </p:sp>
    </p:spTree>
    <p:custDataLst>
      <p:tags r:id="rId2"/>
    </p:custDataLst>
    <p:extLst>
      <p:ext uri="{BB962C8B-B14F-4D97-AF65-F5344CB8AC3E}">
        <p14:creationId xmlns:p14="http://schemas.microsoft.com/office/powerpoint/2010/main" val="2591164059"/>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sp>
        <p:nvSpPr>
          <p:cNvPr id="8" name="Slide Number Placeholder 7"/>
          <p:cNvSpPr>
            <a:spLocks noGrp="1"/>
          </p:cNvSpPr>
          <p:nvPr>
            <p:ph type="sldNum" sz="quarter" idx="4"/>
          </p:nvPr>
        </p:nvSpPr>
        <p:spPr/>
        <p:txBody>
          <a:bodyPr/>
          <a:lstStyle/>
          <a:p>
            <a:fld id="{5A6A12F4-C341-4E64-9C18-B0BA3358FAF5}" type="slidenum">
              <a:rPr lang="en-US" smtClean="0"/>
              <a:pPr/>
              <a:t>482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78379345"/>
              </p:ext>
            </p:extLst>
          </p:nvPr>
        </p:nvGraphicFramePr>
        <p:xfrm>
          <a:off x="4533900" y="3276600"/>
          <a:ext cx="2133600" cy="1024128"/>
        </p:xfrm>
        <a:graphic>
          <a:graphicData uri="http://schemas.openxmlformats.org/presentationml/2006/ole">
            <mc:AlternateContent xmlns:mc="http://schemas.openxmlformats.org/markup-compatibility/2006">
              <mc:Choice xmlns:v="urn:schemas-microsoft-com:vml" Requires="v">
                <p:oleObj spid="_x0000_s22530"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3900" y="3276600"/>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43200" y="4522461"/>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defects </a:t>
            </a:r>
            <a:r>
              <a:rPr lang="en-US" dirty="0">
                <a:latin typeface="+mj-lt"/>
              </a:rPr>
              <a:t>is the total count of defects in the samples and N</a:t>
            </a:r>
            <a:r>
              <a:rPr lang="en-US" baseline="-25000" dirty="0">
                <a:latin typeface="+mj-lt"/>
              </a:rPr>
              <a:t>overall</a:t>
            </a:r>
            <a:r>
              <a:rPr lang="en-US" dirty="0">
                <a:latin typeface="+mj-lt"/>
              </a:rPr>
              <a:t> is the sum of all the units in the samples.</a:t>
            </a:r>
            <a:endParaRPr lang="en-US" baseline="-25000" dirty="0">
              <a:latin typeface="+mj-lt"/>
            </a:endParaRPr>
          </a:p>
        </p:txBody>
      </p:sp>
    </p:spTree>
    <p:custDataLst>
      <p:tags r:id="rId2"/>
    </p:custDataLst>
    <p:extLst>
      <p:ext uri="{BB962C8B-B14F-4D97-AF65-F5344CB8AC3E}">
        <p14:creationId xmlns:p14="http://schemas.microsoft.com/office/powerpoint/2010/main" val="3475577823"/>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9904967"/>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73314237"/>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3.0 Analyze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163154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Patterns of Variation</a:t>
            </a:r>
          </a:p>
          <a:p>
            <a:pPr marL="290513" lvl="1" indent="0">
              <a:buNone/>
            </a:pPr>
            <a:r>
              <a:rPr lang="en-US" sz="1600" dirty="0"/>
              <a:t>3.1.1 Multi-Vari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t>3.3 Hypothesis Testing</a:t>
            </a:r>
          </a:p>
          <a:p>
            <a:pPr marL="290513" lvl="1" indent="0">
              <a:buNone/>
            </a:pPr>
            <a:r>
              <a:rPr lang="en-US" sz="1600" dirty="0"/>
              <a:t>3.3.1 Goals of Hypothesis Testing</a:t>
            </a:r>
          </a:p>
          <a:p>
            <a:pPr marL="290513" lvl="1" indent="0">
              <a:buNone/>
            </a:pPr>
            <a:r>
              <a:rPr lang="en-US" sz="1600" dirty="0"/>
              <a:t>3.3.2 Statistical Significance</a:t>
            </a:r>
          </a:p>
          <a:p>
            <a:pPr marL="290513" lvl="1" indent="0">
              <a:buNone/>
            </a:pPr>
            <a:r>
              <a:rPr lang="en-US" sz="1600" dirty="0"/>
              <a:t>3.3.3 Risk; Alpha and Beta</a:t>
            </a:r>
          </a:p>
          <a:p>
            <a:pPr marL="290513" lvl="1" indent="0">
              <a:buNone/>
            </a:pPr>
            <a:r>
              <a:rPr lang="en-US" sz="1600" dirty="0"/>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3.4 Hypothesis Testing: Normal Data</a:t>
            </a:r>
          </a:p>
          <a:p>
            <a:pPr marL="290513" lvl="1" indent="0">
              <a:buNone/>
            </a:pPr>
            <a:r>
              <a:rPr lang="en-US" sz="1600" dirty="0"/>
              <a:t>3.4.1 One and Two Sample T-Tests</a:t>
            </a:r>
          </a:p>
          <a:p>
            <a:pPr marL="290513" lvl="1" indent="0">
              <a:buNone/>
            </a:pPr>
            <a:r>
              <a:rPr lang="en-US" sz="1600" dirty="0"/>
              <a:t>3.4.2 One sample variance</a:t>
            </a:r>
          </a:p>
          <a:p>
            <a:pPr marL="290513" lvl="1" indent="0">
              <a:buNone/>
            </a:pPr>
            <a:r>
              <a:rPr lang="en-US" sz="1600" dirty="0"/>
              <a:t>3.4.3 One Way ANOVA</a:t>
            </a:r>
          </a:p>
          <a:p>
            <a:pPr marL="118872" indent="0">
              <a:buNone/>
            </a:pPr>
            <a:endParaRPr lang="en-US" sz="1600" u="sng" dirty="0"/>
          </a:p>
          <a:p>
            <a:pPr marL="179388" indent="0">
              <a:buNone/>
            </a:pPr>
            <a:r>
              <a:rPr lang="en-US" sz="1600" b="1" dirty="0"/>
              <a:t>3.5 Hyp Testing: Non-Normal Data</a:t>
            </a:r>
            <a:endParaRPr lang="en-US" sz="1600" u="sng" dirty="0"/>
          </a:p>
          <a:p>
            <a:pPr marL="349250" lvl="1" indent="0">
              <a:buNone/>
            </a:pPr>
            <a:r>
              <a:rPr lang="en-US" sz="1600" dirty="0"/>
              <a:t>3.5.1 Mann-Whitney</a:t>
            </a:r>
          </a:p>
          <a:p>
            <a:pPr marL="349250" lvl="1" indent="0">
              <a:buNone/>
            </a:pPr>
            <a:r>
              <a:rPr lang="en-US" sz="1600" dirty="0"/>
              <a:t>3.5.2 Kruskal-Wallis</a:t>
            </a:r>
          </a:p>
          <a:p>
            <a:pPr marL="349250" lvl="1" indent="0">
              <a:buNone/>
            </a:pPr>
            <a:r>
              <a:rPr lang="en-US" sz="1600" dirty="0"/>
              <a:t>3.5.3 Moods Median</a:t>
            </a:r>
          </a:p>
          <a:p>
            <a:pPr marL="349250" lvl="1" indent="0">
              <a:buNone/>
            </a:pPr>
            <a:r>
              <a:rPr lang="en-US" sz="1600" dirty="0"/>
              <a:t>3.5.4 Friedman</a:t>
            </a:r>
          </a:p>
          <a:p>
            <a:pPr marL="349250" lvl="1" indent="0">
              <a:buNone/>
            </a:pPr>
            <a:r>
              <a:rPr lang="en-US" sz="1600" dirty="0"/>
              <a:t>3.5.5 One Sample Sign</a:t>
            </a:r>
          </a:p>
          <a:p>
            <a:pPr marL="349250" lvl="1" indent="0">
              <a:buNone/>
            </a:pPr>
            <a:r>
              <a:rPr lang="en-US" sz="1600" dirty="0"/>
              <a:t>3.5.6 One Sample Wilcoxon</a:t>
            </a:r>
          </a:p>
          <a:p>
            <a:pPr marL="349250" lvl="1" indent="0">
              <a:buNone/>
            </a:pPr>
            <a:r>
              <a:rPr lang="en-US" sz="1600" dirty="0"/>
              <a:t>3.5.7 One and Two Sample Proportion</a:t>
            </a:r>
          </a:p>
          <a:p>
            <a:pPr marL="349250" lvl="1" indent="0">
              <a:buNone/>
            </a:pPr>
            <a:r>
              <a:rPr lang="en-US" sz="1600" dirty="0"/>
              <a:t>3.5.8 Chi-Squared </a:t>
            </a:r>
            <a:r>
              <a:rPr lang="en-US" sz="1400" dirty="0"/>
              <a:t>(Contingency Tables)</a:t>
            </a:r>
          </a:p>
          <a:p>
            <a:pPr marL="349250" lvl="1" indent="0">
              <a:buNone/>
            </a:pPr>
            <a:r>
              <a:rPr lang="en-US" sz="1600" dirty="0"/>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56662740"/>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Patterns of Variation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8705169"/>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Patterns of Variation</a:t>
            </a:r>
          </a:p>
          <a:p>
            <a:pPr marL="290513" lvl="1" indent="0">
              <a:buNone/>
            </a:pPr>
            <a:r>
              <a:rPr lang="en-US" sz="1600" dirty="0"/>
              <a:t>3.1.1 Multi-Vari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7191669"/>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Multi-Vari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2435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9" name="Slide Number Placeholder 8"/>
          <p:cNvSpPr>
            <a:spLocks noGrp="1"/>
          </p:cNvSpPr>
          <p:nvPr>
            <p:ph type="sldNum" sz="quarter" idx="4"/>
          </p:nvPr>
        </p:nvSpPr>
        <p:spPr/>
        <p:txBody>
          <a:bodyPr/>
          <a:lstStyle/>
          <a:p>
            <a:fld id="{5A6A12F4-C341-4E64-9C18-B0BA3358FAF5}" type="slidenum">
              <a:rPr lang="en-US" smtClean="0"/>
              <a:pPr/>
              <a:t>49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Multi-Vari Analysis?</a:t>
            </a:r>
          </a:p>
        </p:txBody>
      </p:sp>
      <p:sp>
        <p:nvSpPr>
          <p:cNvPr id="3" name="Content Placeholder 2"/>
          <p:cNvSpPr>
            <a:spLocks noGrp="1"/>
          </p:cNvSpPr>
          <p:nvPr>
            <p:ph idx="1"/>
          </p:nvPr>
        </p:nvSpPr>
        <p:spPr/>
        <p:txBody>
          <a:bodyPr>
            <a:noAutofit/>
          </a:bodyPr>
          <a:lstStyle/>
          <a:p>
            <a:r>
              <a:rPr lang="en-US" b="1" dirty="0"/>
              <a:t>Multi-Vari analysis </a:t>
            </a:r>
            <a:r>
              <a:rPr lang="en-US" dirty="0"/>
              <a:t>is a graphic-driven method to analyze the effects of categorical inputs on a continuous output.</a:t>
            </a:r>
          </a:p>
          <a:p>
            <a:pPr lvl="1"/>
            <a:r>
              <a:rPr lang="en-US" sz="2000" dirty="0"/>
              <a:t>Y: continuous variable</a:t>
            </a:r>
          </a:p>
          <a:p>
            <a:pPr lvl="1"/>
            <a:r>
              <a:rPr lang="en-US" sz="2000" dirty="0"/>
              <a:t>X’s: discrete categorical variables. One X may have multiple levels.</a:t>
            </a:r>
          </a:p>
          <a:p>
            <a:r>
              <a:rPr lang="en-US" dirty="0"/>
              <a:t>It studies how the variation in the output changes across different inputs and helps us quantitatively determine the major source of variability in the output.</a:t>
            </a:r>
          </a:p>
          <a:p>
            <a:r>
              <a:rPr lang="en-US" dirty="0"/>
              <a:t>Multi-Vari charts are used to visualize the source of variation. They work for both crossed and nested hierarchies.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6369385"/>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a:t>
            </a:r>
          </a:p>
        </p:txBody>
      </p:sp>
      <p:sp>
        <p:nvSpPr>
          <p:cNvPr id="3" name="Content Placeholder 2"/>
          <p:cNvSpPr>
            <a:spLocks noGrp="1"/>
          </p:cNvSpPr>
          <p:nvPr>
            <p:ph idx="1"/>
          </p:nvPr>
        </p:nvSpPr>
        <p:spPr/>
        <p:txBody>
          <a:bodyPr>
            <a:noAutofit/>
          </a:bodyPr>
          <a:lstStyle/>
          <a:p>
            <a:r>
              <a:rPr lang="en-US" b="1" dirty="0"/>
              <a:t>Hierarchy</a:t>
            </a:r>
            <a:r>
              <a:rPr lang="en-US" dirty="0"/>
              <a:t> is a structure of objects in which the relationship of objects can be expressed similar to an organization tree. </a:t>
            </a:r>
          </a:p>
          <a:p>
            <a:r>
              <a:rPr lang="en-US" dirty="0"/>
              <a:t>Each object in the hierarchy is described as above, below, or at the same level as another one.</a:t>
            </a:r>
          </a:p>
          <a:p>
            <a:pPr lvl="1"/>
            <a:r>
              <a:rPr lang="en-US" dirty="0"/>
              <a:t>If object A is above object B and they are directly connected to each other in the hierarchy tree, A is B’s parent and B is A’s child.</a:t>
            </a:r>
          </a:p>
          <a:p>
            <a:r>
              <a:rPr lang="en-US" dirty="0"/>
              <a:t>In Multi-Vari analysis, we use the hierarchy to present the relationship between categorical factors (inputs). </a:t>
            </a:r>
          </a:p>
          <a:p>
            <a:r>
              <a:rPr lang="en-US" dirty="0"/>
              <a:t>Each object in the hierarchy tree indicates a specific level of a factor (input).</a:t>
            </a:r>
          </a:p>
          <a:p>
            <a:r>
              <a:rPr lang="en-US" dirty="0"/>
              <a:t>There are generally two types of hierarchies: crossed and nested.</a:t>
            </a:r>
          </a:p>
          <a:p>
            <a:pPr lvl="1"/>
            <a:endParaRPr lang="en-US" sz="2400"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107280"/>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Crossed Hierarchy</a:t>
            </a:r>
          </a:p>
        </p:txBody>
      </p:sp>
      <p:sp>
        <p:nvSpPr>
          <p:cNvPr id="3" name="Content Placeholder 2"/>
          <p:cNvSpPr>
            <a:spLocks noGrp="1"/>
          </p:cNvSpPr>
          <p:nvPr>
            <p:ph idx="1"/>
          </p:nvPr>
        </p:nvSpPr>
        <p:spPr/>
        <p:txBody>
          <a:bodyPr>
            <a:normAutofit/>
          </a:bodyPr>
          <a:lstStyle/>
          <a:p>
            <a:r>
              <a:rPr lang="en-US" dirty="0"/>
              <a:t>In the hierarchy tree, if one child item has more than one parent item at the higher level, it is a crossed relationship.</a:t>
            </a:r>
          </a:p>
          <a:p>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492</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11" name="Date Placeholder 10"/>
          <p:cNvSpPr>
            <a:spLocks noGrp="1"/>
          </p:cNvSpPr>
          <p:nvPr>
            <p:ph type="dt" sz="half" idx="2"/>
          </p:nvPr>
        </p:nvSpPr>
        <p:spPr/>
        <p:txBody>
          <a:bodyPr/>
          <a:lstStyle/>
          <a:p>
            <a:r>
              <a:rPr lang="en-US"/>
              <a:t>Lean Six Sigma Training - SXL</a:t>
            </a:r>
            <a:endParaRPr lang="en-US" dirty="0"/>
          </a:p>
        </p:txBody>
      </p:sp>
      <p:grpSp>
        <p:nvGrpSpPr>
          <p:cNvPr id="44" name="Group 43"/>
          <p:cNvGrpSpPr/>
          <p:nvPr/>
        </p:nvGrpSpPr>
        <p:grpSpPr>
          <a:xfrm>
            <a:off x="2895600" y="2438400"/>
            <a:ext cx="5494020" cy="3886200"/>
            <a:chOff x="1828800" y="3124200"/>
            <a:chExt cx="4892040" cy="3238500"/>
          </a:xfrm>
        </p:grpSpPr>
        <p:sp>
          <p:nvSpPr>
            <p:cNvPr id="4" name="Oval 3"/>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4" idx="4"/>
              <a:endCxn id="5"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0"/>
              <a:endCxn id="4"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4"/>
              <a:endCxn id="8"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 idx="4"/>
              <a:endCxn id="9"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7" idx="0"/>
              <a:endCxn id="5"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0" idx="0"/>
              <a:endCxn id="6"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4"/>
              <a:endCxn id="8" idx="0"/>
            </p:cNvCxnSpPr>
            <p:nvPr/>
          </p:nvCxnSpPr>
          <p:spPr>
            <a:xfrm rot="5400000">
              <a:off x="357378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4"/>
              <a:endCxn id="7" idx="0"/>
            </p:cNvCxnSpPr>
            <p:nvPr/>
          </p:nvCxnSpPr>
          <p:spPr>
            <a:xfrm rot="5400000">
              <a:off x="426720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 idx="0"/>
              <a:endCxn id="5" idx="4"/>
            </p:cNvCxnSpPr>
            <p:nvPr/>
          </p:nvCxnSpPr>
          <p:spPr>
            <a:xfrm rot="16200000" flipV="1">
              <a:off x="357378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0" idx="0"/>
              <a:endCxn id="5" idx="4"/>
            </p:cNvCxnSpPr>
            <p:nvPr/>
          </p:nvCxnSpPr>
          <p:spPr>
            <a:xfrm rot="16200000" flipV="1">
              <a:off x="426720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11718316"/>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Nested Hierarchy</a:t>
            </a:r>
          </a:p>
        </p:txBody>
      </p:sp>
      <p:sp>
        <p:nvSpPr>
          <p:cNvPr id="3" name="Content Placeholder 2"/>
          <p:cNvSpPr>
            <a:spLocks noGrp="1"/>
          </p:cNvSpPr>
          <p:nvPr>
            <p:ph idx="1"/>
          </p:nvPr>
        </p:nvSpPr>
        <p:spPr/>
        <p:txBody>
          <a:bodyPr>
            <a:normAutofit/>
          </a:bodyPr>
          <a:lstStyle/>
          <a:p>
            <a:r>
              <a:rPr lang="en-US" dirty="0"/>
              <a:t>In the hierarchy tree, if one child item only has one parent item at the higher level, it is a nested relationship.</a:t>
            </a:r>
          </a:p>
          <a:p>
            <a:endParaRPr lang="en-US" dirty="0"/>
          </a:p>
          <a:p>
            <a:endParaRPr lang="en-US" dirty="0"/>
          </a:p>
        </p:txBody>
      </p:sp>
      <p:sp>
        <p:nvSpPr>
          <p:cNvPr id="20" name="Slide Number Placeholder 19"/>
          <p:cNvSpPr>
            <a:spLocks noGrp="1"/>
          </p:cNvSpPr>
          <p:nvPr>
            <p:ph type="sldNum" sz="quarter" idx="4"/>
          </p:nvPr>
        </p:nvSpPr>
        <p:spPr/>
        <p:txBody>
          <a:bodyPr/>
          <a:lstStyle/>
          <a:p>
            <a:fld id="{5A6A12F4-C341-4E64-9C18-B0BA3358FAF5}" type="slidenum">
              <a:rPr lang="en-US" smtClean="0"/>
              <a:pPr/>
              <a:t>493</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2887980" y="2438400"/>
            <a:ext cx="5494020" cy="3886200"/>
            <a:chOff x="1828800" y="3124200"/>
            <a:chExt cx="4892040" cy="3238500"/>
          </a:xfrm>
        </p:grpSpPr>
        <p:sp>
          <p:nvSpPr>
            <p:cNvPr id="6" name="Oval 5"/>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6" idx="4"/>
              <a:endCxn id="7"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0"/>
              <a:endCxn id="6"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4"/>
              <a:endCxn id="10"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4"/>
              <a:endCxn id="11"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7"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8"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695428082"/>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Perform Multi-Vari Analysis</a:t>
            </a:r>
          </a:p>
        </p:txBody>
      </p:sp>
      <p:sp>
        <p:nvSpPr>
          <p:cNvPr id="7" name="Content Placeholder 6"/>
          <p:cNvSpPr>
            <a:spLocks noGrp="1"/>
          </p:cNvSpPr>
          <p:nvPr>
            <p:ph idx="1"/>
          </p:nvPr>
        </p:nvSpPr>
        <p:spPr/>
        <p:txBody>
          <a:bodyPr/>
          <a:lstStyle/>
          <a:p>
            <a:r>
              <a:rPr lang="en-US" dirty="0"/>
              <a:t>Data File: “Multi-Vari’ tab in “Sample Data.xlsx”</a:t>
            </a:r>
          </a:p>
          <a:p>
            <a:pPr lvl="1"/>
            <a:r>
              <a:rPr lang="en-US" dirty="0"/>
              <a:t>Case study: ABC company produces 10 kinds of units with different weights. Operators measure the weights of the units before sending them out to customers.</a:t>
            </a:r>
          </a:p>
          <a:p>
            <a:pPr lvl="1"/>
            <a:r>
              <a:rPr lang="en-US" dirty="0"/>
              <a:t>Multiple factors would have impact on the weight measurement. ABC company wants to have a better understanding on the main source of the variability existing in the weight measurement.</a:t>
            </a:r>
          </a:p>
          <a:p>
            <a:pPr lvl="1"/>
            <a:r>
              <a:rPr lang="en-US" dirty="0"/>
              <a:t>ABC company randomly selected 3 operators (Joe, John and Jack) each of whom measures the weights of 10 kinds of units. For each kind of unit, there are 3 items sampled.</a:t>
            </a:r>
          </a:p>
          <a:p>
            <a:pPr lvl="1"/>
            <a:endParaRPr lang="en-US" dirty="0"/>
          </a:p>
          <a:p>
            <a:endParaRPr lang="en-US" dirty="0"/>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494</a:t>
            </a:fld>
            <a:endParaRPr lang="en-US" dirty="0"/>
          </a:p>
        </p:txBody>
      </p:sp>
      <p:sp>
        <p:nvSpPr>
          <p:cNvPr id="6" name="Footer Placeholder 5"/>
          <p:cNvSpPr>
            <a:spLocks noGrp="1"/>
          </p:cNvSpPr>
          <p:nvPr>
            <p:ph type="ftr" sz="quarter" idx="3"/>
          </p:nvPr>
        </p:nvSpPr>
        <p:spPr>
          <a:xfrm rot="5400000">
            <a:off x="8869680" y="1417321"/>
            <a:ext cx="2895602" cy="365760"/>
          </a:xfrm>
        </p:spPr>
        <p:txBody>
          <a:bodyPr/>
          <a:lstStyle/>
          <a:p>
            <a:r>
              <a:rPr lang="en-US"/>
              <a:t>© Lean Sigma Corporation</a:t>
            </a:r>
            <a:endParaRPr lang="en-US" dirty="0"/>
          </a:p>
        </p:txBody>
      </p:sp>
      <p:sp>
        <p:nvSpPr>
          <p:cNvPr id="5" name="Date Placeholder 4"/>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4994303"/>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Perform Multi-Vari Analysis</a:t>
            </a:r>
          </a:p>
        </p:txBody>
      </p:sp>
      <p:sp>
        <p:nvSpPr>
          <p:cNvPr id="3" name="Content Placeholder 2"/>
          <p:cNvSpPr>
            <a:spLocks noGrp="1"/>
          </p:cNvSpPr>
          <p:nvPr>
            <p:ph idx="1"/>
          </p:nvPr>
        </p:nvSpPr>
        <p:spPr/>
        <p:txBody>
          <a:bodyPr>
            <a:normAutofit/>
          </a:bodyPr>
          <a:lstStyle/>
          <a:p>
            <a:r>
              <a:rPr lang="en-US" dirty="0"/>
              <a:t>Multi-</a:t>
            </a:r>
            <a:r>
              <a:rPr lang="en-US" dirty="0" err="1"/>
              <a:t>Vari</a:t>
            </a:r>
            <a:r>
              <a:rPr lang="en-US" dirty="0"/>
              <a:t> Analysis in </a:t>
            </a:r>
            <a:r>
              <a:rPr lang="en-US" dirty="0" err="1"/>
              <a:t>SigmaXL</a:t>
            </a:r>
            <a:r>
              <a:rPr lang="en-US" dirty="0"/>
              <a:t>: </a:t>
            </a:r>
          </a:p>
          <a:p>
            <a:pPr lvl="1"/>
            <a:r>
              <a:rPr lang="it-IT" dirty="0"/>
              <a:t>Open the “Multi-Vari’ tab in “Sample Data.xlsx”</a:t>
            </a:r>
            <a:endParaRPr lang="en-US" dirty="0"/>
          </a:p>
          <a:p>
            <a:pPr lvl="1"/>
            <a:r>
              <a:rPr lang="en-US" dirty="0"/>
              <a:t>Select the range of data that we are interested in analyzing.</a:t>
            </a:r>
          </a:p>
          <a:p>
            <a:pPr lvl="1"/>
            <a:r>
              <a:rPr lang="en-US" dirty="0"/>
              <a:t>Click SigmaXL -&gt; Graphical Tools -&gt; Multi-</a:t>
            </a:r>
            <a:r>
              <a:rPr lang="en-US" dirty="0" err="1"/>
              <a:t>Vari</a:t>
            </a:r>
            <a:r>
              <a:rPr lang="en-US" dirty="0"/>
              <a:t> </a:t>
            </a:r>
            <a:r>
              <a:rPr lang="en-US" dirty="0" err="1"/>
              <a:t>ChartsA</a:t>
            </a:r>
            <a:r>
              <a:rPr lang="en-US" dirty="0"/>
              <a:t> window named “Multi-</a:t>
            </a:r>
            <a:r>
              <a:rPr lang="en-US" dirty="0" err="1"/>
              <a:t>Vari</a:t>
            </a:r>
            <a:r>
              <a:rPr lang="en-US" dirty="0"/>
              <a:t> Charts” pops up.</a:t>
            </a:r>
          </a:p>
          <a:p>
            <a:pPr lvl="1"/>
            <a:r>
              <a:rPr lang="en-US" dirty="0"/>
              <a:t>Click on “Next &gt;&gt;” button. A new window also named “Multi-</a:t>
            </a:r>
            <a:r>
              <a:rPr lang="en-US" dirty="0" err="1"/>
              <a:t>Vari</a:t>
            </a:r>
            <a:r>
              <a:rPr lang="en-US" dirty="0"/>
              <a:t> Charts” pops up.</a:t>
            </a:r>
          </a:p>
          <a:p>
            <a:pPr lvl="1"/>
            <a:r>
              <a:rPr lang="en-US" dirty="0"/>
              <a:t>Select “Measurement” as “Numeric Response (Y)”</a:t>
            </a:r>
          </a:p>
          <a:p>
            <a:pPr lvl="1"/>
            <a:r>
              <a:rPr lang="en-US" dirty="0"/>
              <a:t>Select “Unit” as “Group Category (X1)”</a:t>
            </a:r>
          </a:p>
          <a:p>
            <a:pPr lvl="1"/>
            <a:r>
              <a:rPr lang="en-US" dirty="0"/>
              <a:t>Select “Operator” as “Group Category (X2)”</a:t>
            </a:r>
          </a:p>
          <a:p>
            <a:pPr lvl="1"/>
            <a:r>
              <a:rPr lang="en-US" dirty="0"/>
              <a:t>Click “OK &gt;&gt;”</a:t>
            </a:r>
          </a:p>
          <a:p>
            <a:pPr lvl="1"/>
            <a:endParaRPr lang="en-US" dirty="0"/>
          </a:p>
          <a:p>
            <a:endParaRPr lang="en-US" dirty="0"/>
          </a:p>
          <a:p>
            <a:endParaRPr lang="en-US" dirty="0"/>
          </a:p>
          <a:p>
            <a:pPr lvl="1"/>
            <a:endParaRPr lang="en-US" dirty="0"/>
          </a:p>
          <a:p>
            <a:endParaRPr lang="en-US" sz="2500" dirty="0"/>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495</a:t>
            </a:fld>
            <a:endParaRPr lang="en-US" dirty="0"/>
          </a:p>
        </p:txBody>
      </p:sp>
      <p:sp>
        <p:nvSpPr>
          <p:cNvPr id="6" name="Footer Placeholder 5"/>
          <p:cNvSpPr>
            <a:spLocks noGrp="1"/>
          </p:cNvSpPr>
          <p:nvPr>
            <p:ph type="ftr" sz="quarter" idx="3"/>
          </p:nvPr>
        </p:nvSpPr>
        <p:spPr>
          <a:xfrm rot="5400000">
            <a:off x="8869680" y="1417321"/>
            <a:ext cx="2895602" cy="365760"/>
          </a:xfrm>
        </p:spPr>
        <p:txBody>
          <a:bodyPr/>
          <a:lstStyle/>
          <a:p>
            <a:r>
              <a:rPr lang="en-US"/>
              <a:t>© Lean Sigma Corporation</a:t>
            </a:r>
            <a:endParaRPr lang="en-US" dirty="0"/>
          </a:p>
        </p:txBody>
      </p:sp>
      <p:sp>
        <p:nvSpPr>
          <p:cNvPr id="5" name="Date Placeholder 4"/>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2267033"/>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Multi-Vari Analysis</a:t>
            </a:r>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496</a:t>
            </a:fld>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2C10F934-A28E-4FD3-82E7-220BC7A1C0D5}"/>
              </a:ext>
            </a:extLst>
          </p:cNvPr>
          <p:cNvPicPr>
            <a:picLocks noChangeAspect="1"/>
          </p:cNvPicPr>
          <p:nvPr/>
        </p:nvPicPr>
        <p:blipFill>
          <a:blip r:embed="rId4"/>
          <a:stretch>
            <a:fillRect/>
          </a:stretch>
        </p:blipFill>
        <p:spPr>
          <a:xfrm>
            <a:off x="4089400" y="1066800"/>
            <a:ext cx="3200400" cy="2790749"/>
          </a:xfrm>
          <a:prstGeom prst="rect">
            <a:avLst/>
          </a:prstGeom>
        </p:spPr>
      </p:pic>
      <p:pic>
        <p:nvPicPr>
          <p:cNvPr id="9" name="Picture 8">
            <a:extLst>
              <a:ext uri="{FF2B5EF4-FFF2-40B4-BE49-F238E27FC236}">
                <a16:creationId xmlns:a16="http://schemas.microsoft.com/office/drawing/2014/main" id="{6B944D03-8175-40C4-B1FF-20462CB3D902}"/>
              </a:ext>
            </a:extLst>
          </p:cNvPr>
          <p:cNvPicPr>
            <a:picLocks noChangeAspect="1"/>
          </p:cNvPicPr>
          <p:nvPr/>
        </p:nvPicPr>
        <p:blipFill>
          <a:blip r:embed="rId5"/>
          <a:stretch>
            <a:fillRect/>
          </a:stretch>
        </p:blipFill>
        <p:spPr>
          <a:xfrm>
            <a:off x="2260600" y="3939539"/>
            <a:ext cx="6858000" cy="2651761"/>
          </a:xfrm>
          <a:prstGeom prst="rect">
            <a:avLst/>
          </a:prstGeom>
        </p:spPr>
      </p:pic>
      <p:sp>
        <p:nvSpPr>
          <p:cNvPr id="14" name="Right Arrow 13"/>
          <p:cNvSpPr/>
          <p:nvPr/>
        </p:nvSpPr>
        <p:spPr>
          <a:xfrm rot="5400000">
            <a:off x="5461000" y="3781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90052959"/>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Multi-Vari Analysis</a:t>
            </a:r>
          </a:p>
        </p:txBody>
      </p:sp>
      <p:sp>
        <p:nvSpPr>
          <p:cNvPr id="3" name="Content Placeholder 2"/>
          <p:cNvSpPr>
            <a:spLocks noGrp="1"/>
          </p:cNvSpPr>
          <p:nvPr>
            <p:ph idx="1"/>
          </p:nvPr>
        </p:nvSpPr>
        <p:spPr>
          <a:xfrm>
            <a:off x="381000" y="1066800"/>
            <a:ext cx="10744200" cy="5486400"/>
          </a:xfrm>
        </p:spPr>
        <p:txBody>
          <a:bodyPr>
            <a:normAutofit/>
          </a:bodyPr>
          <a:lstStyle/>
          <a:p>
            <a:r>
              <a:rPr lang="en-US" sz="2200" dirty="0"/>
              <a:t>A new spreadsheet with three charts is created.</a:t>
            </a:r>
          </a:p>
          <a:p>
            <a:r>
              <a:rPr lang="en-US" sz="2200" dirty="0"/>
              <a:t>We call the newly generated charts “Multi-Vari Charts”.</a:t>
            </a:r>
          </a:p>
          <a:p>
            <a:r>
              <a:rPr lang="en-US" sz="2200" dirty="0"/>
              <a:t>Analyze the charts to determine major sources of the variation</a:t>
            </a:r>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497</a:t>
            </a:fld>
            <a:endParaRPr lang="en-US" dirty="0"/>
          </a:p>
        </p:txBody>
      </p:sp>
      <p:sp>
        <p:nvSpPr>
          <p:cNvPr id="5" name="Footer Placeholder 4"/>
          <p:cNvSpPr>
            <a:spLocks noGrp="1"/>
          </p:cNvSpPr>
          <p:nvPr>
            <p:ph type="ftr" sz="quarter" idx="3"/>
          </p:nvPr>
        </p:nvSpPr>
        <p:spPr>
          <a:xfrm rot="5400000">
            <a:off x="8869680" y="1417321"/>
            <a:ext cx="2895602" cy="365760"/>
          </a:xfrm>
        </p:spPr>
        <p:txBody>
          <a:bodyPr/>
          <a:lstStyle/>
          <a:p>
            <a:r>
              <a:rPr lang="en-US"/>
              <a:t>© Lean Sigma Corporation</a:t>
            </a:r>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pic>
        <p:nvPicPr>
          <p:cNvPr id="9" name="Picture 8"/>
          <p:cNvPicPr>
            <a:picLocks noChangeAspect="1"/>
          </p:cNvPicPr>
          <p:nvPr/>
        </p:nvPicPr>
        <p:blipFill>
          <a:blip r:embed="rId3"/>
          <a:stretch>
            <a:fillRect/>
          </a:stretch>
        </p:blipFill>
        <p:spPr>
          <a:xfrm>
            <a:off x="2514600" y="2286001"/>
            <a:ext cx="4572000" cy="2608121"/>
          </a:xfrm>
          <a:prstGeom prst="rect">
            <a:avLst/>
          </a:prstGeom>
        </p:spPr>
      </p:pic>
      <p:pic>
        <p:nvPicPr>
          <p:cNvPr id="10" name="Picture 9"/>
          <p:cNvPicPr>
            <a:picLocks noChangeAspect="1"/>
          </p:cNvPicPr>
          <p:nvPr/>
        </p:nvPicPr>
        <p:blipFill>
          <a:blip r:embed="rId4"/>
          <a:stretch>
            <a:fillRect/>
          </a:stretch>
        </p:blipFill>
        <p:spPr>
          <a:xfrm>
            <a:off x="3375427" y="3087818"/>
            <a:ext cx="4572000" cy="2608121"/>
          </a:xfrm>
          <a:prstGeom prst="rect">
            <a:avLst/>
          </a:prstGeom>
        </p:spPr>
      </p:pic>
      <p:pic>
        <p:nvPicPr>
          <p:cNvPr id="11" name="Picture 10"/>
          <p:cNvPicPr>
            <a:picLocks noChangeAspect="1"/>
          </p:cNvPicPr>
          <p:nvPr/>
        </p:nvPicPr>
        <p:blipFill>
          <a:blip r:embed="rId5"/>
          <a:stretch>
            <a:fillRect/>
          </a:stretch>
        </p:blipFill>
        <p:spPr>
          <a:xfrm>
            <a:off x="4240414" y="3954357"/>
            <a:ext cx="4572000" cy="2608121"/>
          </a:xfrm>
          <a:prstGeom prst="rect">
            <a:avLst/>
          </a:prstGeom>
        </p:spPr>
      </p:pic>
    </p:spTree>
    <p:custDataLst>
      <p:tags r:id="rId1"/>
    </p:custDataLst>
    <p:extLst>
      <p:ext uri="{BB962C8B-B14F-4D97-AF65-F5344CB8AC3E}">
        <p14:creationId xmlns:p14="http://schemas.microsoft.com/office/powerpoint/2010/main" val="1647119408"/>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09600" y="1855184"/>
            <a:ext cx="6946030" cy="3962400"/>
          </a:xfrm>
          <a:prstGeom prst="rect">
            <a:avLst/>
          </a:prstGeom>
        </p:spPr>
      </p:pic>
      <p:sp>
        <p:nvSpPr>
          <p:cNvPr id="2" name="Title 1"/>
          <p:cNvSpPr>
            <a:spLocks noGrp="1"/>
          </p:cNvSpPr>
          <p:nvPr>
            <p:ph type="title"/>
          </p:nvPr>
        </p:nvSpPr>
        <p:spPr/>
        <p:txBody>
          <a:bodyPr/>
          <a:lstStyle/>
          <a:p>
            <a:r>
              <a:rPr lang="en-US" dirty="0"/>
              <a:t>Interpreting SigmaXL’s Multi-Vari Analysis</a:t>
            </a:r>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498</a:t>
            </a:fld>
            <a:endParaRPr lang="en-US" dirty="0"/>
          </a:p>
        </p:txBody>
      </p:sp>
      <p:sp>
        <p:nvSpPr>
          <p:cNvPr id="5" name="Footer Placeholder 4"/>
          <p:cNvSpPr>
            <a:spLocks noGrp="1"/>
          </p:cNvSpPr>
          <p:nvPr>
            <p:ph type="ftr" sz="quarter" idx="3"/>
          </p:nvPr>
        </p:nvSpPr>
        <p:spPr>
          <a:xfrm rot="5400000">
            <a:off x="8869680" y="1417321"/>
            <a:ext cx="2895602" cy="365760"/>
          </a:xfrm>
        </p:spPr>
        <p:txBody>
          <a:bodyPr/>
          <a:lstStyle/>
          <a:p>
            <a:r>
              <a:rPr lang="en-US"/>
              <a:t>© Lean Sigma Corporation</a:t>
            </a:r>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dirty="0"/>
              <a:t>Lean Six Sigma Training - SXL</a:t>
            </a:r>
          </a:p>
        </p:txBody>
      </p:sp>
      <p:sp>
        <p:nvSpPr>
          <p:cNvPr id="14" name="Content Placeholder 13"/>
          <p:cNvSpPr>
            <a:spLocks noGrp="1"/>
          </p:cNvSpPr>
          <p:nvPr>
            <p:ph idx="1"/>
          </p:nvPr>
        </p:nvSpPr>
        <p:spPr>
          <a:xfrm>
            <a:off x="8121652" y="1855184"/>
            <a:ext cx="2647948" cy="4069295"/>
          </a:xfrm>
        </p:spPr>
        <p:txBody>
          <a:bodyPr>
            <a:noAutofit/>
          </a:bodyPr>
          <a:lstStyle/>
          <a:p>
            <a:pPr marL="0" lvl="2" indent="0">
              <a:buClr>
                <a:schemeClr val="accent1"/>
              </a:buClr>
              <a:buNone/>
            </a:pPr>
            <a:r>
              <a:rPr lang="en-US" sz="1800" dirty="0">
                <a:solidFill>
                  <a:schemeClr val="tx1"/>
                </a:solidFill>
              </a:rPr>
              <a:t>The horizontal line in the center of the chart indicates the group mean of Jack’s measurement.</a:t>
            </a:r>
          </a:p>
          <a:p>
            <a:pPr marL="0" lvl="2" indent="0">
              <a:buClr>
                <a:schemeClr val="accent1"/>
              </a:buClr>
              <a:buNone/>
            </a:pPr>
            <a:endParaRPr lang="en-US" sz="1800" dirty="0">
              <a:solidFill>
                <a:schemeClr val="tx1"/>
              </a:solidFill>
            </a:endParaRPr>
          </a:p>
          <a:p>
            <a:pPr marL="0" lvl="2" indent="0">
              <a:buClr>
                <a:schemeClr val="accent1"/>
              </a:buClr>
              <a:buNone/>
            </a:pPr>
            <a:r>
              <a:rPr lang="en-US" sz="1800" dirty="0">
                <a:solidFill>
                  <a:schemeClr val="tx1"/>
                </a:solidFill>
              </a:rPr>
              <a:t>The maximum and minimum bars present the range of measurements for each unit. The center bar presents the mean measurement for each unit. </a:t>
            </a:r>
          </a:p>
        </p:txBody>
      </p:sp>
      <p:cxnSp>
        <p:nvCxnSpPr>
          <p:cNvPr id="16" name="Straight Arrow Connector 15"/>
          <p:cNvCxnSpPr/>
          <p:nvPr/>
        </p:nvCxnSpPr>
        <p:spPr>
          <a:xfrm flipH="1">
            <a:off x="7229041" y="2451942"/>
            <a:ext cx="609600" cy="656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449484" y="4282467"/>
            <a:ext cx="247651" cy="287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752600" y="5975747"/>
            <a:ext cx="5410200" cy="615553"/>
          </a:xfrm>
          <a:prstGeom prst="rect">
            <a:avLst/>
          </a:prstGeom>
        </p:spPr>
        <p:txBody>
          <a:bodyPr wrap="square">
            <a:spAutoFit/>
          </a:bodyPr>
          <a:lstStyle/>
          <a:p>
            <a:pPr marL="0" lvl="2">
              <a:buClr>
                <a:schemeClr val="accent1"/>
              </a:buClr>
            </a:pPr>
            <a:r>
              <a:rPr lang="en-US" dirty="0">
                <a:solidFill>
                  <a:srgbClr val="000000"/>
                </a:solidFill>
                <a:latin typeface="+mj-lt"/>
              </a:rPr>
              <a:t>The red line connects all the center bars together.</a:t>
            </a:r>
          </a:p>
          <a:p>
            <a:pPr marL="480060" lvl="2">
              <a:buClr>
                <a:schemeClr val="accent1"/>
              </a:buClr>
            </a:pPr>
            <a:endParaRPr lang="en-US" sz="1600" dirty="0">
              <a:latin typeface="+mj-lt"/>
            </a:endParaRPr>
          </a:p>
        </p:txBody>
      </p:sp>
      <p:sp>
        <p:nvSpPr>
          <p:cNvPr id="3" name="Rectangle 2"/>
          <p:cNvSpPr/>
          <p:nvPr/>
        </p:nvSpPr>
        <p:spPr>
          <a:xfrm>
            <a:off x="533400" y="1123890"/>
            <a:ext cx="3014351" cy="400110"/>
          </a:xfrm>
          <a:prstGeom prst="rect">
            <a:avLst/>
          </a:prstGeom>
        </p:spPr>
        <p:txBody>
          <a:bodyPr wrap="none">
            <a:spAutoFit/>
          </a:bodyPr>
          <a:lstStyle/>
          <a:p>
            <a:pPr marL="285750" lvl="2" indent="-285750">
              <a:buClr>
                <a:schemeClr val="accent1"/>
              </a:buClr>
              <a:buFont typeface="Arial" panose="020B0604020202020204" pitchFamily="34" charset="0"/>
              <a:buChar char="•"/>
            </a:pPr>
            <a:r>
              <a:rPr lang="en-US" sz="2000" dirty="0">
                <a:solidFill>
                  <a:srgbClr val="000000"/>
                </a:solidFill>
                <a:latin typeface="+mj-lt"/>
              </a:rPr>
              <a:t>Jack’s Multi-</a:t>
            </a:r>
            <a:r>
              <a:rPr lang="en-US" sz="2000" dirty="0" err="1">
                <a:solidFill>
                  <a:srgbClr val="000000"/>
                </a:solidFill>
                <a:latin typeface="+mj-lt"/>
              </a:rPr>
              <a:t>Vari</a:t>
            </a:r>
            <a:r>
              <a:rPr lang="en-US" sz="2000" dirty="0">
                <a:solidFill>
                  <a:srgbClr val="000000"/>
                </a:solidFill>
                <a:latin typeface="+mj-lt"/>
              </a:rPr>
              <a:t> Chart</a:t>
            </a:r>
          </a:p>
        </p:txBody>
      </p:sp>
    </p:spTree>
    <p:custDataLst>
      <p:tags r:id="rId1"/>
    </p:custDataLst>
    <p:extLst>
      <p:ext uri="{BB962C8B-B14F-4D97-AF65-F5344CB8AC3E}">
        <p14:creationId xmlns:p14="http://schemas.microsoft.com/office/powerpoint/2010/main" val="2362264297"/>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SigmaXL’s Multi-Vari Analysis</a:t>
            </a:r>
          </a:p>
        </p:txBody>
      </p:sp>
      <p:sp>
        <p:nvSpPr>
          <p:cNvPr id="3" name="Content Placeholder 2"/>
          <p:cNvSpPr>
            <a:spLocks noGrp="1"/>
          </p:cNvSpPr>
          <p:nvPr>
            <p:ph idx="1"/>
          </p:nvPr>
        </p:nvSpPr>
        <p:spPr/>
        <p:txBody>
          <a:bodyPr>
            <a:normAutofit/>
          </a:bodyPr>
          <a:lstStyle/>
          <a:p>
            <a:r>
              <a:rPr lang="en-US" dirty="0"/>
              <a:t>Based on the Multi-Vari Chart, the measurement of units ranges from 0.39 to 1.09.</a:t>
            </a:r>
          </a:p>
          <a:p>
            <a:r>
              <a:rPr lang="en-US" dirty="0"/>
              <a:t>Jack’s and John’s average measurement stays between 0.79 and 0.89. Joe’s average is slightly low than both Jack’s and Johns. </a:t>
            </a:r>
          </a:p>
          <a:p>
            <a:r>
              <a:rPr lang="en-US" dirty="0"/>
              <a:t>John has the worst variation when measuring the same kind of unit because John has the highest difference between maximum and minimum bars for any kind of unit.</a:t>
            </a:r>
          </a:p>
          <a:p>
            <a:r>
              <a:rPr lang="en-US" dirty="0"/>
              <a:t>By observing the red lines of three operators, it seems like all three operators’ measurements follow the same pattern. The operator-to-operator variability is not large.</a:t>
            </a:r>
          </a:p>
          <a:p>
            <a:r>
              <a:rPr lang="en-US" dirty="0"/>
              <a:t>The unit-to-unit variability is large and it might be the main source of variation in measurements.</a:t>
            </a:r>
          </a:p>
          <a:p>
            <a:endParaRPr lang="en-US" dirty="0"/>
          </a:p>
          <a:p>
            <a:endParaRPr lang="en-US" dirty="0"/>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499</a:t>
            </a:fld>
            <a:endParaRPr lang="en-US" dirty="0"/>
          </a:p>
        </p:txBody>
      </p:sp>
      <p:sp>
        <p:nvSpPr>
          <p:cNvPr id="5" name="Footer Placeholder 4"/>
          <p:cNvSpPr>
            <a:spLocks noGrp="1"/>
          </p:cNvSpPr>
          <p:nvPr>
            <p:ph type="ftr" sz="quarter" idx="3"/>
          </p:nvPr>
        </p:nvSpPr>
        <p:spPr>
          <a:xfrm rot="5400000">
            <a:off x="8869680" y="1417321"/>
            <a:ext cx="2895602" cy="365760"/>
          </a:xfrm>
        </p:spPr>
        <p:txBody>
          <a:bodyPr/>
          <a:lstStyle/>
          <a:p>
            <a:r>
              <a:rPr lang="en-US"/>
              <a:t>© Lean Sigma Corporation</a:t>
            </a:r>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4100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1.1.1 What is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rmAutofit fontScale="62500" lnSpcReduction="20000"/>
          </a:bodyPr>
          <a:lstStyle/>
          <a:p>
            <a:r>
              <a:rPr lang="en-US" sz="3500" b="1" dirty="0">
                <a:solidFill>
                  <a:srgbClr val="182835"/>
                </a:solidFill>
              </a:rPr>
              <a:t>Typical Responsibilities of a Green Belt</a:t>
            </a:r>
            <a:endParaRPr lang="en-US" sz="3500" dirty="0">
              <a:solidFill>
                <a:srgbClr val="182835"/>
              </a:solidFill>
            </a:endParaRPr>
          </a:p>
          <a:p>
            <a:pPr lvl="1"/>
            <a:r>
              <a:rPr lang="en-US" sz="3200" dirty="0">
                <a:solidFill>
                  <a:srgbClr val="182835"/>
                </a:solidFill>
              </a:rPr>
              <a:t>Project Management</a:t>
            </a:r>
          </a:p>
          <a:p>
            <a:pPr lvl="2"/>
            <a:r>
              <a:rPr lang="en-US" sz="2900" dirty="0"/>
              <a:t>Defines the project, scope, team etc.</a:t>
            </a:r>
          </a:p>
          <a:p>
            <a:pPr lvl="2"/>
            <a:r>
              <a:rPr lang="en-US" sz="2900" dirty="0"/>
              <a:t>Marshals resources</a:t>
            </a:r>
          </a:p>
          <a:p>
            <a:pPr lvl="2"/>
            <a:r>
              <a:rPr lang="en-US" sz="2900" dirty="0"/>
              <a:t>Sets goals, timelines, and milestones</a:t>
            </a:r>
          </a:p>
          <a:p>
            <a:pPr lvl="2"/>
            <a:r>
              <a:rPr lang="en-US" sz="2900" dirty="0"/>
              <a:t>Reports-out/updates stakeholders and executives.</a:t>
            </a:r>
          </a:p>
          <a:p>
            <a:pPr lvl="1"/>
            <a:r>
              <a:rPr lang="en-US" sz="3200" dirty="0">
                <a:solidFill>
                  <a:srgbClr val="182835"/>
                </a:solidFill>
              </a:rPr>
              <a:t>Task Management</a:t>
            </a:r>
          </a:p>
          <a:p>
            <a:pPr lvl="2"/>
            <a:r>
              <a:rPr lang="en-US" sz="2900" dirty="0"/>
              <a:t>Establishes the team’s Lean Sigma Roadmap</a:t>
            </a:r>
          </a:p>
          <a:p>
            <a:pPr lvl="2"/>
            <a:r>
              <a:rPr lang="en-US" sz="2900" dirty="0"/>
              <a:t>Plans and implements the use of Lean Sigma tools</a:t>
            </a:r>
          </a:p>
          <a:p>
            <a:pPr lvl="2"/>
            <a:r>
              <a:rPr lang="en-US" sz="2900" dirty="0"/>
              <a:t>Facilitates project meetings</a:t>
            </a:r>
          </a:p>
          <a:p>
            <a:pPr lvl="2"/>
            <a:r>
              <a:rPr lang="en-US" sz="2900" dirty="0"/>
              <a:t>Does Project Management of the team’s work</a:t>
            </a:r>
          </a:p>
          <a:p>
            <a:pPr lvl="2"/>
            <a:r>
              <a:rPr lang="en-US" sz="2900" dirty="0"/>
              <a:t>Manages progress toward objectives.</a:t>
            </a:r>
          </a:p>
          <a:p>
            <a:pPr lvl="1"/>
            <a:r>
              <a:rPr lang="en-US" sz="3200" dirty="0">
                <a:solidFill>
                  <a:srgbClr val="182835"/>
                </a:solidFill>
              </a:rPr>
              <a:t>Team Management</a:t>
            </a:r>
          </a:p>
          <a:p>
            <a:pPr lvl="2"/>
            <a:r>
              <a:rPr lang="en-US" sz="2900" dirty="0"/>
              <a:t>Chooses or recommends team members</a:t>
            </a:r>
          </a:p>
          <a:p>
            <a:pPr lvl="2"/>
            <a:r>
              <a:rPr lang="en-US" sz="2900" dirty="0"/>
              <a:t>Defines ground rules for the project team</a:t>
            </a:r>
          </a:p>
          <a:p>
            <a:pPr lvl="2"/>
            <a:r>
              <a:rPr lang="en-US" sz="2900" dirty="0"/>
              <a:t>Coaches, mentors, and directs project team</a:t>
            </a:r>
          </a:p>
          <a:p>
            <a:pPr lvl="2"/>
            <a:r>
              <a:rPr lang="en-US" sz="2900" dirty="0"/>
              <a:t>Coaches other Six Sigma Belts</a:t>
            </a:r>
          </a:p>
          <a:p>
            <a:pPr lvl="2"/>
            <a:r>
              <a:rPr lang="en-US" sz="29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Multi-Vari Analysis</a:t>
            </a:r>
          </a:p>
        </p:txBody>
      </p:sp>
      <p:sp>
        <p:nvSpPr>
          <p:cNvPr id="3" name="Content Placeholder 2"/>
          <p:cNvSpPr>
            <a:spLocks noGrp="1"/>
          </p:cNvSpPr>
          <p:nvPr>
            <p:ph idx="1"/>
          </p:nvPr>
        </p:nvSpPr>
        <p:spPr/>
        <p:txBody>
          <a:bodyPr/>
          <a:lstStyle/>
          <a:p>
            <a:r>
              <a:rPr lang="en-US" dirty="0"/>
              <a:t>To add more features to your Multi-Vari Chart</a:t>
            </a:r>
          </a:p>
          <a:p>
            <a:pPr lvl="1"/>
            <a:r>
              <a:rPr lang="en-US" dirty="0"/>
              <a:t>Click SigmaXL -&gt; Graphical Tools -&gt; Multi-Vari Options</a:t>
            </a:r>
          </a:p>
          <a:p>
            <a:pPr lvl="1"/>
            <a:r>
              <a:rPr lang="en-US" dirty="0"/>
              <a:t>A new window named “Multi-Vari Options” pops up.</a:t>
            </a:r>
          </a:p>
          <a:p>
            <a:pPr lvl="1"/>
            <a:r>
              <a:rPr lang="en-US" dirty="0"/>
              <a:t>In this new widow, you may add grand mean, confidence intervals, medians etc. to the Multi-Vari Chart to further your analysis of variation.</a:t>
            </a:r>
          </a:p>
          <a:p>
            <a:endParaRPr lang="en-US" sz="2500"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500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 name="Picture 12"/>
          <p:cNvPicPr>
            <a:picLocks noChangeAspect="1"/>
          </p:cNvPicPr>
          <p:nvPr/>
        </p:nvPicPr>
        <p:blipFill>
          <a:blip r:embed="rId3"/>
          <a:stretch>
            <a:fillRect/>
          </a:stretch>
        </p:blipFill>
        <p:spPr>
          <a:xfrm>
            <a:off x="1382431" y="3478696"/>
            <a:ext cx="8766737" cy="2895600"/>
          </a:xfrm>
          <a:prstGeom prst="rect">
            <a:avLst/>
          </a:prstGeom>
        </p:spPr>
      </p:pic>
    </p:spTree>
    <p:custDataLst>
      <p:tags r:id="rId1"/>
    </p:custDataLst>
    <p:extLst>
      <p:ext uri="{BB962C8B-B14F-4D97-AF65-F5344CB8AC3E}">
        <p14:creationId xmlns:p14="http://schemas.microsoft.com/office/powerpoint/2010/main" val="2034269469"/>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Classes of Distribution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501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89908955"/>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Probability?</a:t>
            </a:r>
          </a:p>
        </p:txBody>
      </p:sp>
      <p:sp>
        <p:nvSpPr>
          <p:cNvPr id="3" name="Content Placeholder 2"/>
          <p:cNvSpPr>
            <a:spLocks noGrp="1"/>
          </p:cNvSpPr>
          <p:nvPr>
            <p:ph idx="1"/>
          </p:nvPr>
        </p:nvSpPr>
        <p:spPr>
          <a:xfrm>
            <a:off x="381000" y="1066800"/>
            <a:ext cx="10769600" cy="5486400"/>
          </a:xfrm>
        </p:spPr>
        <p:txBody>
          <a:bodyPr>
            <a:noAutofit/>
          </a:bodyPr>
          <a:lstStyle/>
          <a:p>
            <a:r>
              <a:rPr lang="en-US" sz="2200" b="1" dirty="0"/>
              <a:t>Probability</a:t>
            </a:r>
            <a:r>
              <a:rPr lang="en-US" sz="2200" dirty="0"/>
              <a:t> is the likelihood of an event occurring.</a:t>
            </a:r>
          </a:p>
          <a:p>
            <a:endParaRPr lang="en-US" sz="1400" dirty="0"/>
          </a:p>
          <a:p>
            <a:r>
              <a:rPr lang="en-US" sz="2200" dirty="0"/>
              <a:t>The probability of event A occurring is written as P(A).</a:t>
            </a:r>
          </a:p>
          <a:p>
            <a:endParaRPr lang="en-US" sz="1400" dirty="0"/>
          </a:p>
          <a:p>
            <a:r>
              <a:rPr lang="en-US" sz="2200" dirty="0"/>
              <a:t>Probability is a percentage between 0% and 100%. The higher the probability, the more likely the event will happen.</a:t>
            </a:r>
          </a:p>
          <a:p>
            <a:endParaRPr lang="en-US" sz="1400" dirty="0"/>
          </a:p>
          <a:p>
            <a:r>
              <a:rPr lang="en-US" sz="2200" dirty="0"/>
              <a:t>When probability is equal to 0%, it indicates that the event will take place with no chance.</a:t>
            </a:r>
          </a:p>
          <a:p>
            <a:endParaRPr lang="en-US" sz="1400" dirty="0"/>
          </a:p>
          <a:p>
            <a:r>
              <a:rPr lang="en-US" sz="2200" dirty="0"/>
              <a:t>When probability is equal to 100%, it indicates the event will definitely take place without any uncertainty.</a:t>
            </a:r>
          </a:p>
          <a:p>
            <a:endParaRPr lang="en-US" sz="1400" dirty="0"/>
          </a:p>
          <a:p>
            <a:r>
              <a:rPr lang="en-US" sz="2200" dirty="0"/>
              <a:t>Example of probability: when tossing a coin, there is 50% chance that the head lands face up and 50% chance that the head lands face down.</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68697215"/>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not occurring:</a:t>
            </a:r>
          </a:p>
          <a:p>
            <a:endParaRPr lang="en-US" dirty="0"/>
          </a:p>
          <a:p>
            <a:endParaRPr lang="en-US" dirty="0"/>
          </a:p>
          <a:p>
            <a:pPr>
              <a:buNone/>
            </a:pPr>
            <a:r>
              <a:rPr lang="en-US" dirty="0"/>
              <a:t>	</a:t>
            </a:r>
          </a:p>
          <a:p>
            <a:pPr>
              <a:buNone/>
            </a:pPr>
            <a:r>
              <a:rPr lang="en-US" i="1" dirty="0"/>
              <a:t>	</a:t>
            </a:r>
          </a:p>
          <a:p>
            <a:pPr>
              <a:buNone/>
            </a:pPr>
            <a:r>
              <a:rPr lang="en-US" i="1" dirty="0"/>
              <a:t>To be, or not to be: that is the question.</a:t>
            </a:r>
          </a:p>
          <a:p>
            <a:pPr>
              <a:buNone/>
            </a:pPr>
            <a:r>
              <a:rPr lang="en-US" i="1" dirty="0"/>
              <a:t>					William Shakespeare</a:t>
            </a:r>
          </a:p>
          <a:p>
            <a:pPr>
              <a:buNone/>
            </a:pPr>
            <a:endParaRPr lang="en-US" dirty="0"/>
          </a:p>
          <a:p>
            <a:pPr>
              <a:buNone/>
            </a:pPr>
            <a:r>
              <a:rPr lang="en-US" dirty="0"/>
              <a:t>						</a:t>
            </a:r>
          </a:p>
          <a:p>
            <a:endParaRPr lang="en-US" dirty="0"/>
          </a:p>
          <a:p>
            <a:endParaRPr lang="en-US" dirty="0"/>
          </a:p>
          <a:p>
            <a:pPr>
              <a:buNone/>
            </a:pPr>
            <a:endParaRPr lang="en-US" dirty="0"/>
          </a:p>
          <a:p>
            <a:pPr>
              <a:buNone/>
            </a:pPr>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503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9279260"/>
              </p:ext>
            </p:extLst>
          </p:nvPr>
        </p:nvGraphicFramePr>
        <p:xfrm>
          <a:off x="2438400" y="1868488"/>
          <a:ext cx="2590800" cy="984250"/>
        </p:xfrm>
        <a:graphic>
          <a:graphicData uri="http://schemas.openxmlformats.org/presentationml/2006/ole">
            <mc:AlternateContent xmlns:mc="http://schemas.openxmlformats.org/markup-compatibility/2006">
              <mc:Choice xmlns:v="urn:schemas-microsoft-com:vml" Requires="v">
                <p:oleObj spid="_x0000_s23554" name="Equation" r:id="rId5" imgW="1002960" imgH="380880" progId="Equation.3">
                  <p:embed/>
                </p:oleObj>
              </mc:Choice>
              <mc:Fallback>
                <p:oleObj name="Equation" r:id="rId5" imgW="1002960" imgH="380880" progId="Equation.3">
                  <p:embed/>
                  <p:pic>
                    <p:nvPicPr>
                      <p:cNvPr id="5" name="Object 4"/>
                      <p:cNvPicPr>
                        <a:picLocks noChangeAspect="1" noChangeArrowheads="1"/>
                      </p:cNvPicPr>
                      <p:nvPr/>
                    </p:nvPicPr>
                    <p:blipFill>
                      <a:blip r:embed="rId6"/>
                      <a:srcRect/>
                      <a:stretch>
                        <a:fillRect/>
                      </a:stretch>
                    </p:blipFill>
                    <p:spPr bwMode="auto">
                      <a:xfrm>
                        <a:off x="2438400" y="1868488"/>
                        <a:ext cx="2590800" cy="98425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89299808"/>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OR</a:t>
            </a:r>
            <a:r>
              <a:rPr lang="en-US" dirty="0"/>
              <a:t> B </a:t>
            </a:r>
            <a:r>
              <a:rPr lang="en-US" dirty="0">
                <a:solidFill>
                  <a:srgbClr val="FF0000"/>
                </a:solidFill>
              </a:rPr>
              <a:t>OR</a:t>
            </a:r>
            <a:r>
              <a:rPr lang="en-US" dirty="0"/>
              <a:t> both events occurring:</a:t>
            </a:r>
          </a:p>
          <a:p>
            <a:endParaRPr lang="en-US" dirty="0"/>
          </a:p>
          <a:p>
            <a:endParaRPr lang="en-US" dirty="0"/>
          </a:p>
          <a:p>
            <a:endParaRPr lang="en-US" dirty="0"/>
          </a:p>
          <a:p>
            <a:r>
              <a:rPr lang="en-US" dirty="0"/>
              <a:t>If event A and B are mutually exclusive: </a:t>
            </a:r>
          </a:p>
          <a:p>
            <a:pPr lvl="1">
              <a:buNone/>
            </a:pPr>
            <a:endParaRPr lang="en-US" sz="2400" dirty="0"/>
          </a:p>
          <a:p>
            <a:pPr>
              <a:buNone/>
            </a:pPr>
            <a:r>
              <a:rPr lang="en-US" dirty="0"/>
              <a:t>	</a:t>
            </a:r>
          </a:p>
          <a:p>
            <a:pPr>
              <a:buNone/>
            </a:pPr>
            <a:r>
              <a:rPr lang="en-US" dirty="0"/>
              <a:t>and </a:t>
            </a:r>
          </a:p>
        </p:txBody>
      </p:sp>
      <p:sp>
        <p:nvSpPr>
          <p:cNvPr id="7" name="Slide Number Placeholder 6"/>
          <p:cNvSpPr>
            <a:spLocks noGrp="1"/>
          </p:cNvSpPr>
          <p:nvPr>
            <p:ph type="sldNum" sz="quarter" idx="4"/>
          </p:nvPr>
        </p:nvSpPr>
        <p:spPr/>
        <p:txBody>
          <a:bodyPr/>
          <a:lstStyle/>
          <a:p>
            <a:fld id="{5A6A12F4-C341-4E64-9C18-B0BA3358FAF5}" type="slidenum">
              <a:rPr lang="en-US" smtClean="0"/>
              <a:pPr/>
              <a:t>504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22469019"/>
              </p:ext>
            </p:extLst>
          </p:nvPr>
        </p:nvGraphicFramePr>
        <p:xfrm>
          <a:off x="2362200" y="5334000"/>
          <a:ext cx="3886200" cy="518160"/>
        </p:xfrm>
        <a:graphic>
          <a:graphicData uri="http://schemas.openxmlformats.org/presentationml/2006/ole">
            <mc:AlternateContent xmlns:mc="http://schemas.openxmlformats.org/markup-compatibility/2006">
              <mc:Choice xmlns:v="urn:schemas-microsoft-com:vml" Requires="v">
                <p:oleObj spid="_x0000_s24578" name="Equation" r:id="rId5" imgW="1524000" imgH="203200" progId="Equation.3">
                  <p:embed/>
                </p:oleObj>
              </mc:Choice>
              <mc:Fallback>
                <p:oleObj name="Equation" r:id="rId5" imgW="15240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334000"/>
                        <a:ext cx="3886200" cy="518160"/>
                      </a:xfrm>
                      <a:prstGeom prst="rect">
                        <a:avLst/>
                      </a:prstGeom>
                      <a:noFill/>
                      <a:extLst/>
                    </p:spPr>
                  </p:pic>
                </p:oleObj>
              </mc:Fallback>
            </mc:AlternateContent>
          </a:graphicData>
        </a:graphic>
      </p:graphicFrame>
      <p:graphicFrame>
        <p:nvGraphicFramePr>
          <p:cNvPr id="9219" name="Object 3"/>
          <p:cNvGraphicFramePr>
            <a:graphicFrameLocks noChangeAspect="1"/>
          </p:cNvGraphicFramePr>
          <p:nvPr>
            <p:extLst>
              <p:ext uri="{D42A27DB-BD31-4B8C-83A1-F6EECF244321}">
                <p14:modId xmlns:p14="http://schemas.microsoft.com/office/powerpoint/2010/main" val="2442705168"/>
              </p:ext>
            </p:extLst>
          </p:nvPr>
        </p:nvGraphicFramePr>
        <p:xfrm>
          <a:off x="2362200" y="2138057"/>
          <a:ext cx="5562600" cy="508307"/>
        </p:xfrm>
        <a:graphic>
          <a:graphicData uri="http://schemas.openxmlformats.org/presentationml/2006/ole">
            <mc:AlternateContent xmlns:mc="http://schemas.openxmlformats.org/markup-compatibility/2006">
              <mc:Choice xmlns:v="urn:schemas-microsoft-com:vml" Requires="v">
                <p:oleObj spid="_x0000_s24579" name="Equation" r:id="rId7" imgW="2222280" imgH="203040" progId="Equation.3">
                  <p:embed/>
                </p:oleObj>
              </mc:Choice>
              <mc:Fallback>
                <p:oleObj name="Equation" r:id="rId7" imgW="2222280" imgH="203040" progId="Equation.3">
                  <p:embed/>
                  <p:pic>
                    <p:nvPicPr>
                      <p:cNvPr id="9219" name="Object 3"/>
                      <p:cNvPicPr>
                        <a:picLocks noChangeAspect="1" noChangeArrowheads="1"/>
                      </p:cNvPicPr>
                      <p:nvPr/>
                    </p:nvPicPr>
                    <p:blipFill>
                      <a:blip r:embed="rId8"/>
                      <a:srcRect/>
                      <a:stretch>
                        <a:fillRect/>
                      </a:stretch>
                    </p:blipFill>
                    <p:spPr bwMode="auto">
                      <a:xfrm>
                        <a:off x="2362200" y="2138057"/>
                        <a:ext cx="5562600" cy="508307"/>
                      </a:xfrm>
                      <a:prstGeom prst="rect">
                        <a:avLst/>
                      </a:prstGeom>
                      <a:noFill/>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153859110"/>
              </p:ext>
            </p:extLst>
          </p:nvPr>
        </p:nvGraphicFramePr>
        <p:xfrm>
          <a:off x="2362200" y="3886201"/>
          <a:ext cx="2209800" cy="535491"/>
        </p:xfrm>
        <a:graphic>
          <a:graphicData uri="http://schemas.openxmlformats.org/presentationml/2006/ole">
            <mc:AlternateContent xmlns:mc="http://schemas.openxmlformats.org/markup-compatibility/2006">
              <mc:Choice xmlns:v="urn:schemas-microsoft-com:vml" Requires="v">
                <p:oleObj spid="_x0000_s24580" name="Equation" r:id="rId9" imgW="838080" imgH="203040" progId="Equation.3">
                  <p:embed/>
                </p:oleObj>
              </mc:Choice>
              <mc:Fallback>
                <p:oleObj name="Equation" r:id="rId9" imgW="838080" imgH="203040" progId="Equation.3">
                  <p:embed/>
                  <p:pic>
                    <p:nvPicPr>
                      <p:cNvPr id="9220" name="Object 4"/>
                      <p:cNvPicPr>
                        <a:picLocks noChangeAspect="1" noChangeArrowheads="1"/>
                      </p:cNvPicPr>
                      <p:nvPr/>
                    </p:nvPicPr>
                    <p:blipFill>
                      <a:blip r:embed="rId10"/>
                      <a:srcRect/>
                      <a:stretch>
                        <a:fillRect/>
                      </a:stretch>
                    </p:blipFill>
                    <p:spPr bwMode="auto">
                      <a:xfrm>
                        <a:off x="2362200" y="3886201"/>
                        <a:ext cx="2209800" cy="535491"/>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687604287"/>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AND</a:t>
            </a:r>
            <a:r>
              <a:rPr lang="en-US" dirty="0"/>
              <a:t> B occurring together:</a:t>
            </a:r>
          </a:p>
          <a:p>
            <a:endParaRPr lang="en-US" dirty="0"/>
          </a:p>
          <a:p>
            <a:endParaRPr lang="en-US" dirty="0"/>
          </a:p>
          <a:p>
            <a:endParaRPr lang="en-US" dirty="0"/>
          </a:p>
          <a:p>
            <a:r>
              <a:rPr lang="en-US" dirty="0"/>
              <a:t>If event A and B are independent of each other:</a:t>
            </a:r>
          </a:p>
          <a:p>
            <a:endParaRPr lang="en-US" dirty="0"/>
          </a:p>
          <a:p>
            <a:pPr>
              <a:buNone/>
            </a:pPr>
            <a:r>
              <a:rPr lang="en-US" dirty="0"/>
              <a:t>	</a:t>
            </a:r>
          </a:p>
          <a:p>
            <a:pPr>
              <a:buNone/>
            </a:pPr>
            <a:r>
              <a:rPr lang="en-US" dirty="0"/>
              <a:t>and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505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14655340"/>
              </p:ext>
            </p:extLst>
          </p:nvPr>
        </p:nvGraphicFramePr>
        <p:xfrm>
          <a:off x="2362200" y="1847347"/>
          <a:ext cx="3657600" cy="514853"/>
        </p:xfrm>
        <a:graphic>
          <a:graphicData uri="http://schemas.openxmlformats.org/presentationml/2006/ole">
            <mc:AlternateContent xmlns:mc="http://schemas.openxmlformats.org/markup-compatibility/2006">
              <mc:Choice xmlns:v="urn:schemas-microsoft-com:vml" Requires="v">
                <p:oleObj spid="_x0000_s25602" name="Equation" r:id="rId5" imgW="1574800" imgH="203200" progId="Equation.3">
                  <p:embed/>
                </p:oleObj>
              </mc:Choice>
              <mc:Fallback>
                <p:oleObj name="Equation" r:id="rId5" imgW="15748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847347"/>
                        <a:ext cx="3657600" cy="514853"/>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07758818"/>
              </p:ext>
            </p:extLst>
          </p:nvPr>
        </p:nvGraphicFramePr>
        <p:xfrm>
          <a:off x="2362202" y="3490732"/>
          <a:ext cx="2514599" cy="509286"/>
        </p:xfrm>
        <a:graphic>
          <a:graphicData uri="http://schemas.openxmlformats.org/presentationml/2006/ole">
            <mc:AlternateContent xmlns:mc="http://schemas.openxmlformats.org/markup-compatibility/2006">
              <mc:Choice xmlns:v="urn:schemas-microsoft-com:vml" Requires="v">
                <p:oleObj spid="_x0000_s25603" name="Equation" r:id="rId7" imgW="1002865" imgH="203112" progId="Equation.3">
                  <p:embed/>
                </p:oleObj>
              </mc:Choice>
              <mc:Fallback>
                <p:oleObj name="Equation" r:id="rId7" imgW="1002865" imgH="203112"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2" y="3490732"/>
                        <a:ext cx="2514599" cy="509286"/>
                      </a:xfrm>
                      <a:prstGeom prst="rect">
                        <a:avLst/>
                      </a:prstGeom>
                      <a:noFill/>
                      <a:extLst/>
                    </p:spPr>
                  </p:pic>
                </p:oleObj>
              </mc:Fallback>
            </mc:AlternateContent>
          </a:graphicData>
        </a:graphic>
      </p:graphicFrame>
      <p:graphicFrame>
        <p:nvGraphicFramePr>
          <p:cNvPr id="10244" name="Object 4"/>
          <p:cNvGraphicFramePr>
            <a:graphicFrameLocks noChangeAspect="1"/>
          </p:cNvGraphicFramePr>
          <p:nvPr>
            <p:extLst>
              <p:ext uri="{D42A27DB-BD31-4B8C-83A1-F6EECF244321}">
                <p14:modId xmlns:p14="http://schemas.microsoft.com/office/powerpoint/2010/main" val="1821132759"/>
              </p:ext>
            </p:extLst>
          </p:nvPr>
        </p:nvGraphicFramePr>
        <p:xfrm>
          <a:off x="2286000" y="4989607"/>
          <a:ext cx="3124200" cy="500289"/>
        </p:xfrm>
        <a:graphic>
          <a:graphicData uri="http://schemas.openxmlformats.org/presentationml/2006/ole">
            <mc:AlternateContent xmlns:mc="http://schemas.openxmlformats.org/markup-compatibility/2006">
              <mc:Choice xmlns:v="urn:schemas-microsoft-com:vml" Requires="v">
                <p:oleObj spid="_x0000_s25604" name="Equation" r:id="rId9" imgW="1384300" imgH="203200" progId="Equation.3">
                  <p:embed/>
                </p:oleObj>
              </mc:Choice>
              <mc:Fallback>
                <p:oleObj name="Equation" r:id="rId9" imgW="1384300" imgH="203200" progId="Equation.3">
                  <p:embed/>
                  <p:pic>
                    <p:nvPicPr>
                      <p:cNvPr id="102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4989607"/>
                        <a:ext cx="3124200" cy="50028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014167277"/>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occurring </a:t>
            </a:r>
            <a:r>
              <a:rPr lang="en-US" dirty="0">
                <a:solidFill>
                  <a:srgbClr val="FF0000"/>
                </a:solidFill>
              </a:rPr>
              <a:t>given</a:t>
            </a:r>
            <a:r>
              <a:rPr lang="en-US" dirty="0"/>
              <a:t> event B taking place: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506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2286000"/>
            <a:ext cx="6019800" cy="990600"/>
            <a:chOff x="990599" y="2895600"/>
            <a:chExt cx="6135689" cy="1066800"/>
          </a:xfrm>
        </p:grpSpPr>
        <p:graphicFrame>
          <p:nvGraphicFramePr>
            <p:cNvPr id="5" name="Object 4"/>
            <p:cNvGraphicFramePr>
              <a:graphicFrameLocks noChangeAspect="1"/>
            </p:cNvGraphicFramePr>
            <p:nvPr/>
          </p:nvGraphicFramePr>
          <p:xfrm>
            <a:off x="990599" y="2895600"/>
            <a:ext cx="3265055" cy="1066800"/>
          </p:xfrm>
          <a:graphic>
            <a:graphicData uri="http://schemas.openxmlformats.org/presentationml/2006/ole">
              <mc:AlternateContent xmlns:mc="http://schemas.openxmlformats.org/markup-compatibility/2006">
                <mc:Choice xmlns:v="urn:schemas-microsoft-com:vml" Requires="v">
                  <p:oleObj spid="_x0000_s26626" name="Equation" r:id="rId5" imgW="1282700" imgH="419100" progId="Equation.3">
                    <p:embed/>
                  </p:oleObj>
                </mc:Choice>
                <mc:Fallback>
                  <p:oleObj name="Equation" r:id="rId5" imgW="1282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599" y="2895600"/>
                          <a:ext cx="3265055"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413827" y="3198168"/>
              <a:ext cx="1066800" cy="497178"/>
            </a:xfrm>
            <a:prstGeom prst="rect">
              <a:avLst/>
            </a:prstGeom>
            <a:noFill/>
          </p:spPr>
          <p:txBody>
            <a:bodyPr wrap="square" rtlCol="0">
              <a:spAutoFit/>
            </a:bodyPr>
            <a:lstStyle/>
            <a:p>
              <a:r>
                <a:rPr lang="en-US" sz="2400" dirty="0">
                  <a:latin typeface="Source Sans Pro" panose="020B0503030403020204" pitchFamily="34" charset="0"/>
                </a:rPr>
                <a:t>where</a:t>
              </a:r>
            </a:p>
          </p:txBody>
        </p:sp>
        <p:graphicFrame>
          <p:nvGraphicFramePr>
            <p:cNvPr id="11267" name="Object 3"/>
            <p:cNvGraphicFramePr>
              <a:graphicFrameLocks noChangeAspect="1"/>
            </p:cNvGraphicFramePr>
            <p:nvPr/>
          </p:nvGraphicFramePr>
          <p:xfrm>
            <a:off x="5638800" y="3170238"/>
            <a:ext cx="1487488" cy="517525"/>
          </p:xfrm>
          <a:graphic>
            <a:graphicData uri="http://schemas.openxmlformats.org/presentationml/2006/ole">
              <mc:AlternateContent xmlns:mc="http://schemas.openxmlformats.org/markup-compatibility/2006">
                <mc:Choice xmlns:v="urn:schemas-microsoft-com:vml" Requires="v">
                  <p:oleObj spid="_x0000_s26627" name="Equation" r:id="rId7" imgW="583947" imgH="203112" progId="Equation.3">
                    <p:embed/>
                  </p:oleObj>
                </mc:Choice>
                <mc:Fallback>
                  <p:oleObj name="Equation" r:id="rId7" imgW="583947" imgH="203112" progId="Equation.3">
                    <p:embed/>
                    <p:pic>
                      <p:nvPicPr>
                        <p:cNvPr id="112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3170238"/>
                          <a:ext cx="1487488"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180874453"/>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Distribution?</a:t>
            </a:r>
          </a:p>
        </p:txBody>
      </p:sp>
      <p:sp>
        <p:nvSpPr>
          <p:cNvPr id="3" name="Content Placeholder 2"/>
          <p:cNvSpPr>
            <a:spLocks noGrp="1"/>
          </p:cNvSpPr>
          <p:nvPr>
            <p:ph idx="1"/>
          </p:nvPr>
        </p:nvSpPr>
        <p:spPr/>
        <p:txBody>
          <a:bodyPr>
            <a:normAutofit/>
          </a:bodyPr>
          <a:lstStyle/>
          <a:p>
            <a:r>
              <a:rPr lang="en-US" b="1" dirty="0"/>
              <a:t>Distribution</a:t>
            </a:r>
            <a:r>
              <a:rPr lang="en-US" dirty="0"/>
              <a:t> (or probability distribution) describes the range of possible events and the possibility of each event occurring.</a:t>
            </a:r>
          </a:p>
          <a:p>
            <a:endParaRPr lang="en-US" dirty="0"/>
          </a:p>
          <a:p>
            <a:r>
              <a:rPr lang="en-US" dirty="0"/>
              <a:t>In statistical terms, distribution is the probability of each possible value of a random variable when the variable is discrete, or the probability of a value falling in a specific interval when the variable is continuous.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03755218"/>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Mass Function</a:t>
            </a:r>
          </a:p>
        </p:txBody>
      </p:sp>
      <p:sp>
        <p:nvSpPr>
          <p:cNvPr id="3" name="Content Placeholder 2"/>
          <p:cNvSpPr>
            <a:spLocks noGrp="1"/>
          </p:cNvSpPr>
          <p:nvPr>
            <p:ph idx="1"/>
          </p:nvPr>
        </p:nvSpPr>
        <p:spPr/>
        <p:txBody>
          <a:bodyPr>
            <a:normAutofit/>
          </a:bodyPr>
          <a:lstStyle/>
          <a:p>
            <a:r>
              <a:rPr lang="en-US" b="1" dirty="0"/>
              <a:t>PMF</a:t>
            </a:r>
            <a:r>
              <a:rPr lang="en-US" dirty="0"/>
              <a:t> (Probability Mass Function) is a function describing the probability of a discrete random variable equal to a particular value.</a:t>
            </a:r>
          </a:p>
          <a:p>
            <a:r>
              <a:rPr lang="en-US" dirty="0"/>
              <a:t>Here is the probability mass function chart for a fair die.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291" name="Picture 3"/>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2540000" y="2544023"/>
            <a:ext cx="6451600" cy="404727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093057330"/>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Density Function</a:t>
            </a:r>
          </a:p>
        </p:txBody>
      </p:sp>
      <p:sp>
        <p:nvSpPr>
          <p:cNvPr id="3" name="Content Placeholder 2"/>
          <p:cNvSpPr>
            <a:spLocks noGrp="1"/>
          </p:cNvSpPr>
          <p:nvPr>
            <p:ph idx="1"/>
          </p:nvPr>
        </p:nvSpPr>
        <p:spPr/>
        <p:txBody>
          <a:bodyPr>
            <a:normAutofit/>
          </a:bodyPr>
          <a:lstStyle/>
          <a:p>
            <a:r>
              <a:rPr lang="en-US" b="1" dirty="0"/>
              <a:t>PDF (Probability Density Function) </a:t>
            </a:r>
            <a:r>
              <a:rPr lang="en-US" dirty="0"/>
              <a:t>is a function used to retrieve the probability of a continuous random variable falling within a particular interval.</a:t>
            </a:r>
          </a:p>
          <a:p>
            <a:r>
              <a:rPr lang="en-US" dirty="0"/>
              <a:t>The probability of a variable falling within a particular region is the integral of the probability density function over the region.</a:t>
            </a:r>
          </a:p>
          <a:p>
            <a:r>
              <a:rPr lang="en-US" dirty="0"/>
              <a:t>Here is the probability density function chart of a standard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31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3533363" y="3838161"/>
            <a:ext cx="4464874" cy="2743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67082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Distribution</a:t>
            </a:r>
          </a:p>
        </p:txBody>
      </p:sp>
      <p:sp>
        <p:nvSpPr>
          <p:cNvPr id="3" name="Content Placeholder 2"/>
          <p:cNvSpPr>
            <a:spLocks noGrp="1"/>
          </p:cNvSpPr>
          <p:nvPr>
            <p:ph idx="1"/>
          </p:nvPr>
        </p:nvSpPr>
        <p:spPr/>
        <p:txBody>
          <a:bodyPr>
            <a:normAutofit/>
          </a:bodyPr>
          <a:lstStyle/>
          <a:p>
            <a:r>
              <a:rPr lang="en-US" dirty="0"/>
              <a:t>Distributions capture the most basic features of data</a:t>
            </a:r>
          </a:p>
          <a:p>
            <a:pPr lvl="1"/>
            <a:endParaRPr lang="en-US" sz="2400" dirty="0"/>
          </a:p>
          <a:p>
            <a:pPr lvl="1"/>
            <a:r>
              <a:rPr lang="en-US" sz="2400" dirty="0"/>
              <a:t>Shape</a:t>
            </a:r>
          </a:p>
          <a:p>
            <a:pPr lvl="2"/>
            <a:r>
              <a:rPr lang="en-US" sz="2000" dirty="0"/>
              <a:t>Which distribution family may the data belong to?</a:t>
            </a:r>
          </a:p>
          <a:p>
            <a:pPr lvl="2"/>
            <a:r>
              <a:rPr lang="en-US" sz="2000" dirty="0"/>
              <a:t>Is the data symmetric? </a:t>
            </a:r>
          </a:p>
          <a:p>
            <a:pPr lvl="2"/>
            <a:r>
              <a:rPr lang="en-US" sz="2000" dirty="0"/>
              <a:t>Are the tails of the data flat?</a:t>
            </a:r>
          </a:p>
          <a:p>
            <a:pPr lvl="1"/>
            <a:endParaRPr lang="en-US" sz="2400" dirty="0"/>
          </a:p>
          <a:p>
            <a:pPr lvl="1"/>
            <a:r>
              <a:rPr lang="en-US" sz="2400" dirty="0"/>
              <a:t>Center</a:t>
            </a:r>
          </a:p>
          <a:p>
            <a:pPr lvl="2"/>
            <a:r>
              <a:rPr lang="en-US" sz="2000" dirty="0"/>
              <a:t>Where is the midpoint of the data?</a:t>
            </a:r>
          </a:p>
          <a:p>
            <a:pPr lvl="1"/>
            <a:endParaRPr lang="en-US" sz="2400" dirty="0"/>
          </a:p>
          <a:p>
            <a:pPr lvl="1"/>
            <a:r>
              <a:rPr lang="en-US" sz="2400" dirty="0"/>
              <a:t>Scale</a:t>
            </a:r>
          </a:p>
          <a:p>
            <a:pPr lvl="2"/>
            <a:r>
              <a:rPr lang="en-US" sz="2000" dirty="0"/>
              <a:t>What is the range of data? </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7669891"/>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Skewness and Kurtosis</a:t>
            </a:r>
          </a:p>
        </p:txBody>
      </p:sp>
      <p:sp>
        <p:nvSpPr>
          <p:cNvPr id="3" name="Content Placeholder 2"/>
          <p:cNvSpPr>
            <a:spLocks noGrp="1"/>
          </p:cNvSpPr>
          <p:nvPr>
            <p:ph idx="1"/>
          </p:nvPr>
        </p:nvSpPr>
        <p:spPr/>
        <p:txBody>
          <a:bodyPr>
            <a:normAutofit/>
          </a:bodyPr>
          <a:lstStyle/>
          <a:p>
            <a:r>
              <a:rPr lang="en-US" dirty="0"/>
              <a:t>The shape, center (i.e. location) and scale (i.e. variability) are three basic data characteristics that probability distributions capture.</a:t>
            </a:r>
          </a:p>
          <a:p>
            <a:endParaRPr lang="en-US" dirty="0"/>
          </a:p>
          <a:p>
            <a:r>
              <a:rPr lang="en-US" dirty="0"/>
              <a:t>Skewness and kurtosis are the two more advanced characteristics of the probability distribution.</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2948123"/>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Skewness</a:t>
            </a:r>
            <a:r>
              <a:rPr lang="en-US" dirty="0"/>
              <a:t> is a measure of the asymmetry degree of the probability distribution.</a:t>
            </a:r>
          </a:p>
          <a:p>
            <a:pPr marL="342900" lvl="1">
              <a:buClr>
                <a:schemeClr val="accent1"/>
              </a:buClr>
            </a:pPr>
            <a:r>
              <a:rPr lang="en-US" dirty="0"/>
              <a:t>The mathematical definition of the skewness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114300" lvl="1" indent="0">
              <a:buClr>
                <a:schemeClr val="accent1"/>
              </a:buClr>
              <a:buNone/>
            </a:pPr>
            <a:r>
              <a:rPr lang="en-US" dirty="0"/>
              <a:t>     </a:t>
            </a:r>
          </a:p>
          <a:p>
            <a:r>
              <a:rPr lang="en-US" dirty="0"/>
              <a:t>The skewness of a normal distribution is zero.</a:t>
            </a:r>
          </a:p>
          <a:p>
            <a:r>
              <a:rPr lang="en-US" dirty="0"/>
              <a:t>When the distribution looks symmetric to the left side and the right side of the center point, the skewness is close to zero.</a:t>
            </a:r>
          </a:p>
          <a:p>
            <a:r>
              <a:rPr lang="en-US" dirty="0"/>
              <a:t>Potential causes of skewness:</a:t>
            </a:r>
          </a:p>
          <a:p>
            <a:pPr lvl="1"/>
            <a:r>
              <a:rPr lang="en-US" dirty="0"/>
              <a:t>Extreme values exist in the data</a:t>
            </a:r>
          </a:p>
          <a:p>
            <a:pPr lvl="1"/>
            <a:r>
              <a:rPr lang="en-US" dirty="0"/>
              <a:t>Data have a lower or higher bound.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105182" y="2133600"/>
            <a:ext cx="7372531" cy="1388477"/>
            <a:chOff x="685800" y="2286000"/>
            <a:chExt cx="7372531" cy="1388477"/>
          </a:xfrm>
        </p:grpSpPr>
        <p:pic>
          <p:nvPicPr>
            <p:cNvPr id="1269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595" y="2286000"/>
              <a:ext cx="63627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3335923"/>
              <a:ext cx="7372531" cy="338554"/>
            </a:xfrm>
            <a:prstGeom prst="rect">
              <a:avLst/>
            </a:prstGeom>
            <a:noFill/>
          </p:spPr>
          <p:txBody>
            <a:bodyPr wrap="none" rtlCol="0">
              <a:spAutoFit/>
            </a:bodyPr>
            <a:lstStyle/>
            <a:p>
              <a:pPr marL="0" lvl="1"/>
              <a:r>
                <a:rPr lang="en-US" sz="1600" dirty="0"/>
                <a:t>   </a:t>
              </a:r>
              <a:r>
                <a:rPr lang="en-US" sz="1600" dirty="0">
                  <a:latin typeface="+mj-lt"/>
                </a:rPr>
                <a:t>where µ</a:t>
              </a:r>
              <a:r>
                <a:rPr lang="en-US" sz="1600" baseline="-25000" dirty="0">
                  <a:latin typeface="+mj-lt"/>
                </a:rPr>
                <a:t>3</a:t>
              </a:r>
              <a:r>
                <a:rPr lang="en-US" sz="1600" dirty="0">
                  <a:latin typeface="+mj-lt"/>
                </a:rPr>
                <a:t> is the third moment about the mean and </a:t>
              </a:r>
              <a:r>
                <a:rPr lang="el-GR" sz="1600" dirty="0">
                  <a:latin typeface="+mj-lt"/>
                </a:rPr>
                <a:t>σ</a:t>
              </a:r>
              <a:r>
                <a:rPr lang="en-US" sz="1600" dirty="0">
                  <a:latin typeface="+mj-lt"/>
                </a:rPr>
                <a:t> is the standard deviation</a:t>
              </a:r>
              <a:r>
                <a:rPr lang="en-US" sz="1600" dirty="0">
                  <a:latin typeface="Source Sans Pro" panose="020B0503030403020204" pitchFamily="34" charset="0"/>
                </a:rPr>
                <a:t>.</a:t>
              </a:r>
            </a:p>
          </p:txBody>
        </p:sp>
      </p:grpSp>
    </p:spTree>
    <p:custDataLst>
      <p:tags r:id="rId1"/>
    </p:custDataLst>
    <p:extLst>
      <p:ext uri="{BB962C8B-B14F-4D97-AF65-F5344CB8AC3E}">
        <p14:creationId xmlns:p14="http://schemas.microsoft.com/office/powerpoint/2010/main" val="1216537014"/>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r>
              <a:rPr lang="en-US" sz="2000" dirty="0"/>
              <a:t>Left Skew</a:t>
            </a:r>
          </a:p>
          <a:p>
            <a:pPr lvl="1"/>
            <a:r>
              <a:rPr lang="en-US" sz="1800" dirty="0"/>
              <a:t>Skewness &lt; 0</a:t>
            </a:r>
          </a:p>
          <a:p>
            <a:pPr lvl="1"/>
            <a:r>
              <a:rPr lang="en-US" sz="1800" dirty="0"/>
              <a:t>The left tail of the distribution is longer than the right tail.</a:t>
            </a:r>
          </a:p>
          <a:p>
            <a:endParaRPr lang="en-US" sz="1800" dirty="0"/>
          </a:p>
          <a:p>
            <a:endParaRPr lang="en-US" sz="1800" dirty="0"/>
          </a:p>
          <a:p>
            <a:endParaRPr lang="en-US" sz="1800" dirty="0"/>
          </a:p>
          <a:p>
            <a:endParaRPr lang="en-US" sz="1800" dirty="0"/>
          </a:p>
          <a:p>
            <a:endParaRPr lang="en-US" sz="1800" dirty="0"/>
          </a:p>
          <a:p>
            <a:r>
              <a:rPr lang="en-US" sz="2000" dirty="0"/>
              <a:t>Right Skew</a:t>
            </a:r>
          </a:p>
          <a:p>
            <a:pPr lvl="1"/>
            <a:r>
              <a:rPr lang="en-US" sz="1800" dirty="0"/>
              <a:t>Skewness &gt; 0</a:t>
            </a:r>
          </a:p>
          <a:p>
            <a:pPr lvl="1"/>
            <a:r>
              <a:rPr lang="en-US" sz="1800" dirty="0"/>
              <a:t>The right tail of the distribution is longer than the left tail</a:t>
            </a:r>
            <a:r>
              <a:rPr lang="en-US" sz="1600"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22" name="Group 21"/>
          <p:cNvGrpSpPr/>
          <p:nvPr/>
        </p:nvGrpSpPr>
        <p:grpSpPr>
          <a:xfrm>
            <a:off x="2751688" y="2316480"/>
            <a:ext cx="2743200" cy="1645920"/>
            <a:chOff x="0" y="0"/>
            <a:chExt cx="7040880" cy="4114800"/>
          </a:xfrm>
        </p:grpSpPr>
        <p:grpSp>
          <p:nvGrpSpPr>
            <p:cNvPr id="23" name="Group 22"/>
            <p:cNvGrpSpPr/>
            <p:nvPr/>
          </p:nvGrpSpPr>
          <p:grpSpPr>
            <a:xfrm>
              <a:off x="0" y="0"/>
              <a:ext cx="7040880" cy="4114800"/>
              <a:chOff x="0" y="0"/>
              <a:chExt cx="7040880" cy="4114800"/>
            </a:xfrm>
            <a:scene3d>
              <a:camera prst="orthographicFront">
                <a:rot lat="0" lon="0" rev="0"/>
              </a:camera>
              <a:lightRig rig="threePt" dir="t"/>
            </a:scene3d>
          </p:grpSpPr>
          <p:cxnSp>
            <p:nvCxnSpPr>
              <p:cNvPr id="25" name="Straight Arrow Connector 24"/>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grpSp>
        <p:nvGrpSpPr>
          <p:cNvPr id="27" name="Group 26"/>
          <p:cNvGrpSpPr/>
          <p:nvPr/>
        </p:nvGrpSpPr>
        <p:grpSpPr>
          <a:xfrm>
            <a:off x="2759110" y="4983480"/>
            <a:ext cx="2743200" cy="1645920"/>
            <a:chOff x="0" y="0"/>
            <a:chExt cx="7040880" cy="4114800"/>
          </a:xfrm>
        </p:grpSpPr>
        <p:grpSp>
          <p:nvGrpSpPr>
            <p:cNvPr id="28" name="Group 27"/>
            <p:cNvGrpSpPr/>
            <p:nvPr/>
          </p:nvGrpSpPr>
          <p:grpSpPr>
            <a:xfrm>
              <a:off x="0" y="0"/>
              <a:ext cx="7040880" cy="4114800"/>
              <a:chOff x="0" y="0"/>
              <a:chExt cx="7040880" cy="4114800"/>
            </a:xfrm>
            <a:scene3d>
              <a:camera prst="orthographicFront">
                <a:rot lat="0" lon="0" rev="0"/>
              </a:camera>
              <a:lightRig rig="threePt" dir="t"/>
            </a:scene3d>
          </p:grpSpPr>
          <p:cxnSp>
            <p:nvCxnSpPr>
              <p:cNvPr id="30" name="Straight Arrow Connector 29"/>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9" name="Freeform 28"/>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Tree>
    <p:custDataLst>
      <p:tags r:id="rId1"/>
    </p:custDataLst>
    <p:extLst>
      <p:ext uri="{BB962C8B-B14F-4D97-AF65-F5344CB8AC3E}">
        <p14:creationId xmlns:p14="http://schemas.microsoft.com/office/powerpoint/2010/main" val="980189327"/>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Kurtosis</a:t>
            </a:r>
            <a:r>
              <a:rPr lang="en-US" dirty="0"/>
              <a:t> is a measure of the peakedness of the probability distribution.</a:t>
            </a:r>
          </a:p>
          <a:p>
            <a:pPr marL="342900" lvl="1">
              <a:buClr>
                <a:schemeClr val="accent1"/>
              </a:buClr>
            </a:pPr>
            <a:r>
              <a:rPr lang="en-US" dirty="0"/>
              <a:t>The mathematical definition of the excess kurtosis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r>
              <a:rPr lang="en-US" dirty="0"/>
              <a:t>The kurtosis of a normal distribution is zero.</a:t>
            </a:r>
          </a:p>
          <a:p>
            <a:pPr marL="342900" lvl="1">
              <a:buClr>
                <a:schemeClr val="accent1"/>
              </a:buClr>
            </a:pPr>
            <a:r>
              <a:rPr lang="en-US" dirty="0"/>
              <a:t>Distributions with a zero excess kurtosis are called mesokurtic.</a:t>
            </a:r>
          </a:p>
          <a:p>
            <a:pPr marL="342900" lvl="1">
              <a:buClr>
                <a:schemeClr val="accent1"/>
              </a:buClr>
            </a:pPr>
            <a:endParaRPr lang="en-US" dirty="0"/>
          </a:p>
          <a:p>
            <a:pPr marL="342900" lvl="1">
              <a:buClr>
                <a:schemeClr val="accent1"/>
              </a:buClr>
            </a:pPr>
            <a:r>
              <a:rPr lang="en-US" dirty="0"/>
              <a:t>The distribution with a high kurtosis has a more distinct peak and fatter, longer tails.</a:t>
            </a:r>
          </a:p>
          <a:p>
            <a:pPr marL="342900" lvl="1">
              <a:buClr>
                <a:schemeClr val="accent1"/>
              </a:buClr>
            </a:pPr>
            <a:r>
              <a:rPr lang="en-US" dirty="0"/>
              <a:t>The distribution with a low kurtosis has a more rounded peak and thinner, shorter tails.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079625" y="2286000"/>
            <a:ext cx="7372350" cy="1043404"/>
            <a:chOff x="923925" y="2362200"/>
            <a:chExt cx="7372350" cy="1043404"/>
          </a:xfrm>
        </p:grpSpPr>
        <p:pic>
          <p:nvPicPr>
            <p:cNvPr id="1280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6232" y="2362200"/>
              <a:ext cx="218122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923925" y="3067050"/>
              <a:ext cx="7372350" cy="338554"/>
            </a:xfrm>
            <a:prstGeom prst="rect">
              <a:avLst/>
            </a:prstGeom>
            <a:noFill/>
          </p:spPr>
          <p:txBody>
            <a:bodyPr wrap="square" rtlCol="0">
              <a:spAutoFit/>
            </a:bodyPr>
            <a:lstStyle/>
            <a:p>
              <a:pPr marL="0" lvl="1"/>
              <a:r>
                <a:rPr lang="en-US" sz="1600" dirty="0">
                  <a:latin typeface="+mj-lt"/>
                </a:rPr>
                <a:t>where µ</a:t>
              </a:r>
              <a:r>
                <a:rPr lang="en-US" sz="1600" baseline="-25000" dirty="0">
                  <a:latin typeface="+mj-lt"/>
                </a:rPr>
                <a:t>4</a:t>
              </a:r>
              <a:r>
                <a:rPr lang="en-US" sz="1600" dirty="0">
                  <a:latin typeface="+mj-lt"/>
                </a:rPr>
                <a:t> is the fourth moment about the mean and </a:t>
              </a:r>
              <a:r>
                <a:rPr lang="el-GR" sz="1600" dirty="0">
                  <a:latin typeface="+mj-lt"/>
                </a:rPr>
                <a:t>σ</a:t>
              </a:r>
              <a:r>
                <a:rPr lang="en-US" sz="1600" dirty="0">
                  <a:latin typeface="+mj-lt"/>
                </a:rPr>
                <a:t> is the standard deviation.</a:t>
              </a:r>
            </a:p>
          </p:txBody>
        </p:sp>
      </p:grpSp>
    </p:spTree>
    <p:custDataLst>
      <p:tags r:id="rId1"/>
    </p:custDataLst>
    <p:extLst>
      <p:ext uri="{BB962C8B-B14F-4D97-AF65-F5344CB8AC3E}">
        <p14:creationId xmlns:p14="http://schemas.microsoft.com/office/powerpoint/2010/main" val="2637629711"/>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r>
              <a:rPr lang="en-US" sz="2000" dirty="0"/>
              <a:t>Leptokurtic</a:t>
            </a:r>
          </a:p>
          <a:p>
            <a:pPr lvl="1"/>
            <a:r>
              <a:rPr lang="en-US" sz="1800" dirty="0"/>
              <a:t>Excess Kurtosis &gt; 0</a:t>
            </a:r>
          </a:p>
          <a:p>
            <a:pPr lvl="1"/>
            <a:r>
              <a:rPr lang="en-US" sz="1800" dirty="0"/>
              <a:t>A sharper peak near the mean, declining rapidly, and fatter tails.</a:t>
            </a:r>
          </a:p>
          <a:p>
            <a:endParaRPr lang="en-US" sz="2000" dirty="0"/>
          </a:p>
          <a:p>
            <a:endParaRPr lang="en-US" sz="2000" dirty="0"/>
          </a:p>
          <a:p>
            <a:endParaRPr lang="en-US" sz="2000" dirty="0"/>
          </a:p>
          <a:p>
            <a:endParaRPr lang="en-US" sz="2000" dirty="0"/>
          </a:p>
          <a:p>
            <a:endParaRPr lang="en-US" sz="2000" dirty="0"/>
          </a:p>
          <a:p>
            <a:r>
              <a:rPr lang="en-US" sz="2000" dirty="0"/>
              <a:t>Platykurtic</a:t>
            </a:r>
          </a:p>
          <a:p>
            <a:pPr lvl="1"/>
            <a:r>
              <a:rPr lang="en-US" sz="1800" dirty="0"/>
              <a:t>Excess Kurtosis &lt; 0</a:t>
            </a:r>
          </a:p>
          <a:p>
            <a:pPr lvl="1"/>
            <a:r>
              <a:rPr lang="en-US" sz="1800" dirty="0"/>
              <a:t>A flatter top near the mean, declining slowly, and thinner tails.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2943979" y="2286000"/>
            <a:ext cx="2668905" cy="1600200"/>
            <a:chOff x="0" y="0"/>
            <a:chExt cx="4572000" cy="3067050"/>
          </a:xfrm>
        </p:grpSpPr>
        <p:grpSp>
          <p:nvGrpSpPr>
            <p:cNvPr id="13" name="Group 12"/>
            <p:cNvGrpSpPr/>
            <p:nvPr/>
          </p:nvGrpSpPr>
          <p:grpSpPr>
            <a:xfrm>
              <a:off x="171450" y="0"/>
              <a:ext cx="4276725" cy="2981325"/>
              <a:chOff x="171450" y="0"/>
              <a:chExt cx="4276725" cy="2981325"/>
            </a:xfrm>
          </p:grpSpPr>
          <p:sp>
            <p:nvSpPr>
              <p:cNvPr id="15" name="Freeform 14"/>
              <p:cNvSpPr/>
              <p:nvPr/>
            </p:nvSpPr>
            <p:spPr>
              <a:xfrm>
                <a:off x="171450"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16" name="Freeform 15"/>
              <p:cNvSpPr/>
              <p:nvPr/>
            </p:nvSpPr>
            <p:spPr>
              <a:xfrm>
                <a:off x="2314575"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cxnSp>
          <p:nvCxnSpPr>
            <p:cNvPr id="14" name="Straight Connector 13"/>
            <p:cNvCxnSpPr/>
            <p:nvPr/>
          </p:nvCxnSpPr>
          <p:spPr>
            <a:xfrm flipV="1">
              <a:off x="0" y="3067050"/>
              <a:ext cx="45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791123" y="5116950"/>
            <a:ext cx="3076277" cy="1060779"/>
            <a:chOff x="0" y="0"/>
            <a:chExt cx="6086475" cy="1763908"/>
          </a:xfrm>
        </p:grpSpPr>
        <p:cxnSp>
          <p:nvCxnSpPr>
            <p:cNvPr id="18" name="Straight Connector 17"/>
            <p:cNvCxnSpPr/>
            <p:nvPr/>
          </p:nvCxnSpPr>
          <p:spPr>
            <a:xfrm flipV="1">
              <a:off x="0" y="1754383"/>
              <a:ext cx="6086475"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19050" y="0"/>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20" name="Freeform 19"/>
            <p:cNvSpPr/>
            <p:nvPr/>
          </p:nvSpPr>
          <p:spPr>
            <a:xfrm>
              <a:off x="3038475" y="9525"/>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Tree>
    <p:custDataLst>
      <p:tags r:id="rId1"/>
    </p:custDataLst>
    <p:extLst>
      <p:ext uri="{BB962C8B-B14F-4D97-AF65-F5344CB8AC3E}">
        <p14:creationId xmlns:p14="http://schemas.microsoft.com/office/powerpoint/2010/main" val="2602930298"/>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Multimodal Distribution</a:t>
            </a:r>
          </a:p>
        </p:txBody>
      </p:sp>
      <p:sp>
        <p:nvSpPr>
          <p:cNvPr id="3" name="Content Placeholder 2"/>
          <p:cNvSpPr>
            <a:spLocks noGrp="1"/>
          </p:cNvSpPr>
          <p:nvPr>
            <p:ph idx="1"/>
          </p:nvPr>
        </p:nvSpPr>
        <p:spPr/>
        <p:txBody>
          <a:bodyPr>
            <a:normAutofit/>
          </a:bodyPr>
          <a:lstStyle/>
          <a:p>
            <a:r>
              <a:rPr lang="en-US" dirty="0"/>
              <a:t>In statistics, a continuous probability distribution with two or more different unimodal distributions is called a </a:t>
            </a:r>
            <a:r>
              <a:rPr lang="en-US" b="1" dirty="0"/>
              <a:t>multimodal distribution</a:t>
            </a:r>
            <a:r>
              <a:rPr lang="en-US" dirty="0"/>
              <a:t>.</a:t>
            </a:r>
          </a:p>
          <a:p>
            <a:r>
              <a:rPr lang="en-US" dirty="0"/>
              <a:t>A </a:t>
            </a:r>
            <a:r>
              <a:rPr lang="en-US" b="1" dirty="0"/>
              <a:t>unimodal distribution </a:t>
            </a:r>
            <a:r>
              <a:rPr lang="en-US" dirty="0"/>
              <a:t>has only one local maximum which is equal to its global maximum.</a:t>
            </a:r>
          </a:p>
          <a:p>
            <a:r>
              <a:rPr lang="en-US" dirty="0"/>
              <a:t>A multimodal probability distribution has more than one local maximum.</a:t>
            </a:r>
          </a:p>
          <a:p>
            <a:pPr lvl="1"/>
            <a:r>
              <a:rPr lang="en-US" sz="2000" dirty="0"/>
              <a:t>Example: a bivariate, multimodal distribution</a:t>
            </a:r>
          </a:p>
          <a:p>
            <a:pPr marL="411480" lvl="1" indent="0">
              <a:buNone/>
            </a:pPr>
            <a:r>
              <a:rPr lang="en-US" sz="2000" dirty="0"/>
              <a:t>		 </a:t>
            </a:r>
            <a:r>
              <a:rPr lang="en-US" sz="1800" dirty="0"/>
              <a:t>(picture source:</a:t>
            </a:r>
            <a:r>
              <a:rPr lang="en-US" sz="1800" dirty="0">
                <a:hlinkClick r:id="rId4"/>
              </a:rPr>
              <a:t> </a:t>
            </a:r>
            <a:r>
              <a:rPr lang="en-US" sz="1800" dirty="0">
                <a:solidFill>
                  <a:schemeClr val="bg1">
                    <a:lumMod val="50000"/>
                  </a:schemeClr>
                </a:solidFill>
                <a:hlinkClick r:id="rId4"/>
              </a:rPr>
              <a:t>http://en.wikipedia.org/wiki/Multimodal_distribution</a:t>
            </a:r>
            <a:r>
              <a:rPr lang="en-US" sz="2000" dirty="0"/>
              <a:t>)</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0050" name="Picture 2"/>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77466" y="4114776"/>
            <a:ext cx="3224268" cy="23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40923005"/>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Bimodal Distribution</a:t>
            </a:r>
          </a:p>
        </p:txBody>
      </p:sp>
      <p:sp>
        <p:nvSpPr>
          <p:cNvPr id="3" name="Content Placeholder 2"/>
          <p:cNvSpPr>
            <a:spLocks noGrp="1"/>
          </p:cNvSpPr>
          <p:nvPr>
            <p:ph idx="1"/>
          </p:nvPr>
        </p:nvSpPr>
        <p:spPr/>
        <p:txBody>
          <a:bodyPr>
            <a:normAutofit/>
          </a:bodyPr>
          <a:lstStyle/>
          <a:p>
            <a:r>
              <a:rPr lang="en-US" sz="2000" dirty="0"/>
              <a:t>In statistics, a continuous probability distribution with two different unimodal distributions is called a </a:t>
            </a:r>
            <a:r>
              <a:rPr lang="en-US" sz="2000" b="1" dirty="0"/>
              <a:t>bimodal distribution</a:t>
            </a:r>
            <a:r>
              <a:rPr lang="en-US" sz="2000" dirty="0"/>
              <a:t>.</a:t>
            </a:r>
          </a:p>
          <a:p>
            <a:r>
              <a:rPr lang="en-US" sz="2000" dirty="0"/>
              <a:t>A bimodal probability distribution has two local maxima.</a:t>
            </a:r>
          </a:p>
          <a:p>
            <a:r>
              <a:rPr lang="en-US" sz="2000" dirty="0"/>
              <a:t>Example </a:t>
            </a:r>
            <a:r>
              <a:rPr lang="en-US" sz="1500" dirty="0"/>
              <a:t>(picture source: </a:t>
            </a:r>
            <a:r>
              <a:rPr lang="en-US" sz="1500" dirty="0">
                <a:hlinkClick r:id="rId4"/>
              </a:rPr>
              <a:t>http://en.wikipedia.org/wiki/Multimodal_distribution</a:t>
            </a:r>
            <a:r>
              <a:rPr lang="en-US" sz="1500" dirty="0"/>
              <a:t>)</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By mixing two unimodal distributions with different means, the mixture distribution is not necessarily a bimodal distribution.</a:t>
            </a:r>
          </a:p>
          <a:p>
            <a:r>
              <a:rPr lang="en-US" sz="2000" dirty="0"/>
              <a:t>The mixture of two normal distributions with the same standard deviation is a bimodal distribution only if the difference between their means is at least twice their common standard deviation.</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2401" y="2704016"/>
            <a:ext cx="3629025" cy="186798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955474602"/>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Discrete Distribution</a:t>
            </a:r>
          </a:p>
        </p:txBody>
      </p:sp>
      <p:sp>
        <p:nvSpPr>
          <p:cNvPr id="3" name="Content Placeholder 2"/>
          <p:cNvSpPr>
            <a:spLocks noGrp="1"/>
          </p:cNvSpPr>
          <p:nvPr>
            <p:ph idx="1"/>
          </p:nvPr>
        </p:nvSpPr>
        <p:spPr/>
        <p:txBody>
          <a:bodyPr>
            <a:normAutofit/>
          </a:bodyPr>
          <a:lstStyle/>
          <a:p>
            <a:r>
              <a:rPr lang="en-US" dirty="0"/>
              <a:t>Binomial Distribution</a:t>
            </a:r>
          </a:p>
          <a:p>
            <a:r>
              <a:rPr lang="en-US" dirty="0"/>
              <a:t>Poisson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85853603"/>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solidFill>
                  <a:srgbClr val="182835"/>
                </a:solidFill>
              </a:rPr>
              <a:t>Assume there is an experiment with </a:t>
            </a:r>
            <a:r>
              <a:rPr lang="en-US" i="1" dirty="0">
                <a:solidFill>
                  <a:srgbClr val="182835"/>
                </a:solidFill>
              </a:rPr>
              <a:t>n</a:t>
            </a:r>
            <a:r>
              <a:rPr lang="en-US" dirty="0">
                <a:solidFill>
                  <a:srgbClr val="182835"/>
                </a:solidFill>
              </a:rPr>
              <a:t> independent trials, each of which only has two potential outcomes (i.e. yes/no, fail/pass). </a:t>
            </a:r>
            <a:r>
              <a:rPr lang="en-US" i="1" dirty="0">
                <a:solidFill>
                  <a:srgbClr val="182835"/>
                </a:solidFill>
              </a:rPr>
              <a:t>p</a:t>
            </a:r>
            <a:r>
              <a:rPr lang="en-US" dirty="0">
                <a:solidFill>
                  <a:srgbClr val="182835"/>
                </a:solidFill>
              </a:rPr>
              <a:t> is the probability of one outcome and (1 – </a:t>
            </a:r>
            <a:r>
              <a:rPr lang="en-US" i="1" dirty="0">
                <a:solidFill>
                  <a:srgbClr val="182835"/>
                </a:solidFill>
              </a:rPr>
              <a:t>p</a:t>
            </a:r>
            <a:r>
              <a:rPr lang="en-US" dirty="0">
                <a:solidFill>
                  <a:srgbClr val="182835"/>
                </a:solidFill>
              </a:rPr>
              <a:t>) is the probability of the other.</a:t>
            </a:r>
          </a:p>
          <a:p>
            <a:endParaRPr lang="en-US" dirty="0">
              <a:solidFill>
                <a:srgbClr val="182835"/>
              </a:solidFill>
            </a:endParaRPr>
          </a:p>
          <a:p>
            <a:r>
              <a:rPr lang="en-US" b="1" dirty="0">
                <a:solidFill>
                  <a:srgbClr val="182835"/>
                </a:solidFill>
              </a:rPr>
              <a:t>Binomial distribution </a:t>
            </a:r>
            <a:r>
              <a:rPr lang="en-US" dirty="0">
                <a:solidFill>
                  <a:srgbClr val="182835"/>
                </a:solidFill>
              </a:rPr>
              <a:t>is a discrete probability distribution describing the probability of any outcome of the experiment.</a:t>
            </a:r>
          </a:p>
          <a:p>
            <a:endParaRPr lang="en-US" dirty="0">
              <a:solidFill>
                <a:srgbClr val="182835"/>
              </a:solidFill>
            </a:endParaRPr>
          </a:p>
          <a:p>
            <a:r>
              <a:rPr lang="en-US" dirty="0">
                <a:solidFill>
                  <a:srgbClr val="182835"/>
                </a:solidFill>
              </a:rPr>
              <a:t>Excel formula for binomial distribution:</a:t>
            </a:r>
          </a:p>
          <a:p>
            <a:pPr lvl="1"/>
            <a:r>
              <a:rPr lang="en-US" b="1" dirty="0">
                <a:solidFill>
                  <a:srgbClr val="182835"/>
                </a:solidFill>
              </a:rPr>
              <a:t>BINOMDIST</a:t>
            </a:r>
            <a:r>
              <a:rPr lang="en-US" dirty="0">
                <a:solidFill>
                  <a:srgbClr val="182835"/>
                </a:solidFill>
              </a:rPr>
              <a:t>(</a:t>
            </a:r>
            <a:r>
              <a:rPr lang="en-US" b="1" dirty="0">
                <a:solidFill>
                  <a:srgbClr val="182835"/>
                </a:solidFill>
              </a:rPr>
              <a:t>number_s</a:t>
            </a:r>
            <a:r>
              <a:rPr lang="en-US" dirty="0">
                <a:solidFill>
                  <a:srgbClr val="182835"/>
                </a:solidFill>
              </a:rPr>
              <a:t>, </a:t>
            </a:r>
            <a:r>
              <a:rPr lang="en-US" b="1" dirty="0">
                <a:solidFill>
                  <a:srgbClr val="182835"/>
                </a:solidFill>
              </a:rPr>
              <a:t>trials</a:t>
            </a:r>
            <a:r>
              <a:rPr lang="en-US" dirty="0">
                <a:solidFill>
                  <a:srgbClr val="182835"/>
                </a:solidFill>
              </a:rPr>
              <a:t>, </a:t>
            </a:r>
            <a:r>
              <a:rPr lang="en-US" b="1" dirty="0">
                <a:solidFill>
                  <a:srgbClr val="182835"/>
                </a:solidFill>
              </a:rPr>
              <a:t>probability_s</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a:p>
            <a:pPr>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519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47002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t>PMF of Binomial Distribution</a:t>
            </a:r>
          </a:p>
          <a:p>
            <a:pPr>
              <a:buNone/>
            </a:pPr>
            <a:r>
              <a:rPr lang="en-US" dirty="0"/>
              <a:t>	the probability of getting </a:t>
            </a:r>
            <a:r>
              <a:rPr lang="en-US" i="1" dirty="0"/>
              <a:t>k</a:t>
            </a:r>
            <a:r>
              <a:rPr lang="en-US" dirty="0"/>
              <a:t> successes in </a:t>
            </a:r>
            <a:r>
              <a:rPr lang="en-US" i="1" dirty="0"/>
              <a:t>n</a:t>
            </a:r>
            <a:r>
              <a:rPr lang="en-US" dirty="0"/>
              <a:t> trials:</a:t>
            </a:r>
          </a:p>
          <a:p>
            <a:endParaRPr lang="en-US" dirty="0"/>
          </a:p>
          <a:p>
            <a:endParaRPr lang="en-US" dirty="0"/>
          </a:p>
          <a:p>
            <a:endParaRPr lang="en-US" dirty="0"/>
          </a:p>
          <a:p>
            <a:r>
              <a:rPr lang="en-US" dirty="0"/>
              <a:t>Mean of Binomial Distribution</a:t>
            </a:r>
          </a:p>
          <a:p>
            <a:pPr>
              <a:buNone/>
            </a:pPr>
            <a:endParaRPr lang="en-US" dirty="0"/>
          </a:p>
          <a:p>
            <a:endParaRPr lang="en-US" dirty="0"/>
          </a:p>
          <a:p>
            <a:r>
              <a:rPr lang="en-US" dirty="0"/>
              <a:t>Variance of Binomial Distribution</a:t>
            </a:r>
          </a:p>
          <a:p>
            <a:endParaRPr lang="en-US" dirty="0"/>
          </a:p>
        </p:txBody>
      </p:sp>
      <p:sp>
        <p:nvSpPr>
          <p:cNvPr id="11" name="Slide Number Placeholder 10"/>
          <p:cNvSpPr>
            <a:spLocks noGrp="1"/>
          </p:cNvSpPr>
          <p:nvPr>
            <p:ph type="sldNum" sz="quarter" idx="4"/>
          </p:nvPr>
        </p:nvSpPr>
        <p:spPr/>
        <p:txBody>
          <a:bodyPr/>
          <a:lstStyle/>
          <a:p>
            <a:fld id="{5A6A12F4-C341-4E64-9C18-B0BA3358FAF5}" type="slidenum">
              <a:rPr lang="en-US" smtClean="0"/>
              <a:pPr/>
              <a:t>520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6" name="Group 5"/>
          <p:cNvGrpSpPr/>
          <p:nvPr/>
        </p:nvGrpSpPr>
        <p:grpSpPr>
          <a:xfrm>
            <a:off x="2362200" y="2162145"/>
            <a:ext cx="7315200" cy="1117922"/>
            <a:chOff x="990600" y="4736939"/>
            <a:chExt cx="7315200" cy="1117922"/>
          </a:xfrm>
        </p:grpSpPr>
        <p:graphicFrame>
          <p:nvGraphicFramePr>
            <p:cNvPr id="7" name="Object 3"/>
            <p:cNvGraphicFramePr>
              <a:graphicFrameLocks noChangeAspect="1"/>
            </p:cNvGraphicFramePr>
            <p:nvPr/>
          </p:nvGraphicFramePr>
          <p:xfrm>
            <a:off x="990600" y="4762500"/>
            <a:ext cx="4030663" cy="1066800"/>
          </p:xfrm>
          <a:graphic>
            <a:graphicData uri="http://schemas.openxmlformats.org/presentationml/2006/ole">
              <mc:AlternateContent xmlns:mc="http://schemas.openxmlformats.org/markup-compatibility/2006">
                <mc:Choice xmlns:v="urn:schemas-microsoft-com:vml" Requires="v">
                  <p:oleObj spid="_x0000_s27650" name="Equation" r:id="rId5" imgW="1727200" imgH="457200" progId="Equation.3">
                    <p:embed/>
                  </p:oleObj>
                </mc:Choice>
                <mc:Fallback>
                  <p:oleObj name="Equation" r:id="rId5" imgW="1727200" imgH="457200" progId="Equation.3">
                    <p:embed/>
                    <p:pic>
                      <p:nvPicPr>
                        <p:cNvPr id="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762500"/>
                          <a:ext cx="4030663"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6019800" y="4736939"/>
            <a:ext cx="2286000" cy="1117922"/>
          </p:xfrm>
          <a:graphic>
            <a:graphicData uri="http://schemas.openxmlformats.org/presentationml/2006/ole">
              <mc:AlternateContent xmlns:mc="http://schemas.openxmlformats.org/markup-compatibility/2006">
                <mc:Choice xmlns:v="urn:schemas-microsoft-com:vml" Requires="v">
                  <p:oleObj spid="_x0000_s27651" name="Equation" r:id="rId7" imgW="1002865" imgH="457002" progId="Equation.3">
                    <p:embed/>
                  </p:oleObj>
                </mc:Choice>
                <mc:Fallback>
                  <p:oleObj name="Equation" r:id="rId7" imgW="1002865" imgH="457002"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736939"/>
                          <a:ext cx="2286000" cy="1117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5098076" y="5095845"/>
              <a:ext cx="883575" cy="400110"/>
            </a:xfrm>
            <a:prstGeom prst="rect">
              <a:avLst/>
            </a:prstGeom>
            <a:noFill/>
          </p:spPr>
          <p:txBody>
            <a:bodyPr wrap="none" rtlCol="0">
              <a:spAutoFit/>
            </a:bodyPr>
            <a:lstStyle/>
            <a:p>
              <a:r>
                <a:rPr lang="en-US" sz="2000" dirty="0"/>
                <a:t>where</a:t>
              </a:r>
              <a:endParaRPr lang="en-US" dirty="0"/>
            </a:p>
          </p:txBody>
        </p:sp>
      </p:grpSp>
      <p:graphicFrame>
        <p:nvGraphicFramePr>
          <p:cNvPr id="10" name="Object 9"/>
          <p:cNvGraphicFramePr>
            <a:graphicFrameLocks noChangeAspect="1"/>
          </p:cNvGraphicFramePr>
          <p:nvPr>
            <p:extLst>
              <p:ext uri="{D42A27DB-BD31-4B8C-83A1-F6EECF244321}">
                <p14:modId xmlns:p14="http://schemas.microsoft.com/office/powerpoint/2010/main" val="4076303163"/>
              </p:ext>
            </p:extLst>
          </p:nvPr>
        </p:nvGraphicFramePr>
        <p:xfrm>
          <a:off x="2438400" y="4191001"/>
          <a:ext cx="838200" cy="412021"/>
        </p:xfrm>
        <a:graphic>
          <a:graphicData uri="http://schemas.openxmlformats.org/presentationml/2006/ole">
            <mc:AlternateContent xmlns:mc="http://schemas.openxmlformats.org/markup-compatibility/2006">
              <mc:Choice xmlns:v="urn:schemas-microsoft-com:vml" Requires="v">
                <p:oleObj spid="_x0000_s27652" name="Equation" r:id="rId9" imgW="342603" imgH="164957" progId="Equation.3">
                  <p:embed/>
                </p:oleObj>
              </mc:Choice>
              <mc:Fallback>
                <p:oleObj name="Equation" r:id="rId9" imgW="342603" imgH="164957"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4191001"/>
                        <a:ext cx="838200" cy="412021"/>
                      </a:xfrm>
                      <a:prstGeom prst="rect">
                        <a:avLst/>
                      </a:prstGeom>
                      <a:noFill/>
                      <a:extLst/>
                    </p:spPr>
                  </p:pic>
                </p:oleObj>
              </mc:Fallback>
            </mc:AlternateContent>
          </a:graphicData>
        </a:graphic>
      </p:graphicFrame>
      <p:graphicFrame>
        <p:nvGraphicFramePr>
          <p:cNvPr id="15366" name="Object 6"/>
          <p:cNvGraphicFramePr>
            <a:graphicFrameLocks noChangeAspect="1"/>
          </p:cNvGraphicFramePr>
          <p:nvPr>
            <p:extLst>
              <p:ext uri="{D42A27DB-BD31-4B8C-83A1-F6EECF244321}">
                <p14:modId xmlns:p14="http://schemas.microsoft.com/office/powerpoint/2010/main" val="818524515"/>
              </p:ext>
            </p:extLst>
          </p:nvPr>
        </p:nvGraphicFramePr>
        <p:xfrm>
          <a:off x="2438400" y="5486401"/>
          <a:ext cx="1905000" cy="463965"/>
        </p:xfrm>
        <a:graphic>
          <a:graphicData uri="http://schemas.openxmlformats.org/presentationml/2006/ole">
            <mc:AlternateContent xmlns:mc="http://schemas.openxmlformats.org/markup-compatibility/2006">
              <mc:Choice xmlns:v="urn:schemas-microsoft-com:vml" Requires="v">
                <p:oleObj spid="_x0000_s27653" name="Equation" r:id="rId11" imgW="850680" imgH="203040" progId="Equation.3">
                  <p:embed/>
                </p:oleObj>
              </mc:Choice>
              <mc:Fallback>
                <p:oleObj name="Equation" r:id="rId11" imgW="850680" imgH="203040" progId="Equation.3">
                  <p:embed/>
                  <p:pic>
                    <p:nvPicPr>
                      <p:cNvPr id="15366" name="Object 6"/>
                      <p:cNvPicPr>
                        <a:picLocks noChangeAspect="1" noChangeArrowheads="1"/>
                      </p:cNvPicPr>
                      <p:nvPr/>
                    </p:nvPicPr>
                    <p:blipFill>
                      <a:blip r:embed="rId12"/>
                      <a:srcRect/>
                      <a:stretch>
                        <a:fillRect/>
                      </a:stretch>
                    </p:blipFill>
                    <p:spPr bwMode="auto">
                      <a:xfrm>
                        <a:off x="2438400" y="5486401"/>
                        <a:ext cx="1905000" cy="463965"/>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97585824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b="1" dirty="0">
                <a:solidFill>
                  <a:srgbClr val="182835"/>
                </a:solidFill>
              </a:rPr>
              <a:t>Poisson distribution </a:t>
            </a:r>
            <a:r>
              <a:rPr lang="en-US" dirty="0">
                <a:solidFill>
                  <a:srgbClr val="182835"/>
                </a:solidFill>
              </a:rPr>
              <a:t>is a discrete probability distribution describing the probability of a number of events occurring at a known average rate and in a fixed period of time. The expected number of occurrences in this fixed period of time is </a:t>
            </a:r>
            <a:r>
              <a:rPr lang="el-GR" dirty="0">
                <a:solidFill>
                  <a:srgbClr val="182835"/>
                </a:solidFill>
              </a:rPr>
              <a:t>λ</a:t>
            </a:r>
            <a:r>
              <a:rPr lang="en-US" dirty="0">
                <a:solidFill>
                  <a:srgbClr val="182835"/>
                </a:solidFill>
              </a:rPr>
              <a:t>.</a:t>
            </a:r>
          </a:p>
          <a:p>
            <a:endParaRPr lang="en-US" dirty="0">
              <a:solidFill>
                <a:srgbClr val="182835"/>
              </a:solidFill>
            </a:endParaRPr>
          </a:p>
          <a:p>
            <a:r>
              <a:rPr lang="en-US" dirty="0">
                <a:solidFill>
                  <a:srgbClr val="182835"/>
                </a:solidFill>
              </a:rPr>
              <a:t>Excel formula for Poisson distribution</a:t>
            </a:r>
          </a:p>
          <a:p>
            <a:pPr lvl="1"/>
            <a:r>
              <a:rPr lang="en-US" b="1" dirty="0">
                <a:solidFill>
                  <a:srgbClr val="182835"/>
                </a:solidFill>
              </a:rPr>
              <a:t>POISSON</a:t>
            </a:r>
            <a:r>
              <a:rPr lang="en-US" dirty="0">
                <a:solidFill>
                  <a:srgbClr val="182835"/>
                </a:solidFill>
              </a:rPr>
              <a:t>(</a:t>
            </a:r>
            <a:r>
              <a:rPr lang="en-US" b="1" dirty="0">
                <a:solidFill>
                  <a:srgbClr val="182835"/>
                </a:solidFill>
              </a:rPr>
              <a:t>x, mean</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521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846609"/>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dirty="0"/>
              <a:t>PMF of Poisson Distribution</a:t>
            </a:r>
          </a:p>
          <a:p>
            <a:pPr>
              <a:buNone/>
            </a:pPr>
            <a:r>
              <a:rPr lang="en-US" dirty="0"/>
              <a:t>	the probability of getting k occurrences in </a:t>
            </a:r>
            <a:r>
              <a:rPr lang="en-US" i="1" dirty="0"/>
              <a:t>n</a:t>
            </a:r>
            <a:r>
              <a:rPr lang="en-US" dirty="0"/>
              <a:t> trials</a:t>
            </a:r>
          </a:p>
          <a:p>
            <a:endParaRPr lang="en-US" dirty="0"/>
          </a:p>
          <a:p>
            <a:endParaRPr lang="en-US" dirty="0"/>
          </a:p>
          <a:p>
            <a:endParaRPr lang="en-US" dirty="0"/>
          </a:p>
          <a:p>
            <a:r>
              <a:rPr lang="en-US" dirty="0"/>
              <a:t>Mean of Poisson Distribution</a:t>
            </a:r>
          </a:p>
          <a:p>
            <a:pPr>
              <a:buNone/>
            </a:pPr>
            <a:endParaRPr lang="en-US" dirty="0"/>
          </a:p>
          <a:p>
            <a:endParaRPr lang="en-US" dirty="0"/>
          </a:p>
          <a:p>
            <a:r>
              <a:rPr lang="en-US" dirty="0"/>
              <a:t>Variance of Poisson Distribution</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522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1314479"/>
              </p:ext>
            </p:extLst>
          </p:nvPr>
        </p:nvGraphicFramePr>
        <p:xfrm>
          <a:off x="2438400" y="2209801"/>
          <a:ext cx="2362200" cy="986741"/>
        </p:xfrm>
        <a:graphic>
          <a:graphicData uri="http://schemas.openxmlformats.org/presentationml/2006/ole">
            <mc:AlternateContent xmlns:mc="http://schemas.openxmlformats.org/markup-compatibility/2006">
              <mc:Choice xmlns:v="urn:schemas-microsoft-com:vml" Requires="v">
                <p:oleObj spid="_x0000_s28674" name="Equation" r:id="rId5" imgW="1002865" imgH="418918" progId="Equation.3">
                  <p:embed/>
                </p:oleObj>
              </mc:Choice>
              <mc:Fallback>
                <p:oleObj name="Equation" r:id="rId5" imgW="1002865" imgH="41891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2209801"/>
                        <a:ext cx="2362200" cy="9867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187745"/>
              </p:ext>
            </p:extLst>
          </p:nvPr>
        </p:nvGraphicFramePr>
        <p:xfrm>
          <a:off x="2438400" y="4038600"/>
          <a:ext cx="457200" cy="471638"/>
        </p:xfrm>
        <a:graphic>
          <a:graphicData uri="http://schemas.openxmlformats.org/presentationml/2006/ole">
            <mc:AlternateContent xmlns:mc="http://schemas.openxmlformats.org/markup-compatibility/2006">
              <mc:Choice xmlns:v="urn:schemas-microsoft-com:vml" Requires="v">
                <p:oleObj spid="_x0000_s28675" name="Equation" r:id="rId7" imgW="139579" imgH="177646" progId="Equation.3">
                  <p:embed/>
                </p:oleObj>
              </mc:Choice>
              <mc:Fallback>
                <p:oleObj name="Equation" r:id="rId7" imgW="139579" imgH="177646"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038600"/>
                        <a:ext cx="457200" cy="471638"/>
                      </a:xfrm>
                      <a:prstGeom prst="rect">
                        <a:avLst/>
                      </a:prstGeom>
                      <a:noFill/>
                      <a:extLst/>
                    </p:spPr>
                  </p:pic>
                </p:oleObj>
              </mc:Fallback>
            </mc:AlternateContent>
          </a:graphicData>
        </a:graphic>
      </p:graphicFrame>
      <p:graphicFrame>
        <p:nvGraphicFramePr>
          <p:cNvPr id="16388" name="Object 4"/>
          <p:cNvGraphicFramePr>
            <a:graphicFrameLocks noChangeAspect="1"/>
          </p:cNvGraphicFramePr>
          <p:nvPr>
            <p:extLst>
              <p:ext uri="{D42A27DB-BD31-4B8C-83A1-F6EECF244321}">
                <p14:modId xmlns:p14="http://schemas.microsoft.com/office/powerpoint/2010/main" val="3537696666"/>
              </p:ext>
            </p:extLst>
          </p:nvPr>
        </p:nvGraphicFramePr>
        <p:xfrm>
          <a:off x="2438400" y="5486400"/>
          <a:ext cx="450850" cy="464430"/>
        </p:xfrm>
        <a:graphic>
          <a:graphicData uri="http://schemas.openxmlformats.org/presentationml/2006/ole">
            <mc:AlternateContent xmlns:mc="http://schemas.openxmlformats.org/markup-compatibility/2006">
              <mc:Choice xmlns:v="urn:schemas-microsoft-com:vml" Requires="v">
                <p:oleObj spid="_x0000_s28676" name="Equation" r:id="rId9" imgW="139579" imgH="177646" progId="Equation.3">
                  <p:embed/>
                </p:oleObj>
              </mc:Choice>
              <mc:Fallback>
                <p:oleObj name="Equation" r:id="rId9" imgW="139579" imgH="177646" progId="Equation.3">
                  <p:embed/>
                  <p:pic>
                    <p:nvPicPr>
                      <p:cNvPr id="1638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486400"/>
                        <a:ext cx="450850" cy="46443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080273398"/>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Continuous Distribution</a:t>
            </a:r>
          </a:p>
        </p:txBody>
      </p:sp>
      <p:sp>
        <p:nvSpPr>
          <p:cNvPr id="3" name="Content Placeholder 2"/>
          <p:cNvSpPr>
            <a:spLocks noGrp="1"/>
          </p:cNvSpPr>
          <p:nvPr>
            <p:ph idx="1"/>
          </p:nvPr>
        </p:nvSpPr>
        <p:spPr>
          <a:xfrm>
            <a:off x="381000" y="914400"/>
            <a:ext cx="10769600" cy="5486400"/>
          </a:xfrm>
        </p:spPr>
        <p:txBody>
          <a:bodyPr>
            <a:normAutofit/>
          </a:bodyPr>
          <a:lstStyle/>
          <a:p>
            <a:pPr>
              <a:lnSpc>
                <a:spcPct val="200000"/>
              </a:lnSpc>
            </a:pPr>
            <a:r>
              <a:rPr lang="en-US" dirty="0"/>
              <a:t>Normal Distribution</a:t>
            </a:r>
          </a:p>
          <a:p>
            <a:pPr>
              <a:lnSpc>
                <a:spcPct val="200000"/>
              </a:lnSpc>
            </a:pPr>
            <a:r>
              <a:rPr lang="en-US" dirty="0"/>
              <a:t>Exponential Distribution</a:t>
            </a:r>
          </a:p>
          <a:p>
            <a:pPr>
              <a:lnSpc>
                <a:spcPct val="200000"/>
              </a:lnSpc>
            </a:pPr>
            <a:r>
              <a:rPr lang="en-US" dirty="0"/>
              <a:t>Weibull Distribution</a:t>
            </a:r>
          </a:p>
          <a:p>
            <a:pPr>
              <a:lnSpc>
                <a:spcPct val="200000"/>
              </a:lnSpc>
            </a:pPr>
            <a:r>
              <a:rPr lang="en-US" dirty="0"/>
              <a:t>Student’s t distribution</a:t>
            </a:r>
          </a:p>
          <a:p>
            <a:pPr>
              <a:lnSpc>
                <a:spcPct val="200000"/>
              </a:lnSpc>
            </a:pPr>
            <a:r>
              <a:rPr lang="en-US" dirty="0"/>
              <a:t>Chi-square distribution</a:t>
            </a:r>
          </a:p>
          <a:p>
            <a:pPr>
              <a:lnSpc>
                <a:spcPct val="200000"/>
              </a:lnSpc>
            </a:pPr>
            <a:r>
              <a:rPr lang="en-US" dirty="0"/>
              <a:t>F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2555803"/>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 Distribution</a:t>
            </a:r>
          </a:p>
        </p:txBody>
      </p:sp>
      <p:sp>
        <p:nvSpPr>
          <p:cNvPr id="3" name="Content Placeholder 2"/>
          <p:cNvSpPr>
            <a:spLocks noGrp="1"/>
          </p:cNvSpPr>
          <p:nvPr>
            <p:ph idx="1"/>
          </p:nvPr>
        </p:nvSpPr>
        <p:spPr/>
        <p:txBody>
          <a:bodyPr>
            <a:noAutofit/>
          </a:bodyPr>
          <a:lstStyle/>
          <a:p>
            <a:r>
              <a:rPr lang="en-US" b="1" dirty="0">
                <a:solidFill>
                  <a:srgbClr val="182835"/>
                </a:solidFill>
              </a:rPr>
              <a:t>Normal distribution </a:t>
            </a:r>
            <a:r>
              <a:rPr lang="en-US" dirty="0">
                <a:solidFill>
                  <a:srgbClr val="182835"/>
                </a:solidFill>
              </a:rPr>
              <a:t>is a continuous probability distribution describing random variables which cluster around the mean.</a:t>
            </a:r>
          </a:p>
          <a:p>
            <a:r>
              <a:rPr lang="en-US" dirty="0">
                <a:solidFill>
                  <a:srgbClr val="182835"/>
                </a:solidFill>
              </a:rPr>
              <a:t>Its probability density function is a bell-shaped curve. But not all the bell-shaped PDFs are from normal distributions.</a:t>
            </a:r>
          </a:p>
          <a:p>
            <a:r>
              <a:rPr lang="en-US" dirty="0">
                <a:solidFill>
                  <a:srgbClr val="182835"/>
                </a:solidFill>
              </a:rPr>
              <a:t>It is the most extensively used distribution.</a:t>
            </a:r>
          </a:p>
          <a:p>
            <a:r>
              <a:rPr lang="en-US" dirty="0">
                <a:solidFill>
                  <a:srgbClr val="182835"/>
                </a:solidFill>
              </a:rPr>
              <a:t>Excel formula for normal distribution</a:t>
            </a:r>
          </a:p>
          <a:p>
            <a:pPr lvl="1"/>
            <a:r>
              <a:rPr lang="en-US" b="1" dirty="0">
                <a:solidFill>
                  <a:srgbClr val="182835"/>
                </a:solidFill>
              </a:rPr>
              <a:t>NORMDIST</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mean</a:t>
            </a:r>
            <a:r>
              <a:rPr lang="en-US" dirty="0">
                <a:solidFill>
                  <a:srgbClr val="182835"/>
                </a:solidFill>
              </a:rPr>
              <a:t>, </a:t>
            </a:r>
            <a:r>
              <a:rPr lang="en-US" b="1" dirty="0">
                <a:solidFill>
                  <a:srgbClr val="182835"/>
                </a:solidFill>
              </a:rPr>
              <a:t>standard_dev</a:t>
            </a:r>
            <a:r>
              <a:rPr lang="en-US" dirty="0">
                <a:solidFill>
                  <a:srgbClr val="182835"/>
                </a:solidFill>
              </a:rPr>
              <a:t>, </a:t>
            </a:r>
            <a:r>
              <a:rPr lang="en-US" b="1" dirty="0">
                <a:solidFill>
                  <a:srgbClr val="182835"/>
                </a:solidFill>
              </a:rPr>
              <a:t>cumulative</a:t>
            </a:r>
            <a:r>
              <a:rPr lang="en-US" dirty="0">
                <a:solidFill>
                  <a:srgbClr val="182835"/>
                </a:solidFill>
              </a:rPr>
              <a:t>)</a:t>
            </a:r>
          </a:p>
          <a:p>
            <a:r>
              <a:rPr lang="en-US" dirty="0">
                <a:solidFill>
                  <a:srgbClr val="182835"/>
                </a:solidFill>
              </a:rPr>
              <a:t>The 68-95-99.7 rule for normal distribution:</a:t>
            </a:r>
          </a:p>
          <a:p>
            <a:pPr lvl="1"/>
            <a:r>
              <a:rPr lang="en-US" dirty="0">
                <a:solidFill>
                  <a:srgbClr val="182835"/>
                </a:solidFill>
              </a:rPr>
              <a:t>about 68% of the data stay within </a:t>
            </a:r>
            <a:r>
              <a:rPr lang="el-GR" dirty="0">
                <a:solidFill>
                  <a:srgbClr val="182835"/>
                </a:solidFill>
              </a:rPr>
              <a:t>σ</a:t>
            </a:r>
            <a:r>
              <a:rPr lang="en-US" dirty="0">
                <a:solidFill>
                  <a:srgbClr val="182835"/>
                </a:solidFill>
              </a:rPr>
              <a:t> from the mean</a:t>
            </a:r>
          </a:p>
          <a:p>
            <a:pPr lvl="1"/>
            <a:r>
              <a:rPr lang="en-US" dirty="0">
                <a:solidFill>
                  <a:srgbClr val="182835"/>
                </a:solidFill>
              </a:rPr>
              <a:t>about 95% of the data stay within 2</a:t>
            </a:r>
            <a:r>
              <a:rPr lang="el-GR" dirty="0">
                <a:solidFill>
                  <a:srgbClr val="182835"/>
                </a:solidFill>
              </a:rPr>
              <a:t>σ</a:t>
            </a:r>
            <a:r>
              <a:rPr lang="en-US" dirty="0">
                <a:solidFill>
                  <a:srgbClr val="182835"/>
                </a:solidFill>
              </a:rPr>
              <a:t> from the mean</a:t>
            </a:r>
          </a:p>
          <a:p>
            <a:pPr lvl="1"/>
            <a:r>
              <a:rPr lang="en-US" dirty="0">
                <a:solidFill>
                  <a:srgbClr val="182835"/>
                </a:solidFill>
              </a:rPr>
              <a:t>about 99.7% of the data stay within 3</a:t>
            </a:r>
            <a:r>
              <a:rPr lang="el-GR" dirty="0">
                <a:solidFill>
                  <a:srgbClr val="182835"/>
                </a:solidFill>
              </a:rPr>
              <a:t>σ</a:t>
            </a:r>
            <a:r>
              <a:rPr lang="en-US" dirty="0">
                <a:solidFill>
                  <a:srgbClr val="182835"/>
                </a:solidFill>
              </a:rPr>
              <a:t> from the mean. </a:t>
            </a:r>
          </a:p>
          <a:p>
            <a:pPr lvl="1"/>
            <a:endParaRPr lang="en-US" sz="2400" dirty="0">
              <a:solidFill>
                <a:srgbClr val="182835"/>
              </a:solidFill>
            </a:endParaRP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524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3869683"/>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Distribution</a:t>
            </a:r>
          </a:p>
        </p:txBody>
      </p:sp>
      <p:sp>
        <p:nvSpPr>
          <p:cNvPr id="3" name="Content Placeholder 2"/>
          <p:cNvSpPr>
            <a:spLocks noGrp="1"/>
          </p:cNvSpPr>
          <p:nvPr>
            <p:ph idx="1"/>
          </p:nvPr>
        </p:nvSpPr>
        <p:spPr/>
        <p:txBody>
          <a:bodyPr>
            <a:normAutofit/>
          </a:bodyPr>
          <a:lstStyle/>
          <a:p>
            <a:r>
              <a:rPr lang="en-US" dirty="0"/>
              <a:t>PDF of Normal Distribution</a:t>
            </a:r>
          </a:p>
          <a:p>
            <a:pPr>
              <a:buNone/>
            </a:pPr>
            <a:r>
              <a:rPr lang="en-US" dirty="0"/>
              <a:t>	</a:t>
            </a:r>
          </a:p>
          <a:p>
            <a:pPr>
              <a:buNone/>
            </a:pPr>
            <a:endParaRPr lang="en-US" dirty="0"/>
          </a:p>
          <a:p>
            <a:endParaRPr lang="en-US" dirty="0"/>
          </a:p>
          <a:p>
            <a:r>
              <a:rPr lang="en-US" dirty="0"/>
              <a:t>Mean of Normal Distribution</a:t>
            </a:r>
          </a:p>
          <a:p>
            <a:pPr>
              <a:buNone/>
            </a:pPr>
            <a:endParaRPr lang="en-US" dirty="0"/>
          </a:p>
          <a:p>
            <a:endParaRPr lang="en-US" dirty="0"/>
          </a:p>
          <a:p>
            <a:r>
              <a:rPr lang="en-US" dirty="0"/>
              <a:t>Variance of Normal Distribution</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525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33477222"/>
              </p:ext>
            </p:extLst>
          </p:nvPr>
        </p:nvGraphicFramePr>
        <p:xfrm>
          <a:off x="2362200" y="1687430"/>
          <a:ext cx="2057400" cy="1055771"/>
        </p:xfrm>
        <a:graphic>
          <a:graphicData uri="http://schemas.openxmlformats.org/presentationml/2006/ole">
            <mc:AlternateContent xmlns:mc="http://schemas.openxmlformats.org/markup-compatibility/2006">
              <mc:Choice xmlns:v="urn:schemas-microsoft-com:vml" Requires="v">
                <p:oleObj spid="_x0000_s29698" name="Equation" r:id="rId5" imgW="964781" imgH="495085" progId="Equation.3">
                  <p:embed/>
                </p:oleObj>
              </mc:Choice>
              <mc:Fallback>
                <p:oleObj name="Equation" r:id="rId5" imgW="964781" imgH="49508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687430"/>
                        <a:ext cx="2057400" cy="10557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52882268"/>
              </p:ext>
            </p:extLst>
          </p:nvPr>
        </p:nvGraphicFramePr>
        <p:xfrm>
          <a:off x="2362200" y="3423557"/>
          <a:ext cx="457200" cy="462643"/>
        </p:xfrm>
        <a:graphic>
          <a:graphicData uri="http://schemas.openxmlformats.org/presentationml/2006/ole">
            <mc:AlternateContent xmlns:mc="http://schemas.openxmlformats.org/markup-compatibility/2006">
              <mc:Choice xmlns:v="urn:schemas-microsoft-com:vml" Requires="v">
                <p:oleObj spid="_x0000_s29699" name="Equation" r:id="rId7" imgW="152268" imgH="164957" progId="Equation.3">
                  <p:embed/>
                </p:oleObj>
              </mc:Choice>
              <mc:Fallback>
                <p:oleObj name="Equation" r:id="rId7" imgW="152268"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423557"/>
                        <a:ext cx="457200" cy="462643"/>
                      </a:xfrm>
                      <a:prstGeom prst="rect">
                        <a:avLst/>
                      </a:prstGeom>
                      <a:noFill/>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58101215"/>
              </p:ext>
            </p:extLst>
          </p:nvPr>
        </p:nvGraphicFramePr>
        <p:xfrm>
          <a:off x="2362200" y="4751294"/>
          <a:ext cx="558800" cy="558800"/>
        </p:xfrm>
        <a:graphic>
          <a:graphicData uri="http://schemas.openxmlformats.org/presentationml/2006/ole">
            <mc:AlternateContent xmlns:mc="http://schemas.openxmlformats.org/markup-compatibility/2006">
              <mc:Choice xmlns:v="urn:schemas-microsoft-com:vml" Requires="v">
                <p:oleObj spid="_x0000_s29700" name="Equation" r:id="rId9" imgW="203024" imgH="203024" progId="Equation.3">
                  <p:embed/>
                </p:oleObj>
              </mc:Choice>
              <mc:Fallback>
                <p:oleObj name="Equation" r:id="rId9" imgW="203024" imgH="203024"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751294"/>
                        <a:ext cx="558800" cy="5588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765011032"/>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normAutofit/>
          </a:bodyPr>
          <a:lstStyle/>
          <a:p>
            <a:r>
              <a:rPr lang="en-US" b="1" dirty="0">
                <a:solidFill>
                  <a:srgbClr val="182835"/>
                </a:solidFill>
              </a:rPr>
              <a:t>Exponential distribution </a:t>
            </a:r>
            <a:r>
              <a:rPr lang="en-US" dirty="0">
                <a:solidFill>
                  <a:srgbClr val="182835"/>
                </a:solidFill>
              </a:rPr>
              <a:t>is a continuous probability distribution describing the probability of events occurring at a known constant average rate between points of time.</a:t>
            </a:r>
          </a:p>
          <a:p>
            <a:endParaRPr lang="en-US" dirty="0">
              <a:solidFill>
                <a:srgbClr val="182835"/>
              </a:solidFill>
            </a:endParaRPr>
          </a:p>
          <a:p>
            <a:r>
              <a:rPr lang="en-US" dirty="0">
                <a:solidFill>
                  <a:srgbClr val="182835"/>
                </a:solidFill>
              </a:rPr>
              <a:t>The exponential distribution is very similar to the Poisson distribution, except that the former is built on continuous variables and the latter is built on discrete variables.</a:t>
            </a:r>
          </a:p>
          <a:p>
            <a:endParaRPr lang="en-US" dirty="0">
              <a:solidFill>
                <a:srgbClr val="182835"/>
              </a:solidFill>
            </a:endParaRPr>
          </a:p>
          <a:p>
            <a:r>
              <a:rPr lang="en-US" dirty="0">
                <a:solidFill>
                  <a:srgbClr val="182835"/>
                </a:solidFill>
              </a:rPr>
              <a:t>Excel formula for exponential distribution</a:t>
            </a:r>
          </a:p>
          <a:p>
            <a:pPr lvl="1"/>
            <a:r>
              <a:rPr lang="en-US" b="1" dirty="0">
                <a:solidFill>
                  <a:srgbClr val="182835"/>
                </a:solidFill>
              </a:rPr>
              <a:t>EXPONDIST</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lambda</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sz="2400" dirty="0">
              <a:solidFill>
                <a:srgbClr val="182835"/>
              </a:solidFill>
            </a:endParaRP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526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4197374"/>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lstStyle/>
          <a:p>
            <a:r>
              <a:rPr lang="en-US" dirty="0"/>
              <a:t>PDF of Exponential Distribution</a:t>
            </a:r>
          </a:p>
          <a:p>
            <a:pPr>
              <a:buNone/>
            </a:pPr>
            <a:r>
              <a:rPr lang="en-US" dirty="0"/>
              <a:t>	</a:t>
            </a:r>
          </a:p>
          <a:p>
            <a:pPr>
              <a:buNone/>
            </a:pPr>
            <a:endParaRPr lang="en-US" dirty="0"/>
          </a:p>
          <a:p>
            <a:endParaRPr lang="en-US" dirty="0"/>
          </a:p>
          <a:p>
            <a:endParaRPr lang="en-US" dirty="0"/>
          </a:p>
          <a:p>
            <a:r>
              <a:rPr lang="en-US" dirty="0"/>
              <a:t>Mean of Exponential Distribution</a:t>
            </a:r>
          </a:p>
          <a:p>
            <a:pPr>
              <a:buNone/>
            </a:pPr>
            <a:endParaRPr lang="en-US" dirty="0"/>
          </a:p>
          <a:p>
            <a:endParaRPr lang="en-US" dirty="0"/>
          </a:p>
          <a:p>
            <a:endParaRPr lang="en-US" dirty="0"/>
          </a:p>
          <a:p>
            <a:r>
              <a:rPr lang="en-US" dirty="0"/>
              <a:t>Variance of Exponential Distribution</a:t>
            </a:r>
          </a:p>
          <a:p>
            <a:endParaRPr lang="en-US" dirty="0"/>
          </a:p>
          <a:p>
            <a:endParaRPr lang="en-US" dirty="0"/>
          </a:p>
          <a:p>
            <a:endParaRPr lang="en-US" dirty="0"/>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527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438400" y="1600200"/>
            <a:ext cx="3733800" cy="1155700"/>
            <a:chOff x="914400" y="2209800"/>
            <a:chExt cx="3733800" cy="1155700"/>
          </a:xfrm>
        </p:grpSpPr>
        <p:graphicFrame>
          <p:nvGraphicFramePr>
            <p:cNvPr id="5" name="Object 4"/>
            <p:cNvGraphicFramePr>
              <a:graphicFrameLocks noChangeAspect="1"/>
            </p:cNvGraphicFramePr>
            <p:nvPr/>
          </p:nvGraphicFramePr>
          <p:xfrm>
            <a:off x="914400" y="2209800"/>
            <a:ext cx="2493879" cy="1155700"/>
          </p:xfrm>
          <a:graphic>
            <a:graphicData uri="http://schemas.openxmlformats.org/presentationml/2006/ole">
              <mc:AlternateContent xmlns:mc="http://schemas.openxmlformats.org/markup-compatibility/2006">
                <mc:Choice xmlns:v="urn:schemas-microsoft-com:vml" Requires="v">
                  <p:oleObj spid="_x0000_s30722" name="Equation" r:id="rId5" imgW="1040948" imgH="482391" progId="Equation.3">
                    <p:embed/>
                  </p:oleObj>
                </mc:Choice>
                <mc:Fallback>
                  <p:oleObj name="Equation" r:id="rId5" imgW="1040948" imgH="48239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209800"/>
                          <a:ext cx="2493879"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3733800" y="2318657"/>
            <a:ext cx="914400" cy="424543"/>
          </p:xfrm>
          <a:graphic>
            <a:graphicData uri="http://schemas.openxmlformats.org/presentationml/2006/ole">
              <mc:AlternateContent xmlns:mc="http://schemas.openxmlformats.org/markup-compatibility/2006">
                <mc:Choice xmlns:v="urn:schemas-microsoft-com:vml" Requires="v">
                  <p:oleObj spid="_x0000_s30723" name="Equation" r:id="rId7" imgW="355292" imgH="164957" progId="Equation.3">
                    <p:embed/>
                  </p:oleObj>
                </mc:Choice>
                <mc:Fallback>
                  <p:oleObj name="Equation" r:id="rId7" imgW="355292"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2318657"/>
                          <a:ext cx="914400" cy="4245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 name="Object 4"/>
            <p:cNvGraphicFramePr>
              <a:graphicFrameLocks noChangeAspect="1"/>
            </p:cNvGraphicFramePr>
            <p:nvPr/>
          </p:nvGraphicFramePr>
          <p:xfrm>
            <a:off x="3733800" y="2895600"/>
            <a:ext cx="914400" cy="358775"/>
          </p:xfrm>
          <a:graphic>
            <a:graphicData uri="http://schemas.openxmlformats.org/presentationml/2006/ole">
              <mc:AlternateContent xmlns:mc="http://schemas.openxmlformats.org/markup-compatibility/2006">
                <mc:Choice xmlns:v="urn:schemas-microsoft-com:vml" Requires="v">
                  <p:oleObj spid="_x0000_s30724" name="Equation" r:id="rId9" imgW="355446" imgH="139639" progId="Equation.3">
                    <p:embed/>
                  </p:oleObj>
                </mc:Choice>
                <mc:Fallback>
                  <p:oleObj name="Equation" r:id="rId9" imgW="355446" imgH="139639" progId="Equation.3">
                    <p:embed/>
                    <p:pic>
                      <p:nvPicPr>
                        <p:cNvPr id="184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28956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2847765724"/>
              </p:ext>
            </p:extLst>
          </p:nvPr>
        </p:nvGraphicFramePr>
        <p:xfrm>
          <a:off x="2438400" y="3733801"/>
          <a:ext cx="304800" cy="726831"/>
        </p:xfrm>
        <a:graphic>
          <a:graphicData uri="http://schemas.openxmlformats.org/presentationml/2006/ole">
            <mc:AlternateContent xmlns:mc="http://schemas.openxmlformats.org/markup-compatibility/2006">
              <mc:Choice xmlns:v="urn:schemas-microsoft-com:vml" Requires="v">
                <p:oleObj spid="_x0000_s30725" name="Equation" r:id="rId11" imgW="164957" imgH="393359" progId="Equation.3">
                  <p:embed/>
                </p:oleObj>
              </mc:Choice>
              <mc:Fallback>
                <p:oleObj name="Equation" r:id="rId11" imgW="164957" imgH="393359"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3733801"/>
                        <a:ext cx="304800" cy="7268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8" name="Object 6"/>
          <p:cNvGraphicFramePr>
            <a:graphicFrameLocks noChangeAspect="1"/>
          </p:cNvGraphicFramePr>
          <p:nvPr>
            <p:extLst>
              <p:ext uri="{D42A27DB-BD31-4B8C-83A1-F6EECF244321}">
                <p14:modId xmlns:p14="http://schemas.microsoft.com/office/powerpoint/2010/main" val="2970970213"/>
              </p:ext>
            </p:extLst>
          </p:nvPr>
        </p:nvGraphicFramePr>
        <p:xfrm>
          <a:off x="2438400" y="5597525"/>
          <a:ext cx="398462" cy="727075"/>
        </p:xfrm>
        <a:graphic>
          <a:graphicData uri="http://schemas.openxmlformats.org/presentationml/2006/ole">
            <mc:AlternateContent xmlns:mc="http://schemas.openxmlformats.org/markup-compatibility/2006">
              <mc:Choice xmlns:v="urn:schemas-microsoft-com:vml" Requires="v">
                <p:oleObj spid="_x0000_s30726" name="Equation" r:id="rId13" imgW="215713" imgH="393359" progId="Equation.3">
                  <p:embed/>
                </p:oleObj>
              </mc:Choice>
              <mc:Fallback>
                <p:oleObj name="Equation" r:id="rId13" imgW="215713" imgH="393359" progId="Equation.3">
                  <p:embed/>
                  <p:pic>
                    <p:nvPicPr>
                      <p:cNvPr id="184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0" y="5597525"/>
                        <a:ext cx="398462" cy="727075"/>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27991565"/>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normAutofit/>
          </a:bodyPr>
          <a:lstStyle/>
          <a:p>
            <a:r>
              <a:rPr lang="en-US" b="1" dirty="0">
                <a:solidFill>
                  <a:srgbClr val="182835"/>
                </a:solidFill>
              </a:rPr>
              <a:t>Weibull distribution </a:t>
            </a:r>
            <a:r>
              <a:rPr lang="en-US" dirty="0">
                <a:solidFill>
                  <a:srgbClr val="182835"/>
                </a:solidFill>
              </a:rPr>
              <a:t>is a continuous probability distribution which is widely used to model a great variety of data due to its flexibility.</a:t>
            </a:r>
          </a:p>
          <a:p>
            <a:endParaRPr lang="en-US" i="1" dirty="0">
              <a:solidFill>
                <a:srgbClr val="182835"/>
              </a:solidFill>
            </a:endParaRPr>
          </a:p>
          <a:p>
            <a:r>
              <a:rPr lang="en-US" i="1" dirty="0">
                <a:solidFill>
                  <a:srgbClr val="182835"/>
                </a:solidFill>
              </a:rPr>
              <a:t>K</a:t>
            </a:r>
            <a:r>
              <a:rPr lang="en-US" dirty="0">
                <a:solidFill>
                  <a:srgbClr val="182835"/>
                </a:solidFill>
              </a:rPr>
              <a:t> is the shape parameter and </a:t>
            </a:r>
            <a:r>
              <a:rPr lang="el-GR" i="1" dirty="0">
                <a:solidFill>
                  <a:srgbClr val="182835"/>
                </a:solidFill>
              </a:rPr>
              <a:t>λ</a:t>
            </a:r>
            <a:r>
              <a:rPr lang="en-US" dirty="0">
                <a:solidFill>
                  <a:srgbClr val="182835"/>
                </a:solidFill>
              </a:rPr>
              <a:t> is the scale parameter. Both are positive numbers.</a:t>
            </a:r>
          </a:p>
          <a:p>
            <a:endParaRPr lang="en-US" dirty="0">
              <a:solidFill>
                <a:srgbClr val="182835"/>
              </a:solidFill>
            </a:endParaRPr>
          </a:p>
          <a:p>
            <a:r>
              <a:rPr lang="en-US" dirty="0">
                <a:solidFill>
                  <a:srgbClr val="182835"/>
                </a:solidFill>
              </a:rPr>
              <a:t>Excel formula for Weibull distribution</a:t>
            </a:r>
          </a:p>
          <a:p>
            <a:pPr lvl="1"/>
            <a:r>
              <a:rPr lang="en-US" b="1" dirty="0">
                <a:solidFill>
                  <a:srgbClr val="182835"/>
                </a:solidFill>
              </a:rPr>
              <a:t>WEIBULL</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alpha</a:t>
            </a:r>
            <a:r>
              <a:rPr lang="en-US" dirty="0">
                <a:solidFill>
                  <a:srgbClr val="182835"/>
                </a:solidFill>
              </a:rPr>
              <a:t>, </a:t>
            </a:r>
            <a:r>
              <a:rPr lang="en-US" b="1" dirty="0">
                <a:solidFill>
                  <a:srgbClr val="182835"/>
                </a:solidFill>
              </a:rPr>
              <a:t>beta</a:t>
            </a:r>
            <a:r>
              <a:rPr lang="en-US" dirty="0">
                <a:solidFill>
                  <a:srgbClr val="182835"/>
                </a:solidFill>
              </a:rPr>
              <a:t>, </a:t>
            </a:r>
            <a:r>
              <a:rPr lang="en-US" b="1" dirty="0">
                <a:solidFill>
                  <a:srgbClr val="182835"/>
                </a:solidFill>
              </a:rPr>
              <a:t>cumulative</a:t>
            </a:r>
            <a:r>
              <a:rPr lang="en-US" sz="2400" dirty="0">
                <a:solidFill>
                  <a:srgbClr val="182835"/>
                </a:solidFill>
              </a:rPr>
              <a:t>)</a:t>
            </a: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528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62936905"/>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lstStyle/>
          <a:p>
            <a:r>
              <a:rPr lang="en-US" dirty="0"/>
              <a:t>PDF of Weibull Distribution</a:t>
            </a:r>
          </a:p>
          <a:p>
            <a:pPr>
              <a:buNone/>
            </a:pPr>
            <a:r>
              <a:rPr lang="en-US" dirty="0"/>
              <a:t>	</a:t>
            </a:r>
          </a:p>
          <a:p>
            <a:pPr>
              <a:buNone/>
            </a:pPr>
            <a:endParaRPr lang="en-US" dirty="0"/>
          </a:p>
          <a:p>
            <a:pPr>
              <a:buNone/>
            </a:pPr>
            <a:endParaRPr lang="en-US" dirty="0"/>
          </a:p>
          <a:p>
            <a:endParaRPr lang="en-US" dirty="0"/>
          </a:p>
          <a:p>
            <a:r>
              <a:rPr lang="en-US" dirty="0"/>
              <a:t>Mean of Weibull Distribution</a:t>
            </a:r>
          </a:p>
          <a:p>
            <a:pPr>
              <a:buNone/>
            </a:pPr>
            <a:endParaRPr lang="en-US" dirty="0"/>
          </a:p>
          <a:p>
            <a:endParaRPr lang="en-US" dirty="0"/>
          </a:p>
          <a:p>
            <a:endParaRPr lang="en-US" dirty="0"/>
          </a:p>
          <a:p>
            <a:r>
              <a:rPr lang="en-US" dirty="0"/>
              <a:t>Variance of Weibull Distribution</a:t>
            </a:r>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529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1600200"/>
            <a:ext cx="4343400" cy="1219200"/>
            <a:chOff x="838200" y="2209800"/>
            <a:chExt cx="4343400" cy="1219200"/>
          </a:xfrm>
        </p:grpSpPr>
        <p:graphicFrame>
          <p:nvGraphicFramePr>
            <p:cNvPr id="5" name="Object 4"/>
            <p:cNvGraphicFramePr>
              <a:graphicFrameLocks noChangeAspect="1"/>
            </p:cNvGraphicFramePr>
            <p:nvPr/>
          </p:nvGraphicFramePr>
          <p:xfrm>
            <a:off x="838200" y="2209800"/>
            <a:ext cx="2836985" cy="1219200"/>
          </p:xfrm>
          <a:graphic>
            <a:graphicData uri="http://schemas.openxmlformats.org/presentationml/2006/ole">
              <mc:AlternateContent xmlns:mc="http://schemas.openxmlformats.org/markup-compatibility/2006">
                <mc:Choice xmlns:v="urn:schemas-microsoft-com:vml" Requires="v">
                  <p:oleObj spid="_x0000_s31746" name="Equation" r:id="rId5" imgW="1536700" imgH="660400" progId="Equation.3">
                    <p:embed/>
                  </p:oleObj>
                </mc:Choice>
                <mc:Fallback>
                  <p:oleObj name="Equation" r:id="rId5" imgW="1536700" imgH="660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09800"/>
                          <a:ext cx="2836985"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3"/>
            <p:cNvGraphicFramePr>
              <a:graphicFrameLocks noChangeAspect="1"/>
            </p:cNvGraphicFramePr>
            <p:nvPr/>
          </p:nvGraphicFramePr>
          <p:xfrm>
            <a:off x="4267200" y="2319338"/>
            <a:ext cx="914400" cy="423862"/>
          </p:xfrm>
          <a:graphic>
            <a:graphicData uri="http://schemas.openxmlformats.org/presentationml/2006/ole">
              <mc:AlternateContent xmlns:mc="http://schemas.openxmlformats.org/markup-compatibility/2006">
                <mc:Choice xmlns:v="urn:schemas-microsoft-com:vml" Requires="v">
                  <p:oleObj spid="_x0000_s31747" name="Equation" r:id="rId7" imgW="355292" imgH="164957" progId="Equation.3">
                    <p:embed/>
                  </p:oleObj>
                </mc:Choice>
                <mc:Fallback>
                  <p:oleObj name="Equation" r:id="rId7" imgW="355292" imgH="164957" progId="Equation.3">
                    <p:embed/>
                    <p:pic>
                      <p:nvPicPr>
                        <p:cNvPr id="1945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2319338"/>
                          <a:ext cx="914400" cy="42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0" name="Object 4"/>
            <p:cNvGraphicFramePr>
              <a:graphicFrameLocks noChangeAspect="1"/>
            </p:cNvGraphicFramePr>
            <p:nvPr/>
          </p:nvGraphicFramePr>
          <p:xfrm>
            <a:off x="4267200" y="3048000"/>
            <a:ext cx="914400" cy="358775"/>
          </p:xfrm>
          <a:graphic>
            <a:graphicData uri="http://schemas.openxmlformats.org/presentationml/2006/ole">
              <mc:AlternateContent xmlns:mc="http://schemas.openxmlformats.org/markup-compatibility/2006">
                <mc:Choice xmlns:v="urn:schemas-microsoft-com:vml" Requires="v">
                  <p:oleObj spid="_x0000_s31748" name="Equation" r:id="rId9" imgW="355446" imgH="139639" progId="Equation.3">
                    <p:embed/>
                  </p:oleObj>
                </mc:Choice>
                <mc:Fallback>
                  <p:oleObj name="Equation" r:id="rId9" imgW="355446" imgH="139639" progId="Equation.3">
                    <p:embed/>
                    <p:pic>
                      <p:nvPicPr>
                        <p:cNvPr id="1946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0480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2495349591"/>
              </p:ext>
            </p:extLst>
          </p:nvPr>
        </p:nvGraphicFramePr>
        <p:xfrm>
          <a:off x="2362200" y="3810000"/>
          <a:ext cx="1168400" cy="763954"/>
        </p:xfrm>
        <a:graphic>
          <a:graphicData uri="http://schemas.openxmlformats.org/presentationml/2006/ole">
            <mc:AlternateContent xmlns:mc="http://schemas.openxmlformats.org/markup-compatibility/2006">
              <mc:Choice xmlns:v="urn:schemas-microsoft-com:vml" Requires="v">
                <p:oleObj spid="_x0000_s31749" name="Equation" r:id="rId11" imgW="660113" imgH="431613" progId="Equation.3">
                  <p:embed/>
                </p:oleObj>
              </mc:Choice>
              <mc:Fallback>
                <p:oleObj name="Equation" r:id="rId11" imgW="660113" imgH="431613"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810000"/>
                        <a:ext cx="1168400" cy="763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77793450"/>
              </p:ext>
            </p:extLst>
          </p:nvPr>
        </p:nvGraphicFramePr>
        <p:xfrm>
          <a:off x="2362201" y="5575300"/>
          <a:ext cx="1544171" cy="673100"/>
        </p:xfrm>
        <a:graphic>
          <a:graphicData uri="http://schemas.openxmlformats.org/presentationml/2006/ole">
            <mc:AlternateContent xmlns:mc="http://schemas.openxmlformats.org/markup-compatibility/2006">
              <mc:Choice xmlns:v="urn:schemas-microsoft-com:vml" Requires="v">
                <p:oleObj spid="_x0000_s31750" name="Equation" r:id="rId13" imgW="990170" imgH="431613" progId="Equation.3">
                  <p:embed/>
                </p:oleObj>
              </mc:Choice>
              <mc:Fallback>
                <p:oleObj name="Equation" r:id="rId13" imgW="990170" imgH="431613"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2201" y="5575300"/>
                        <a:ext cx="1544171"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41821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endParaRPr lang="en-US" sz="5400" dirty="0"/>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Autofit/>
          </a:bodyPr>
          <a:lstStyle/>
          <a:p>
            <a:r>
              <a:rPr lang="en-US" b="1" dirty="0"/>
              <a:t>Student’s t distribution </a:t>
            </a:r>
            <a:r>
              <a:rPr lang="en-US" dirty="0"/>
              <a:t>is a continuous probability distribution that resembles a normal distribution.</a:t>
            </a:r>
          </a:p>
          <a:p>
            <a:endParaRPr lang="en-US" dirty="0"/>
          </a:p>
          <a:p>
            <a:r>
              <a:rPr lang="en-US" dirty="0"/>
              <a:t>When </a:t>
            </a:r>
            <a:r>
              <a:rPr lang="en-US" i="1" dirty="0"/>
              <a:t>n</a:t>
            </a:r>
            <a:r>
              <a:rPr lang="en-US" dirty="0"/>
              <a:t> random samples were drawn from a normally-distributed population with the mean </a:t>
            </a:r>
            <a:r>
              <a:rPr lang="el-GR" i="1" dirty="0"/>
              <a:t>μ</a:t>
            </a:r>
            <a:r>
              <a:rPr lang="en-US" dirty="0"/>
              <a:t> and the standard deviation </a:t>
            </a:r>
            <a:r>
              <a:rPr lang="el-GR" i="1" dirty="0"/>
              <a:t>σ</a:t>
            </a:r>
            <a:r>
              <a:rPr lang="en-US" dirty="0"/>
              <a:t>, then</a:t>
            </a:r>
          </a:p>
          <a:p>
            <a:pPr marL="114300" indent="0">
              <a:buNone/>
            </a:pPr>
            <a:endParaRPr lang="en-US" dirty="0"/>
          </a:p>
          <a:p>
            <a:pPr marL="114300" indent="0">
              <a:buNone/>
            </a:pPr>
            <a:r>
              <a:rPr lang="en-US" dirty="0"/>
              <a:t>   </a:t>
            </a:r>
          </a:p>
          <a:p>
            <a:pPr marL="114300" indent="0">
              <a:buNone/>
            </a:pPr>
            <a:endParaRPr lang="en-US" dirty="0"/>
          </a:p>
          <a:p>
            <a:pPr marL="411480" lvl="1" indent="0">
              <a:buNone/>
            </a:pPr>
            <a:r>
              <a:rPr lang="en-US" sz="2400" dirty="0"/>
              <a:t>follows a t distribution with (</a:t>
            </a:r>
            <a:r>
              <a:rPr lang="en-US" sz="2400" i="1" dirty="0"/>
              <a:t>n</a:t>
            </a:r>
            <a:r>
              <a:rPr lang="en-US" sz="2400" dirty="0"/>
              <a:t> – 1) degrees of freedom.</a:t>
            </a:r>
          </a:p>
          <a:p>
            <a:r>
              <a:rPr lang="en-US" dirty="0"/>
              <a:t>Its probability density function is a bell-shaped curve but with heavier tails than those of the normal distribution.</a:t>
            </a:r>
          </a:p>
        </p:txBody>
      </p:sp>
      <p:sp>
        <p:nvSpPr>
          <p:cNvPr id="7" name="Slide Number Placeholder 6"/>
          <p:cNvSpPr>
            <a:spLocks noGrp="1"/>
          </p:cNvSpPr>
          <p:nvPr>
            <p:ph type="sldNum" sz="quarter" idx="4"/>
          </p:nvPr>
        </p:nvSpPr>
        <p:spPr/>
        <p:txBody>
          <a:bodyPr/>
          <a:lstStyle/>
          <a:p>
            <a:fld id="{5A6A12F4-C341-4E64-9C18-B0BA3358FAF5}" type="slidenum">
              <a:rPr lang="en-US" smtClean="0"/>
              <a:pPr/>
              <a:t>530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255896074"/>
              </p:ext>
            </p:extLst>
          </p:nvPr>
        </p:nvGraphicFramePr>
        <p:xfrm>
          <a:off x="4648200" y="3352800"/>
          <a:ext cx="1262358" cy="914400"/>
        </p:xfrm>
        <a:graphic>
          <a:graphicData uri="http://schemas.openxmlformats.org/presentationml/2006/ole">
            <mc:AlternateContent xmlns:mc="http://schemas.openxmlformats.org/markup-compatibility/2006">
              <mc:Choice xmlns:v="urn:schemas-microsoft-com:vml" Requires="v">
                <p:oleObj spid="_x0000_s32770" name="Equation" r:id="rId5" imgW="596900" imgH="431800" progId="Equation.3">
                  <p:embed/>
                </p:oleObj>
              </mc:Choice>
              <mc:Fallback>
                <p:oleObj name="Equation" r:id="rId5" imgW="596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352800"/>
                        <a:ext cx="1262358" cy="914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497741109"/>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rmAutofit/>
          </a:bodyPr>
          <a:lstStyle/>
          <a:p>
            <a:r>
              <a:rPr lang="en-US" dirty="0"/>
              <a:t>PDF of Student’s T Distribution</a:t>
            </a:r>
          </a:p>
          <a:p>
            <a:pPr>
              <a:buNone/>
            </a:pPr>
            <a:r>
              <a:rPr lang="en-US" dirty="0"/>
              <a:t>	</a:t>
            </a:r>
          </a:p>
          <a:p>
            <a:pPr>
              <a:buNone/>
            </a:pPr>
            <a:endParaRPr lang="en-US" dirty="0"/>
          </a:p>
          <a:p>
            <a:pPr>
              <a:buNone/>
            </a:pPr>
            <a:endParaRPr lang="en-US" dirty="0"/>
          </a:p>
          <a:p>
            <a:r>
              <a:rPr lang="en-US" dirty="0"/>
              <a:t>Mean of Student’s T Distribution</a:t>
            </a:r>
          </a:p>
          <a:p>
            <a:pPr>
              <a:buNone/>
            </a:pPr>
            <a:endParaRPr lang="en-US" dirty="0"/>
          </a:p>
          <a:p>
            <a:pPr>
              <a:buNone/>
            </a:pPr>
            <a:endParaRPr lang="en-US" dirty="0"/>
          </a:p>
          <a:p>
            <a:r>
              <a:rPr lang="en-US" dirty="0"/>
              <a:t>Variance of Student’s T Distribution</a:t>
            </a:r>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531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23955376"/>
              </p:ext>
            </p:extLst>
          </p:nvPr>
        </p:nvGraphicFramePr>
        <p:xfrm>
          <a:off x="2364828" y="1600200"/>
          <a:ext cx="2438400" cy="1352390"/>
        </p:xfrm>
        <a:graphic>
          <a:graphicData uri="http://schemas.openxmlformats.org/presentationml/2006/ole">
            <mc:AlternateContent xmlns:mc="http://schemas.openxmlformats.org/markup-compatibility/2006">
              <mc:Choice xmlns:v="urn:schemas-microsoft-com:vml" Requires="v">
                <p:oleObj spid="_x0000_s33794" name="Equation" r:id="rId5" imgW="1511300" imgH="838200" progId="Equation.3">
                  <p:embed/>
                </p:oleObj>
              </mc:Choice>
              <mc:Fallback>
                <p:oleObj name="Equation" r:id="rId5" imgW="1511300" imgH="838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4828" y="1600200"/>
                        <a:ext cx="2438400" cy="1352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562290"/>
            <a:ext cx="7157729" cy="400110"/>
          </a:xfrm>
          <a:prstGeom prst="rect">
            <a:avLst/>
          </a:prstGeom>
          <a:noFill/>
        </p:spPr>
        <p:txBody>
          <a:bodyPr wrap="none" rtlCol="0">
            <a:spAutoFit/>
          </a:bodyPr>
          <a:lstStyle/>
          <a:p>
            <a:r>
              <a:rPr lang="en-US" sz="2000" dirty="0">
                <a:latin typeface="+mj-lt"/>
              </a:rPr>
              <a:t>0 for degrees of freedom greater than 1, otherwise undefined </a:t>
            </a:r>
          </a:p>
        </p:txBody>
      </p:sp>
      <p:grpSp>
        <p:nvGrpSpPr>
          <p:cNvPr id="12" name="Group 11"/>
          <p:cNvGrpSpPr/>
          <p:nvPr/>
        </p:nvGrpSpPr>
        <p:grpSpPr>
          <a:xfrm>
            <a:off x="2291057" y="4800600"/>
            <a:ext cx="2919673" cy="1371600"/>
            <a:chOff x="749300" y="5299075"/>
            <a:chExt cx="2694700" cy="1085850"/>
          </a:xfrm>
        </p:grpSpPr>
        <p:graphicFrame>
          <p:nvGraphicFramePr>
            <p:cNvPr id="7" name="Object 6"/>
            <p:cNvGraphicFramePr>
              <a:graphicFrameLocks noChangeAspect="1"/>
            </p:cNvGraphicFramePr>
            <p:nvPr/>
          </p:nvGraphicFramePr>
          <p:xfrm>
            <a:off x="749300" y="5299075"/>
            <a:ext cx="1009650" cy="1085850"/>
          </p:xfrm>
          <a:graphic>
            <a:graphicData uri="http://schemas.openxmlformats.org/presentationml/2006/ole">
              <mc:AlternateContent xmlns:mc="http://schemas.openxmlformats.org/markup-compatibility/2006">
                <mc:Choice xmlns:v="urn:schemas-microsoft-com:vml" Requires="v">
                  <p:oleObj spid="_x0000_s33795" name="Equation" r:id="rId7" imgW="660113" imgH="710891" progId="Equation.3">
                    <p:embed/>
                  </p:oleObj>
                </mc:Choice>
                <mc:Fallback>
                  <p:oleObj name="Equation" r:id="rId7" imgW="660113" imgH="710891"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300" y="5299075"/>
                          <a:ext cx="1009650"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4" name="Object 4"/>
            <p:cNvGraphicFramePr>
              <a:graphicFrameLocks noChangeAspect="1"/>
            </p:cNvGraphicFramePr>
            <p:nvPr/>
          </p:nvGraphicFramePr>
          <p:xfrm>
            <a:off x="2438400" y="5334000"/>
            <a:ext cx="542925" cy="271463"/>
          </p:xfrm>
          <a:graphic>
            <a:graphicData uri="http://schemas.openxmlformats.org/presentationml/2006/ole">
              <mc:AlternateContent xmlns:mc="http://schemas.openxmlformats.org/markup-compatibility/2006">
                <mc:Choice xmlns:v="urn:schemas-microsoft-com:vml" Requires="v">
                  <p:oleObj spid="_x0000_s33796" name="Equation" r:id="rId9" imgW="355138" imgH="177569" progId="Equation.3">
                    <p:embed/>
                  </p:oleObj>
                </mc:Choice>
                <mc:Fallback>
                  <p:oleObj name="Equation" r:id="rId9" imgW="355138" imgH="177569" progId="Equation.3">
                    <p:embed/>
                    <p:pic>
                      <p:nvPicPr>
                        <p:cNvPr id="5990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5334000"/>
                          <a:ext cx="542925"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5" name="Object 5"/>
            <p:cNvGraphicFramePr>
              <a:graphicFrameLocks noChangeAspect="1"/>
            </p:cNvGraphicFramePr>
            <p:nvPr/>
          </p:nvGraphicFramePr>
          <p:xfrm>
            <a:off x="2438400" y="5672137"/>
            <a:ext cx="833437" cy="271463"/>
          </p:xfrm>
          <a:graphic>
            <a:graphicData uri="http://schemas.openxmlformats.org/presentationml/2006/ole">
              <mc:AlternateContent xmlns:mc="http://schemas.openxmlformats.org/markup-compatibility/2006">
                <mc:Choice xmlns:v="urn:schemas-microsoft-com:vml" Requires="v">
                  <p:oleObj spid="_x0000_s33797" name="Equation" r:id="rId11" imgW="545626" imgH="177646" progId="Equation.3">
                    <p:embed/>
                  </p:oleObj>
                </mc:Choice>
                <mc:Fallback>
                  <p:oleObj name="Equation" r:id="rId11" imgW="545626" imgH="177646" progId="Equation.3">
                    <p:embed/>
                    <p:pic>
                      <p:nvPicPr>
                        <p:cNvPr id="59904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5672137"/>
                          <a:ext cx="833437"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835181" y="5943600"/>
              <a:ext cx="1105471" cy="292388"/>
            </a:xfrm>
            <a:prstGeom prst="rect">
              <a:avLst/>
            </a:prstGeom>
            <a:noFill/>
          </p:spPr>
          <p:txBody>
            <a:bodyPr wrap="none" rtlCol="0">
              <a:spAutoFit/>
            </a:bodyPr>
            <a:lstStyle/>
            <a:p>
              <a:r>
                <a:rPr lang="en-US" dirty="0">
                  <a:latin typeface="+mj-lt"/>
                </a:rPr>
                <a:t>undefined</a:t>
              </a:r>
            </a:p>
          </p:txBody>
        </p:sp>
        <p:sp>
          <p:nvSpPr>
            <p:cNvPr id="11" name="TextBox 10"/>
            <p:cNvSpPr txBox="1"/>
            <p:nvPr/>
          </p:nvSpPr>
          <p:spPr>
            <a:xfrm>
              <a:off x="2362200" y="5943600"/>
              <a:ext cx="1081800" cy="292388"/>
            </a:xfrm>
            <a:prstGeom prst="rect">
              <a:avLst/>
            </a:prstGeom>
            <a:noFill/>
          </p:spPr>
          <p:txBody>
            <a:bodyPr wrap="none" rtlCol="0">
              <a:spAutoFit/>
            </a:bodyPr>
            <a:lstStyle/>
            <a:p>
              <a:r>
                <a:rPr lang="en-US" dirty="0">
                  <a:latin typeface="+mj-lt"/>
                </a:rPr>
                <a:t>otherwise</a:t>
              </a:r>
            </a:p>
          </p:txBody>
        </p:sp>
      </p:grpSp>
    </p:spTree>
    <p:custDataLst>
      <p:tags r:id="rId2"/>
    </p:custDataLst>
    <p:extLst>
      <p:ext uri="{BB962C8B-B14F-4D97-AF65-F5344CB8AC3E}">
        <p14:creationId xmlns:p14="http://schemas.microsoft.com/office/powerpoint/2010/main" val="815544151"/>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b="1" dirty="0"/>
              <a:t>Chi-square distribution </a:t>
            </a:r>
            <a:r>
              <a:rPr lang="en-US" dirty="0"/>
              <a:t>is a continuous probability distribution of the sum of squares of multiple independent standard normal random variables.</a:t>
            </a:r>
          </a:p>
          <a:p>
            <a:endParaRPr lang="en-US" dirty="0"/>
          </a:p>
          <a:p>
            <a:r>
              <a:rPr lang="en-US" dirty="0"/>
              <a:t>If Y</a:t>
            </a:r>
            <a:r>
              <a:rPr lang="en-US" baseline="-25000" dirty="0"/>
              <a:t>1</a:t>
            </a:r>
            <a:r>
              <a:rPr lang="en-US" dirty="0"/>
              <a:t>, Y</a:t>
            </a:r>
            <a:r>
              <a:rPr lang="en-US" baseline="-25000" dirty="0"/>
              <a:t>2</a:t>
            </a:r>
            <a:r>
              <a:rPr lang="en-US" dirty="0"/>
              <a:t>, …, Y</a:t>
            </a:r>
            <a:r>
              <a:rPr lang="en-US" baseline="-25000" dirty="0"/>
              <a:t>k </a:t>
            </a:r>
            <a:r>
              <a:rPr lang="en-US" dirty="0"/>
              <a:t>are a group of independent normal distributed variables, each with mean 0 and standard deviation 1, then</a:t>
            </a:r>
          </a:p>
          <a:p>
            <a:pPr marL="114300" indent="0">
              <a:buNone/>
            </a:pPr>
            <a:endParaRPr lang="en-US" dirty="0"/>
          </a:p>
          <a:p>
            <a:pPr marL="114300" indent="0">
              <a:buNone/>
            </a:pPr>
            <a:endParaRPr lang="en-US" dirty="0"/>
          </a:p>
          <a:p>
            <a:pPr marL="411480" lvl="1" indent="0">
              <a:buNone/>
            </a:pPr>
            <a:r>
              <a:rPr lang="en-US" sz="2400" dirty="0"/>
              <a:t>follows a chi-square distribution with </a:t>
            </a:r>
            <a:r>
              <a:rPr lang="en-US" sz="2400" i="1" dirty="0"/>
              <a:t>k</a:t>
            </a:r>
            <a:r>
              <a:rPr lang="en-US" sz="2400" dirty="0"/>
              <a:t> degrees of freedom. </a:t>
            </a:r>
          </a:p>
          <a:p>
            <a:endParaRPr lang="en-US" sz="2800"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532</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9195727"/>
              </p:ext>
            </p:extLst>
          </p:nvPr>
        </p:nvGraphicFramePr>
        <p:xfrm>
          <a:off x="4724401" y="3200400"/>
          <a:ext cx="1506069" cy="914400"/>
        </p:xfrm>
        <a:graphic>
          <a:graphicData uri="http://schemas.openxmlformats.org/presentationml/2006/ole">
            <mc:AlternateContent xmlns:mc="http://schemas.openxmlformats.org/markup-compatibility/2006">
              <mc:Choice xmlns:v="urn:schemas-microsoft-com:vml" Requires="v">
                <p:oleObj spid="_x0000_s34818" name="Equation" r:id="rId5" imgW="710891" imgH="431613" progId="Equation.3">
                  <p:embed/>
                </p:oleObj>
              </mc:Choice>
              <mc:Fallback>
                <p:oleObj name="Equation" r:id="rId5" imgW="7108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3200400"/>
                        <a:ext cx="1506069" cy="914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086752067"/>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dirty="0"/>
              <a:t>PDF of Chi-Square Distribution</a:t>
            </a:r>
          </a:p>
          <a:p>
            <a:pPr>
              <a:buNone/>
            </a:pPr>
            <a:r>
              <a:rPr lang="en-US" dirty="0"/>
              <a:t>	</a:t>
            </a:r>
          </a:p>
          <a:p>
            <a:pPr>
              <a:buNone/>
            </a:pPr>
            <a:endParaRPr lang="en-US" dirty="0"/>
          </a:p>
          <a:p>
            <a:pPr>
              <a:buNone/>
            </a:pPr>
            <a:endParaRPr lang="en-US" dirty="0"/>
          </a:p>
          <a:p>
            <a:endParaRPr lang="en-US" dirty="0"/>
          </a:p>
          <a:p>
            <a:r>
              <a:rPr lang="en-US" dirty="0"/>
              <a:t>Mean of Chi-Square Distribution</a:t>
            </a:r>
          </a:p>
          <a:p>
            <a:pPr>
              <a:buNone/>
            </a:pPr>
            <a:endParaRPr lang="en-US" dirty="0"/>
          </a:p>
          <a:p>
            <a:pPr>
              <a:buNone/>
            </a:pPr>
            <a:endParaRPr lang="en-US" dirty="0"/>
          </a:p>
          <a:p>
            <a:endParaRPr lang="en-US" dirty="0"/>
          </a:p>
          <a:p>
            <a:r>
              <a:rPr lang="en-US" dirty="0"/>
              <a:t>Variance of Chi-Square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533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26891079"/>
              </p:ext>
            </p:extLst>
          </p:nvPr>
        </p:nvGraphicFramePr>
        <p:xfrm>
          <a:off x="2438400" y="1752600"/>
          <a:ext cx="2677298" cy="990600"/>
        </p:xfrm>
        <a:graphic>
          <a:graphicData uri="http://schemas.openxmlformats.org/presentationml/2006/ole">
            <mc:AlternateContent xmlns:mc="http://schemas.openxmlformats.org/markup-compatibility/2006">
              <mc:Choice xmlns:v="urn:schemas-microsoft-com:vml" Requires="v">
                <p:oleObj spid="_x0000_s35842" name="Equation" r:id="rId5" imgW="1269449" imgH="469696" progId="Equation.3">
                  <p:embed/>
                </p:oleObj>
              </mc:Choice>
              <mc:Fallback>
                <p:oleObj name="Equation" r:id="rId5" imgW="1269449" imgH="46969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752600"/>
                        <a:ext cx="2677298"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1" name="Object 3"/>
          <p:cNvGraphicFramePr>
            <a:graphicFrameLocks noChangeAspect="1"/>
          </p:cNvGraphicFramePr>
          <p:nvPr>
            <p:extLst>
              <p:ext uri="{D42A27DB-BD31-4B8C-83A1-F6EECF244321}">
                <p14:modId xmlns:p14="http://schemas.microsoft.com/office/powerpoint/2010/main" val="4227390232"/>
              </p:ext>
            </p:extLst>
          </p:nvPr>
        </p:nvGraphicFramePr>
        <p:xfrm>
          <a:off x="2514601" y="3962400"/>
          <a:ext cx="268288" cy="374650"/>
        </p:xfrm>
        <a:graphic>
          <a:graphicData uri="http://schemas.openxmlformats.org/presentationml/2006/ole">
            <mc:AlternateContent xmlns:mc="http://schemas.openxmlformats.org/markup-compatibility/2006">
              <mc:Choice xmlns:v="urn:schemas-microsoft-com:vml" Requires="v">
                <p:oleObj spid="_x0000_s35843" name="Equation" r:id="rId7" imgW="126725" imgH="177415" progId="Equation.3">
                  <p:embed/>
                </p:oleObj>
              </mc:Choice>
              <mc:Fallback>
                <p:oleObj name="Equation" r:id="rId7" imgW="126725" imgH="177415" progId="Equation.3">
                  <p:embed/>
                  <p:pic>
                    <p:nvPicPr>
                      <p:cNvPr id="601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1" y="3962400"/>
                        <a:ext cx="268288"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2" name="Object 4"/>
          <p:cNvGraphicFramePr>
            <a:graphicFrameLocks noChangeAspect="1"/>
          </p:cNvGraphicFramePr>
          <p:nvPr>
            <p:extLst>
              <p:ext uri="{D42A27DB-BD31-4B8C-83A1-F6EECF244321}">
                <p14:modId xmlns:p14="http://schemas.microsoft.com/office/powerpoint/2010/main" val="305754255"/>
              </p:ext>
            </p:extLst>
          </p:nvPr>
        </p:nvGraphicFramePr>
        <p:xfrm>
          <a:off x="2514601" y="5569697"/>
          <a:ext cx="428625" cy="374650"/>
        </p:xfrm>
        <a:graphic>
          <a:graphicData uri="http://schemas.openxmlformats.org/presentationml/2006/ole">
            <mc:AlternateContent xmlns:mc="http://schemas.openxmlformats.org/markup-compatibility/2006">
              <mc:Choice xmlns:v="urn:schemas-microsoft-com:vml" Requires="v">
                <p:oleObj spid="_x0000_s35844" name="Equation" r:id="rId9" imgW="202936" imgH="177569" progId="Equation.3">
                  <p:embed/>
                </p:oleObj>
              </mc:Choice>
              <mc:Fallback>
                <p:oleObj name="Equation" r:id="rId9" imgW="202936" imgH="177569" progId="Equation.3">
                  <p:embed/>
                  <p:pic>
                    <p:nvPicPr>
                      <p:cNvPr id="601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1" y="5569697"/>
                        <a:ext cx="428625" cy="37465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16692579"/>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b="1" dirty="0"/>
              <a:t>F distribution </a:t>
            </a:r>
            <a:r>
              <a:rPr lang="en-US" dirty="0"/>
              <a:t>is a continuous probability distribution which arises in the analysis of variance or test of equality between two variances.</a:t>
            </a:r>
          </a:p>
          <a:p>
            <a:endParaRPr lang="en-US" dirty="0"/>
          </a:p>
          <a:p>
            <a:r>
              <a:rPr lang="en-US" dirty="0"/>
              <a:t>If	   and      are independent variables with chi-square distributions with     and      degrees of freedom, </a:t>
            </a:r>
          </a:p>
          <a:p>
            <a:endParaRPr lang="en-US" dirty="0"/>
          </a:p>
          <a:p>
            <a:endParaRPr lang="en-US" dirty="0"/>
          </a:p>
          <a:p>
            <a:pPr marL="411480" lvl="1" indent="0">
              <a:buNone/>
            </a:pPr>
            <a:r>
              <a:rPr lang="en-US" sz="2400" dirty="0"/>
              <a:t>follows a F distribution.</a:t>
            </a:r>
          </a:p>
        </p:txBody>
      </p:sp>
      <p:sp>
        <p:nvSpPr>
          <p:cNvPr id="7" name="Slide Number Placeholder 6"/>
          <p:cNvSpPr>
            <a:spLocks noGrp="1"/>
          </p:cNvSpPr>
          <p:nvPr>
            <p:ph type="sldNum" sz="quarter" idx="4"/>
          </p:nvPr>
        </p:nvSpPr>
        <p:spPr/>
        <p:txBody>
          <a:bodyPr/>
          <a:lstStyle/>
          <a:p>
            <a:fld id="{5A6A12F4-C341-4E64-9C18-B0BA3358FAF5}" type="slidenum">
              <a:rPr lang="en-US" smtClean="0"/>
              <a:pPr/>
              <a:t>534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13444371"/>
              </p:ext>
            </p:extLst>
          </p:nvPr>
        </p:nvGraphicFramePr>
        <p:xfrm>
          <a:off x="1066800" y="2362200"/>
          <a:ext cx="419100" cy="465137"/>
        </p:xfrm>
        <a:graphic>
          <a:graphicData uri="http://schemas.openxmlformats.org/presentationml/2006/ole">
            <mc:AlternateContent xmlns:mc="http://schemas.openxmlformats.org/markup-compatibility/2006">
              <mc:Choice xmlns:v="urn:schemas-microsoft-com:vml" Requires="v">
                <p:oleObj spid="_x0000_s36866" name="Equation" r:id="rId5" imgW="228501" imgH="253890" progId="Equation.3">
                  <p:embed/>
                </p:oleObj>
              </mc:Choice>
              <mc:Fallback>
                <p:oleObj name="Equation" r:id="rId5" imgW="228501"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362200"/>
                        <a:ext cx="419100" cy="46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5" name="Object 3"/>
          <p:cNvGraphicFramePr>
            <a:graphicFrameLocks noChangeAspect="1"/>
          </p:cNvGraphicFramePr>
          <p:nvPr>
            <p:extLst>
              <p:ext uri="{D42A27DB-BD31-4B8C-83A1-F6EECF244321}">
                <p14:modId xmlns:p14="http://schemas.microsoft.com/office/powerpoint/2010/main" val="511813254"/>
              </p:ext>
            </p:extLst>
          </p:nvPr>
        </p:nvGraphicFramePr>
        <p:xfrm>
          <a:off x="2057400" y="2360612"/>
          <a:ext cx="442912" cy="466725"/>
        </p:xfrm>
        <a:graphic>
          <a:graphicData uri="http://schemas.openxmlformats.org/presentationml/2006/ole">
            <mc:AlternateContent xmlns:mc="http://schemas.openxmlformats.org/markup-compatibility/2006">
              <mc:Choice xmlns:v="urn:schemas-microsoft-com:vml" Requires="v">
                <p:oleObj spid="_x0000_s36867" name="Equation" r:id="rId7" imgW="241195" imgH="253890" progId="Equation.3">
                  <p:embed/>
                </p:oleObj>
              </mc:Choice>
              <mc:Fallback>
                <p:oleObj name="Equation" r:id="rId7" imgW="241195" imgH="253890" progId="Equation.3">
                  <p:embed/>
                  <p:pic>
                    <p:nvPicPr>
                      <p:cNvPr id="60211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2360612"/>
                        <a:ext cx="4429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6" name="Object 4"/>
          <p:cNvGraphicFramePr>
            <a:graphicFrameLocks noChangeAspect="1"/>
          </p:cNvGraphicFramePr>
          <p:nvPr>
            <p:extLst>
              <p:ext uri="{D42A27DB-BD31-4B8C-83A1-F6EECF244321}">
                <p14:modId xmlns:p14="http://schemas.microsoft.com/office/powerpoint/2010/main" val="1090315366"/>
              </p:ext>
            </p:extLst>
          </p:nvPr>
        </p:nvGraphicFramePr>
        <p:xfrm>
          <a:off x="10134600" y="2396330"/>
          <a:ext cx="279400" cy="395287"/>
        </p:xfrm>
        <a:graphic>
          <a:graphicData uri="http://schemas.openxmlformats.org/presentationml/2006/ole">
            <mc:AlternateContent xmlns:mc="http://schemas.openxmlformats.org/markup-compatibility/2006">
              <mc:Choice xmlns:v="urn:schemas-microsoft-com:vml" Requires="v">
                <p:oleObj spid="_x0000_s36868" name="Equation" r:id="rId9" imgW="152268" imgH="215713" progId="Equation.3">
                  <p:embed/>
                </p:oleObj>
              </mc:Choice>
              <mc:Fallback>
                <p:oleObj name="Equation" r:id="rId9" imgW="152268" imgH="215713" progId="Equation.3">
                  <p:embed/>
                  <p:pic>
                    <p:nvPicPr>
                      <p:cNvPr id="60211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34600" y="2396330"/>
                        <a:ext cx="2794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7" name="Object 5"/>
          <p:cNvGraphicFramePr>
            <a:graphicFrameLocks noChangeAspect="1"/>
          </p:cNvGraphicFramePr>
          <p:nvPr>
            <p:extLst>
              <p:ext uri="{D42A27DB-BD31-4B8C-83A1-F6EECF244321}">
                <p14:modId xmlns:p14="http://schemas.microsoft.com/office/powerpoint/2010/main" val="858083711"/>
              </p:ext>
            </p:extLst>
          </p:nvPr>
        </p:nvGraphicFramePr>
        <p:xfrm>
          <a:off x="10955433" y="2396329"/>
          <a:ext cx="303212" cy="395288"/>
        </p:xfrm>
        <a:graphic>
          <a:graphicData uri="http://schemas.openxmlformats.org/presentationml/2006/ole">
            <mc:AlternateContent xmlns:mc="http://schemas.openxmlformats.org/markup-compatibility/2006">
              <mc:Choice xmlns:v="urn:schemas-microsoft-com:vml" Requires="v">
                <p:oleObj spid="_x0000_s36869" name="Equation" r:id="rId11" imgW="164885" imgH="215619" progId="Equation.3">
                  <p:embed/>
                </p:oleObj>
              </mc:Choice>
              <mc:Fallback>
                <p:oleObj name="Equation" r:id="rId11" imgW="164885" imgH="215619" progId="Equation.3">
                  <p:embed/>
                  <p:pic>
                    <p:nvPicPr>
                      <p:cNvPr id="6021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55433" y="2396329"/>
                        <a:ext cx="303212"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8" name="Object 6"/>
          <p:cNvGraphicFramePr>
            <a:graphicFrameLocks noChangeAspect="1"/>
          </p:cNvGraphicFramePr>
          <p:nvPr>
            <p:extLst>
              <p:ext uri="{D42A27DB-BD31-4B8C-83A1-F6EECF244321}">
                <p14:modId xmlns:p14="http://schemas.microsoft.com/office/powerpoint/2010/main" val="1143909319"/>
              </p:ext>
            </p:extLst>
          </p:nvPr>
        </p:nvGraphicFramePr>
        <p:xfrm>
          <a:off x="3886200" y="3043518"/>
          <a:ext cx="1444849" cy="953766"/>
        </p:xfrm>
        <a:graphic>
          <a:graphicData uri="http://schemas.openxmlformats.org/presentationml/2006/ole">
            <mc:AlternateContent xmlns:mc="http://schemas.openxmlformats.org/markup-compatibility/2006">
              <mc:Choice xmlns:v="urn:schemas-microsoft-com:vml" Requires="v">
                <p:oleObj spid="_x0000_s36870" name="Equation" r:id="rId13" imgW="748975" imgH="495085" progId="Equation.3">
                  <p:embed/>
                </p:oleObj>
              </mc:Choice>
              <mc:Fallback>
                <p:oleObj name="Equation" r:id="rId13" imgW="748975" imgH="495085" progId="Equation.3">
                  <p:embed/>
                  <p:pic>
                    <p:nvPicPr>
                      <p:cNvPr id="6021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6200" y="3043518"/>
                        <a:ext cx="1444849" cy="95376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67422168"/>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dirty="0"/>
              <a:t>PDF of F Distribution</a:t>
            </a:r>
          </a:p>
          <a:p>
            <a:pPr>
              <a:buNone/>
            </a:pPr>
            <a:r>
              <a:rPr lang="en-US" dirty="0"/>
              <a:t>	</a:t>
            </a:r>
          </a:p>
          <a:p>
            <a:pPr>
              <a:buNone/>
            </a:pPr>
            <a:endParaRPr lang="en-US" dirty="0"/>
          </a:p>
          <a:p>
            <a:pPr>
              <a:buNone/>
            </a:pPr>
            <a:endParaRPr lang="en-US" dirty="0"/>
          </a:p>
          <a:p>
            <a:pPr>
              <a:buNone/>
            </a:pPr>
            <a:endParaRPr lang="en-US" dirty="0"/>
          </a:p>
          <a:p>
            <a:r>
              <a:rPr lang="en-US" dirty="0"/>
              <a:t>Mean of F Distribution</a:t>
            </a:r>
          </a:p>
          <a:p>
            <a:pPr>
              <a:buNone/>
            </a:pPr>
            <a:endParaRPr lang="en-US" dirty="0"/>
          </a:p>
          <a:p>
            <a:pPr>
              <a:buNone/>
            </a:pPr>
            <a:endParaRPr lang="en-US" dirty="0"/>
          </a:p>
          <a:p>
            <a:pPr>
              <a:buNone/>
            </a:pPr>
            <a:endParaRPr lang="en-US" dirty="0"/>
          </a:p>
          <a:p>
            <a:r>
              <a:rPr lang="en-US" dirty="0"/>
              <a:t>Variance of F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535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48649444"/>
              </p:ext>
            </p:extLst>
          </p:nvPr>
        </p:nvGraphicFramePr>
        <p:xfrm>
          <a:off x="2362200" y="1752600"/>
          <a:ext cx="1524000" cy="1371600"/>
        </p:xfrm>
        <a:graphic>
          <a:graphicData uri="http://schemas.openxmlformats.org/presentationml/2006/ole">
            <mc:AlternateContent xmlns:mc="http://schemas.openxmlformats.org/markup-compatibility/2006">
              <mc:Choice xmlns:v="urn:schemas-microsoft-com:vml" Requires="v">
                <p:oleObj spid="_x0000_s37890" name="Equation" r:id="rId5" imgW="1016000" imgH="914400" progId="Equation.3">
                  <p:embed/>
                </p:oleObj>
              </mc:Choice>
              <mc:Fallback>
                <p:oleObj name="Equation" r:id="rId5" imgW="10160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0"/>
                        <a:ext cx="152400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05754941"/>
              </p:ext>
            </p:extLst>
          </p:nvPr>
        </p:nvGraphicFramePr>
        <p:xfrm>
          <a:off x="2362200" y="3937000"/>
          <a:ext cx="838200" cy="863600"/>
        </p:xfrm>
        <a:graphic>
          <a:graphicData uri="http://schemas.openxmlformats.org/presentationml/2006/ole">
            <mc:AlternateContent xmlns:mc="http://schemas.openxmlformats.org/markup-compatibility/2006">
              <mc:Choice xmlns:v="urn:schemas-microsoft-com:vml" Requires="v">
                <p:oleObj spid="_x0000_s37891" name="Equation" r:id="rId7" imgW="418918" imgH="431613" progId="Equation.3">
                  <p:embed/>
                </p:oleObj>
              </mc:Choice>
              <mc:Fallback>
                <p:oleObj name="Equation" r:id="rId7" imgW="418918"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937000"/>
                        <a:ext cx="8382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77495466"/>
              </p:ext>
            </p:extLst>
          </p:nvPr>
        </p:nvGraphicFramePr>
        <p:xfrm>
          <a:off x="2362200" y="5638800"/>
          <a:ext cx="2016210" cy="838200"/>
        </p:xfrm>
        <a:graphic>
          <a:graphicData uri="http://schemas.openxmlformats.org/presentationml/2006/ole">
            <mc:AlternateContent xmlns:mc="http://schemas.openxmlformats.org/markup-compatibility/2006">
              <mc:Choice xmlns:v="urn:schemas-microsoft-com:vml" Requires="v">
                <p:oleObj spid="_x0000_s37892" name="Equation" r:id="rId9" imgW="1129810" imgH="469696" progId="Equation.3">
                  <p:embed/>
                </p:oleObj>
              </mc:Choice>
              <mc:Fallback>
                <p:oleObj name="Equation" r:id="rId9" imgW="1129810" imgH="469696"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5638800"/>
                        <a:ext cx="201621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196152482"/>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3" name="Content Placeholder 2"/>
          <p:cNvSpPr>
            <a:spLocks noGrp="1"/>
          </p:cNvSpPr>
          <p:nvPr>
            <p:ph idx="1"/>
          </p:nvPr>
        </p:nvSpPr>
        <p:spPr/>
        <p:txBody>
          <a:bodyPr>
            <a:normAutofit/>
          </a:bodyPr>
          <a:lstStyle/>
          <a:p>
            <a:r>
              <a:rPr lang="en-US" dirty="0"/>
              <a:t>Case Study: we are interested to fit the height data of basketball players into a distribution.</a:t>
            </a:r>
          </a:p>
          <a:p>
            <a:pPr lvl="1"/>
            <a:r>
              <a:rPr lang="en-US" dirty="0"/>
              <a:t>Data File: “One Sample T-Test” tab in “Sample Data.xlsx”</a:t>
            </a:r>
          </a:p>
          <a:p>
            <a:r>
              <a:rPr lang="en-US" dirty="0"/>
              <a:t>Steps to fit a distribution in SigmaXL</a:t>
            </a:r>
          </a:p>
          <a:p>
            <a:pPr lvl="1"/>
            <a:r>
              <a:rPr lang="en-US" dirty="0"/>
              <a:t>Select the entire range of the variable “HtBk”</a:t>
            </a:r>
          </a:p>
          <a:p>
            <a:pPr lvl="1"/>
            <a:r>
              <a:rPr lang="en-US" dirty="0"/>
              <a:t>Click SigmaXL -&gt; Process Capability -&gt; Nonnormal -&gt; Distribution Fitting</a:t>
            </a:r>
          </a:p>
          <a:p>
            <a:pPr lvl="1"/>
            <a:r>
              <a:rPr lang="en-US" dirty="0"/>
              <a:t>A new window named “Distribution Fitting” pops up and the selected range appears automatically in the box under “Please select your data”.</a:t>
            </a:r>
          </a:p>
          <a:p>
            <a:pPr lvl="1"/>
            <a:r>
              <a:rPr lang="en-US" dirty="0"/>
              <a:t>Click “Next&gt;&gt;”</a:t>
            </a:r>
          </a:p>
          <a:p>
            <a:pPr lvl="1"/>
            <a:r>
              <a:rPr lang="en-US" dirty="0"/>
              <a:t>Another window also named “Distribution Fitting” appears</a:t>
            </a:r>
          </a:p>
          <a:p>
            <a:pPr lvl="1"/>
            <a:r>
              <a:rPr lang="en-US" dirty="0"/>
              <a:t>Select ‘HtBk” as the “Numeric Data Variable (Y)”</a:t>
            </a:r>
          </a:p>
          <a:p>
            <a:pPr lvl="1"/>
            <a:r>
              <a:rPr lang="en-US" dirty="0"/>
              <a:t>Click “OK&gt;&gt;”</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536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95633056"/>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537</a:t>
            </a:fld>
            <a:endParaRPr lang="en-US" dirty="0"/>
          </a:p>
        </p:txBody>
      </p:sp>
      <p:sp>
        <p:nvSpPr>
          <p:cNvPr id="15" name="Footer Placeholder 1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904F5479-6197-426F-82C0-B9A9C1845FC3}"/>
              </a:ext>
            </a:extLst>
          </p:cNvPr>
          <p:cNvPicPr>
            <a:picLocks noChangeAspect="1"/>
          </p:cNvPicPr>
          <p:nvPr/>
        </p:nvPicPr>
        <p:blipFill>
          <a:blip r:embed="rId3"/>
          <a:stretch>
            <a:fillRect/>
          </a:stretch>
        </p:blipFill>
        <p:spPr>
          <a:xfrm>
            <a:off x="231611" y="2298857"/>
            <a:ext cx="3564468" cy="3108216"/>
          </a:xfrm>
          <a:prstGeom prst="rect">
            <a:avLst/>
          </a:prstGeom>
        </p:spPr>
      </p:pic>
      <p:pic>
        <p:nvPicPr>
          <p:cNvPr id="10" name="Picture 9">
            <a:extLst>
              <a:ext uri="{FF2B5EF4-FFF2-40B4-BE49-F238E27FC236}">
                <a16:creationId xmlns:a16="http://schemas.microsoft.com/office/drawing/2014/main" id="{61A36241-D632-4639-8B00-016B7F99071C}"/>
              </a:ext>
            </a:extLst>
          </p:cNvPr>
          <p:cNvPicPr>
            <a:picLocks noChangeAspect="1"/>
          </p:cNvPicPr>
          <p:nvPr/>
        </p:nvPicPr>
        <p:blipFill>
          <a:blip r:embed="rId4"/>
          <a:stretch>
            <a:fillRect/>
          </a:stretch>
        </p:blipFill>
        <p:spPr>
          <a:xfrm>
            <a:off x="3909826" y="1633331"/>
            <a:ext cx="7139174" cy="4439268"/>
          </a:xfrm>
          <a:prstGeom prst="rect">
            <a:avLst/>
          </a:prstGeom>
        </p:spPr>
      </p:pic>
      <p:sp>
        <p:nvSpPr>
          <p:cNvPr id="18" name="Right Arrow 17"/>
          <p:cNvSpPr/>
          <p:nvPr/>
        </p:nvSpPr>
        <p:spPr>
          <a:xfrm>
            <a:off x="3554780" y="37005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19455627"/>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3" name="Content Placeholder 2"/>
          <p:cNvSpPr>
            <a:spLocks noGrp="1"/>
          </p:cNvSpPr>
          <p:nvPr>
            <p:ph idx="1"/>
          </p:nvPr>
        </p:nvSpPr>
        <p:spPr/>
        <p:txBody>
          <a:bodyPr/>
          <a:lstStyle/>
          <a:p>
            <a:r>
              <a:rPr lang="en-US" dirty="0"/>
              <a:t>The distribution fitting report is in the newly generated tab “Distribution Fitting (1)”.</a:t>
            </a:r>
          </a:p>
          <a:p>
            <a:r>
              <a:rPr lang="en-US" dirty="0"/>
              <a:t>The distributions and transformations are sorted in the descending order of AD p-values.</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538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1171153" y="2752642"/>
            <a:ext cx="9189293" cy="3648158"/>
          </a:xfrm>
          <a:prstGeom prst="rect">
            <a:avLst/>
          </a:prstGeom>
        </p:spPr>
      </p:pic>
    </p:spTree>
    <p:custDataLst>
      <p:tags r:id="rId1"/>
    </p:custDataLst>
    <p:extLst>
      <p:ext uri="{BB962C8B-B14F-4D97-AF65-F5344CB8AC3E}">
        <p14:creationId xmlns:p14="http://schemas.microsoft.com/office/powerpoint/2010/main" val="2221068112"/>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Fit a Distribution</a:t>
            </a:r>
            <a:endParaRPr lang="en-US" dirty="0"/>
          </a:p>
        </p:txBody>
      </p:sp>
      <p:sp>
        <p:nvSpPr>
          <p:cNvPr id="3" name="Content Placeholder 2"/>
          <p:cNvSpPr>
            <a:spLocks noGrp="1"/>
          </p:cNvSpPr>
          <p:nvPr>
            <p:ph idx="1"/>
          </p:nvPr>
        </p:nvSpPr>
        <p:spPr>
          <a:xfrm>
            <a:off x="381000" y="1143000"/>
            <a:ext cx="3886200" cy="5562600"/>
          </a:xfrm>
        </p:spPr>
        <p:txBody>
          <a:bodyPr/>
          <a:lstStyle/>
          <a:p>
            <a:r>
              <a:rPr lang="en-US" dirty="0"/>
              <a:t>To fit a specific distribution, in the window “Distribution Fitting”, click on the radio button “Specify Distribution”, select the distribution of interest and click on “OK&gt;&gt;”.</a:t>
            </a:r>
          </a:p>
          <a:p>
            <a:r>
              <a:rPr lang="en-US" dirty="0"/>
              <a:t>In this example, we select “Normal” (i.e. normal distribution).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539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8905F8C1-94B0-4D65-9DAA-BAEA936B7BDC}"/>
              </a:ext>
            </a:extLst>
          </p:cNvPr>
          <p:cNvPicPr>
            <a:picLocks noChangeAspect="1"/>
          </p:cNvPicPr>
          <p:nvPr/>
        </p:nvPicPr>
        <p:blipFill>
          <a:blip r:embed="rId3"/>
          <a:stretch>
            <a:fillRect/>
          </a:stretch>
        </p:blipFill>
        <p:spPr>
          <a:xfrm>
            <a:off x="4495800" y="1371600"/>
            <a:ext cx="6104439" cy="4343400"/>
          </a:xfrm>
          <a:prstGeom prst="rect">
            <a:avLst/>
          </a:prstGeom>
        </p:spPr>
      </p:pic>
    </p:spTree>
    <p:custDataLst>
      <p:tags r:id="rId1"/>
    </p:custDataLst>
    <p:extLst>
      <p:ext uri="{BB962C8B-B14F-4D97-AF65-F5344CB8AC3E}">
        <p14:creationId xmlns:p14="http://schemas.microsoft.com/office/powerpoint/2010/main" val="740064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3" name="Content Placeholder 2"/>
          <p:cNvSpPr>
            <a:spLocks noGrp="1"/>
          </p:cNvSpPr>
          <p:nvPr>
            <p:ph idx="1"/>
          </p:nvPr>
        </p:nvSpPr>
        <p:spPr/>
        <p:txBody>
          <a:bodyPr/>
          <a:lstStyle/>
          <a:p>
            <a:r>
              <a:rPr lang="en-US" dirty="0"/>
              <a:t>The result of fitting the specified distribution, normal distribution in this case, is generated in the tab “Dist Fit Normal (1)”.</a:t>
            </a:r>
          </a:p>
          <a:p>
            <a:r>
              <a:rPr lang="en-US" dirty="0"/>
              <a:t>Since the p-value is 0.2748 higher than the alpha level, the variable HtBk is normally distributed.</a:t>
            </a:r>
          </a:p>
        </p:txBody>
      </p:sp>
      <p:sp>
        <p:nvSpPr>
          <p:cNvPr id="4" name="Slide Number Placeholder 3"/>
          <p:cNvSpPr>
            <a:spLocks noGrp="1"/>
          </p:cNvSpPr>
          <p:nvPr>
            <p:ph type="sldNum" sz="quarter" idx="4"/>
          </p:nvPr>
        </p:nvSpPr>
        <p:spPr/>
        <p:txBody>
          <a:bodyPr/>
          <a:lstStyle/>
          <a:p>
            <a:fld id="{92B910A3-DF24-49C4-B01E-2342EC29AF17}" type="slidenum">
              <a:rPr lang="en-US" smtClean="0"/>
              <a:pPr/>
              <a:t>540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3429000" y="3015692"/>
            <a:ext cx="4572000" cy="1754429"/>
          </a:xfrm>
          <a:prstGeom prst="rect">
            <a:avLst/>
          </a:prstGeom>
        </p:spPr>
      </p:pic>
      <p:pic>
        <p:nvPicPr>
          <p:cNvPr id="9" name="Picture 8"/>
          <p:cNvPicPr>
            <a:picLocks noChangeAspect="1"/>
          </p:cNvPicPr>
          <p:nvPr/>
        </p:nvPicPr>
        <p:blipFill>
          <a:blip r:embed="rId5"/>
          <a:stretch>
            <a:fillRect/>
          </a:stretch>
        </p:blipFill>
        <p:spPr>
          <a:xfrm>
            <a:off x="2971800" y="4800600"/>
            <a:ext cx="5486400" cy="1794968"/>
          </a:xfrm>
          <a:prstGeom prst="rect">
            <a:avLst/>
          </a:prstGeom>
        </p:spPr>
      </p:pic>
    </p:spTree>
    <p:custDataLst>
      <p:tags r:id="rId1"/>
    </p:custDataLst>
    <p:extLst>
      <p:ext uri="{BB962C8B-B14F-4D97-AF65-F5344CB8AC3E}">
        <p14:creationId xmlns:p14="http://schemas.microsoft.com/office/powerpoint/2010/main" val="992118880"/>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Inferential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6694509"/>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9163000"/>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Understanding Inference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9014974"/>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89473592"/>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4712067"/>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143000"/>
            <a:ext cx="10769600" cy="5486400"/>
          </a:xfrm>
        </p:spPr>
        <p:txBody>
          <a:bodyPr>
            <a:noAutofit/>
          </a:bodyPr>
          <a:lstStyle/>
          <a:p>
            <a:pPr lvl="8">
              <a:buClrTx/>
            </a:pPr>
            <a:r>
              <a:rPr lang="en-US" sz="2200" dirty="0">
                <a:latin typeface="+mj-lt"/>
              </a:rPr>
              <a:t>A </a:t>
            </a:r>
            <a:r>
              <a:rPr lang="en-US" sz="2200" b="1" dirty="0">
                <a:latin typeface="+mj-lt"/>
              </a:rPr>
              <a:t>statistical population </a:t>
            </a:r>
            <a:r>
              <a:rPr lang="en-US" sz="2200" dirty="0">
                <a:latin typeface="+mj-lt"/>
              </a:rPr>
              <a:t>is an entire set of objects or observations about which statistical inferences are to be drawn based on its sample.</a:t>
            </a:r>
          </a:p>
          <a:p>
            <a:pPr lvl="8">
              <a:buClrTx/>
            </a:pPr>
            <a:endParaRPr lang="en-US" sz="2200" dirty="0">
              <a:latin typeface="+mj-lt"/>
            </a:endParaRPr>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048535"/>
            <a:ext cx="2106706" cy="1103332"/>
          </a:xfrm>
          <a:prstGeom prst="rect">
            <a:avLst/>
          </a:prstGeom>
        </p:spPr>
      </p:pic>
    </p:spTree>
    <p:custDataLst>
      <p:tags r:id="rId1"/>
    </p:custDataLst>
    <p:extLst>
      <p:ext uri="{BB962C8B-B14F-4D97-AF65-F5344CB8AC3E}">
        <p14:creationId xmlns:p14="http://schemas.microsoft.com/office/powerpoint/2010/main" val="116053583"/>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219201"/>
            <a:ext cx="5220822" cy="2990192"/>
          </a:xfrm>
        </p:spPr>
        <p:txBody>
          <a:bodyPr/>
          <a:lstStyle/>
          <a:p>
            <a:r>
              <a:rPr lang="en-US" dirty="0">
                <a:solidFill>
                  <a:srgbClr val="182835"/>
                </a:solidFill>
              </a:rPr>
              <a:t>Population Parameters </a:t>
            </a:r>
            <a:r>
              <a:rPr lang="en-US" sz="1800" dirty="0">
                <a:solidFill>
                  <a:srgbClr val="182835"/>
                </a:solidFill>
              </a:rPr>
              <a:t>(Greek letters)</a:t>
            </a:r>
          </a:p>
          <a:p>
            <a:pPr lvl="1"/>
            <a:r>
              <a:rPr lang="en-US" dirty="0">
                <a:solidFill>
                  <a:srgbClr val="182835"/>
                </a:solidFill>
              </a:rPr>
              <a:t>Mean: </a:t>
            </a:r>
            <a:r>
              <a:rPr lang="el-GR" dirty="0">
                <a:solidFill>
                  <a:srgbClr val="182835"/>
                </a:solidFill>
              </a:rPr>
              <a:t>μ</a:t>
            </a:r>
            <a:endParaRPr lang="en-US" dirty="0">
              <a:solidFill>
                <a:srgbClr val="182835"/>
              </a:solidFill>
            </a:endParaRPr>
          </a:p>
          <a:p>
            <a:pPr lvl="1"/>
            <a:r>
              <a:rPr lang="en-US" dirty="0">
                <a:solidFill>
                  <a:srgbClr val="182835"/>
                </a:solidFill>
              </a:rPr>
              <a:t>Standard deviation: </a:t>
            </a:r>
            <a:r>
              <a:rPr lang="el-GR" dirty="0">
                <a:solidFill>
                  <a:srgbClr val="182835"/>
                </a:solidFill>
              </a:rPr>
              <a:t>σ</a:t>
            </a:r>
            <a:endParaRPr lang="en-US" dirty="0">
              <a:solidFill>
                <a:srgbClr val="182835"/>
              </a:solidFill>
            </a:endParaRPr>
          </a:p>
          <a:p>
            <a:pPr lvl="1"/>
            <a:r>
              <a:rPr lang="en-US" dirty="0">
                <a:solidFill>
                  <a:srgbClr val="182835"/>
                </a:solidFill>
              </a:rPr>
              <a:t>Variance: </a:t>
            </a:r>
            <a:r>
              <a:rPr lang="el-GR" dirty="0">
                <a:solidFill>
                  <a:srgbClr val="182835"/>
                </a:solidFill>
              </a:rPr>
              <a:t>σ</a:t>
            </a:r>
            <a:r>
              <a:rPr lang="en-US" baseline="30000" dirty="0">
                <a:solidFill>
                  <a:srgbClr val="182835"/>
                </a:solidFill>
              </a:rPr>
              <a:t>2</a:t>
            </a:r>
          </a:p>
          <a:p>
            <a:pPr lvl="1"/>
            <a:r>
              <a:rPr lang="en-US" dirty="0">
                <a:solidFill>
                  <a:srgbClr val="182835"/>
                </a:solidFill>
              </a:rPr>
              <a:t>Median: </a:t>
            </a:r>
            <a:r>
              <a:rPr lang="el-GR" dirty="0">
                <a:solidFill>
                  <a:srgbClr val="182835"/>
                </a:solidFill>
              </a:rPr>
              <a:t>η</a:t>
            </a:r>
            <a:endParaRPr lang="en-US" dirty="0">
              <a:solidFill>
                <a:srgbClr val="182835"/>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547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Content Placeholder 2"/>
          <p:cNvSpPr txBox="1">
            <a:spLocks/>
          </p:cNvSpPr>
          <p:nvPr/>
        </p:nvSpPr>
        <p:spPr>
          <a:xfrm>
            <a:off x="5873752" y="1219201"/>
            <a:ext cx="4953000" cy="3080767"/>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latin typeface="+mj-lt"/>
              </a:rPr>
              <a:t>Sample Statistics </a:t>
            </a:r>
            <a:r>
              <a:rPr lang="en-US" dirty="0">
                <a:solidFill>
                  <a:srgbClr val="182835"/>
                </a:solidFill>
                <a:latin typeface="+mj-lt"/>
              </a:rPr>
              <a:t>(Roman letters)</a:t>
            </a:r>
          </a:p>
          <a:p>
            <a:pPr marL="800100" lvl="1" indent="-342900">
              <a:spcBef>
                <a:spcPct val="20000"/>
              </a:spcBef>
              <a:buFont typeface="Arial" pitchFamily="34" charset="0"/>
              <a:buChar char="•"/>
              <a:defRPr/>
            </a:pPr>
            <a:r>
              <a:rPr lang="en-US" sz="2200" dirty="0">
                <a:solidFill>
                  <a:srgbClr val="182835"/>
                </a:solidFill>
                <a:latin typeface="+mj-lt"/>
              </a:rPr>
              <a:t>Sample Mean: </a:t>
            </a:r>
          </a:p>
          <a:p>
            <a:pPr marL="800100" lvl="1" indent="-342900">
              <a:spcBef>
                <a:spcPct val="20000"/>
              </a:spcBef>
              <a:buFont typeface="Arial" pitchFamily="34" charset="0"/>
              <a:buChar char="•"/>
              <a:defRPr/>
            </a:pPr>
            <a:r>
              <a:rPr lang="en-US" sz="2200" dirty="0">
                <a:solidFill>
                  <a:srgbClr val="182835"/>
                </a:solidFill>
                <a:latin typeface="+mj-lt"/>
              </a:rPr>
              <a:t>Standard deviation: S</a:t>
            </a:r>
            <a:endParaRPr lang="en-US" sz="2200" i="1"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n-US" sz="2200" i="1" dirty="0">
                <a:solidFill>
                  <a:srgbClr val="182835"/>
                </a:solidFill>
                <a:latin typeface="+mj-lt"/>
              </a:rPr>
              <a:t>S</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2111259116"/>
              </p:ext>
            </p:extLst>
          </p:nvPr>
        </p:nvGraphicFramePr>
        <p:xfrm>
          <a:off x="8585438" y="1524000"/>
          <a:ext cx="329962" cy="515007"/>
        </p:xfrm>
        <a:graphic>
          <a:graphicData uri="http://schemas.openxmlformats.org/presentationml/2006/ole">
            <mc:AlternateContent xmlns:mc="http://schemas.openxmlformats.org/markup-compatibility/2006">
              <mc:Choice xmlns:v="urn:schemas-microsoft-com:vml" Requires="v">
                <p:oleObj spid="_x0000_s38914"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438" y="1524000"/>
                        <a:ext cx="329962" cy="515007"/>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4910201"/>
              </p:ext>
            </p:extLst>
          </p:nvPr>
        </p:nvGraphicFramePr>
        <p:xfrm>
          <a:off x="7772400" y="2667000"/>
          <a:ext cx="533400" cy="576816"/>
        </p:xfrm>
        <a:graphic>
          <a:graphicData uri="http://schemas.openxmlformats.org/presentationml/2006/ole">
            <mc:AlternateContent xmlns:mc="http://schemas.openxmlformats.org/markup-compatibility/2006">
              <mc:Choice xmlns:v="urn:schemas-microsoft-com:vml" Requires="v">
                <p:oleObj spid="_x0000_s38915"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2667000"/>
                        <a:ext cx="533400" cy="576816"/>
                      </a:xfrm>
                      <a:prstGeom prst="rect">
                        <a:avLst/>
                      </a:prstGeom>
                      <a:noFill/>
                      <a:extLst/>
                    </p:spPr>
                  </p:pic>
                </p:oleObj>
              </mc:Fallback>
            </mc:AlternateContent>
          </a:graphicData>
        </a:graphic>
      </p:graphicFrame>
      <p:sp>
        <p:nvSpPr>
          <p:cNvPr id="9" name="TextBox 8"/>
          <p:cNvSpPr txBox="1"/>
          <p:nvPr/>
        </p:nvSpPr>
        <p:spPr>
          <a:xfrm>
            <a:off x="397810" y="4209393"/>
            <a:ext cx="10680700" cy="1569660"/>
          </a:xfrm>
          <a:prstGeom prst="rect">
            <a:avLst/>
          </a:prstGeom>
          <a:noFill/>
        </p:spPr>
        <p:txBody>
          <a:bodyPr wrap="square" rtlCol="0">
            <a:spAutoFit/>
          </a:bodyPr>
          <a:lstStyle/>
          <a:p>
            <a:pPr marL="234950" indent="-234950">
              <a:buFont typeface="Arial" pitchFamily="34" charset="0"/>
              <a:buChar char="•"/>
              <a:tabLst>
                <a:tab pos="234950" algn="l"/>
              </a:tabLst>
            </a:pPr>
            <a:r>
              <a:rPr lang="en-US" sz="2400" dirty="0">
                <a:latin typeface="+mj-lt"/>
              </a:rPr>
              <a:t>The</a:t>
            </a:r>
            <a:r>
              <a:rPr lang="en-US" sz="2400" b="1" dirty="0">
                <a:latin typeface="+mj-lt"/>
              </a:rPr>
              <a:t> population parameter </a:t>
            </a:r>
            <a:r>
              <a:rPr lang="en-US" sz="2400" dirty="0">
                <a:latin typeface="+mj-lt"/>
              </a:rPr>
              <a:t>is the numerical summary of a population. </a:t>
            </a:r>
          </a:p>
          <a:p>
            <a:pPr marL="234950" indent="-234950">
              <a:buFont typeface="Arial" pitchFamily="34" charset="0"/>
              <a:buChar char="•"/>
              <a:tabLst>
                <a:tab pos="234950" algn="l"/>
              </a:tabLst>
            </a:pPr>
            <a:r>
              <a:rPr lang="en-US" sz="2400" dirty="0">
                <a:latin typeface="+mj-lt"/>
              </a:rPr>
              <a:t>The</a:t>
            </a:r>
            <a:r>
              <a:rPr lang="en-US" sz="2400" b="1" dirty="0">
                <a:latin typeface="+mj-lt"/>
              </a:rPr>
              <a:t> sample statistic </a:t>
            </a:r>
            <a:r>
              <a:rPr lang="en-US" sz="2400" dirty="0">
                <a:latin typeface="+mj-lt"/>
              </a:rPr>
              <a:t>is the numerical measurement calculated based on a sample of that population. It is used to estimate the true population parameter.</a:t>
            </a:r>
          </a:p>
        </p:txBody>
      </p:sp>
      <p:cxnSp>
        <p:nvCxnSpPr>
          <p:cNvPr id="12" name="Straight Connector 11"/>
          <p:cNvCxnSpPr/>
          <p:nvPr/>
        </p:nvCxnSpPr>
        <p:spPr>
          <a:xfrm>
            <a:off x="5601822" y="990600"/>
            <a:ext cx="0" cy="253191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97810" y="3489011"/>
            <a:ext cx="10408024" cy="6700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400928257"/>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6983044"/>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4389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5317851"/>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Sampling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551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98121366"/>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a:xfrm>
            <a:off x="381000" y="1219200"/>
            <a:ext cx="10769600" cy="5486400"/>
          </a:xfrm>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552</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028508" y="4572000"/>
            <a:ext cx="7322183" cy="762000"/>
            <a:chOff x="914400" y="4191000"/>
            <a:chExt cx="7066263" cy="762000"/>
          </a:xfrm>
        </p:grpSpPr>
        <p:grpSp>
          <p:nvGrpSpPr>
            <p:cNvPr id="14" name="Group 13"/>
            <p:cNvGrpSpPr/>
            <p:nvPr/>
          </p:nvGrpSpPr>
          <p:grpSpPr>
            <a:xfrm>
              <a:off x="2238061" y="4191000"/>
              <a:ext cx="4779885" cy="762000"/>
              <a:chOff x="2158665" y="4191000"/>
              <a:chExt cx="4779885" cy="762000"/>
            </a:xfrm>
          </p:grpSpPr>
          <p:sp>
            <p:nvSpPr>
              <p:cNvPr id="5" name="Flowchart: Process 4"/>
              <p:cNvSpPr/>
              <p:nvPr/>
            </p:nvSpPr>
            <p:spPr>
              <a:xfrm>
                <a:off x="3639017" y="4191000"/>
                <a:ext cx="1828800" cy="762000"/>
              </a:xfrm>
              <a:prstGeom prst="flowChartProcess">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bg1"/>
                    </a:solidFill>
                    <a:latin typeface="+mj-lt"/>
                  </a:rPr>
                  <a:t>Sampling</a:t>
                </a:r>
                <a:endParaRPr lang="en-US" b="1" dirty="0">
                  <a:solidFill>
                    <a:schemeClr val="bg1"/>
                  </a:solidFill>
                  <a:latin typeface="+mj-lt"/>
                </a:endParaRPr>
              </a:p>
            </p:txBody>
          </p:sp>
          <p:cxnSp>
            <p:nvCxnSpPr>
              <p:cNvPr id="7" name="Straight Arrow Connector 6"/>
              <p:cNvCxnSpPr/>
              <p:nvPr/>
            </p:nvCxnSpPr>
            <p:spPr>
              <a:xfrm>
                <a:off x="2158665"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566950"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914400" y="4387334"/>
              <a:ext cx="1391041" cy="369332"/>
            </a:xfrm>
            <a:prstGeom prst="rect">
              <a:avLst/>
            </a:prstGeom>
            <a:noFill/>
          </p:spPr>
          <p:txBody>
            <a:bodyPr wrap="none" rtlCol="0">
              <a:spAutoFit/>
            </a:bodyPr>
            <a:lstStyle/>
            <a:p>
              <a:r>
                <a:rPr lang="en-US" b="1" dirty="0">
                  <a:solidFill>
                    <a:srgbClr val="C00000"/>
                  </a:solidFill>
                  <a:latin typeface="+mj-lt"/>
                </a:rPr>
                <a:t>Population </a:t>
              </a:r>
            </a:p>
          </p:txBody>
        </p:sp>
        <p:sp>
          <p:nvSpPr>
            <p:cNvPr id="13" name="TextBox 12"/>
            <p:cNvSpPr txBox="1"/>
            <p:nvPr/>
          </p:nvSpPr>
          <p:spPr>
            <a:xfrm>
              <a:off x="7010400" y="4387334"/>
              <a:ext cx="970263" cy="369332"/>
            </a:xfrm>
            <a:prstGeom prst="rect">
              <a:avLst/>
            </a:prstGeom>
            <a:noFill/>
          </p:spPr>
          <p:txBody>
            <a:bodyPr wrap="none" rtlCol="0">
              <a:spAutoFit/>
            </a:bodyPr>
            <a:lstStyle/>
            <a:p>
              <a:r>
                <a:rPr lang="en-US" b="1" dirty="0">
                  <a:solidFill>
                    <a:srgbClr val="C00000"/>
                  </a:solidFill>
                  <a:latin typeface="+mj-lt"/>
                </a:rPr>
                <a:t>Sample</a:t>
              </a:r>
            </a:p>
          </p:txBody>
        </p:sp>
      </p:grpSp>
    </p:spTree>
    <p:custDataLst>
      <p:tags r:id="rId1"/>
    </p:custDataLst>
    <p:extLst>
      <p:ext uri="{BB962C8B-B14F-4D97-AF65-F5344CB8AC3E}">
        <p14:creationId xmlns:p14="http://schemas.microsoft.com/office/powerpoint/2010/main" val="3624669901"/>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437350"/>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0287560"/>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76487876"/>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4762804"/>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8995996"/>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3" name="Content Placeholder 2"/>
          <p:cNvSpPr>
            <a:spLocks noGrp="1"/>
          </p:cNvSpPr>
          <p:nvPr>
            <p:ph idx="1"/>
          </p:nvPr>
        </p:nvSpPr>
        <p:spPr/>
        <p:txBody>
          <a:bodyPr>
            <a:normAutofit/>
          </a:bodyPr>
          <a:lstStyle/>
          <a:p>
            <a:pPr>
              <a:lnSpc>
                <a:spcPct val="200000"/>
              </a:lnSpc>
            </a:pPr>
            <a:r>
              <a:rPr lang="en-US" dirty="0"/>
              <a:t>Simple Random Sampling</a:t>
            </a:r>
          </a:p>
          <a:p>
            <a:pPr>
              <a:lnSpc>
                <a:spcPct val="200000"/>
              </a:lnSpc>
            </a:pPr>
            <a:r>
              <a:rPr lang="en-US" dirty="0"/>
              <a:t>Matched Random Sampling</a:t>
            </a:r>
          </a:p>
          <a:p>
            <a:pPr>
              <a:lnSpc>
                <a:spcPct val="200000"/>
              </a:lnSpc>
            </a:pPr>
            <a:r>
              <a:rPr lang="en-US" dirty="0"/>
              <a:t>Stratified Sampling</a:t>
            </a:r>
          </a:p>
          <a:p>
            <a:pPr>
              <a:lnSpc>
                <a:spcPct val="200000"/>
              </a:lnSpc>
            </a:pPr>
            <a:r>
              <a:rPr lang="en-US" dirty="0"/>
              <a:t>Systematic Sampling</a:t>
            </a:r>
          </a:p>
          <a:p>
            <a:pPr>
              <a:lnSpc>
                <a:spcPct val="200000"/>
              </a:lnSpc>
            </a:pPr>
            <a:r>
              <a:rPr lang="en-US" dirty="0"/>
              <a:t>Proportional to Size Sampling</a:t>
            </a:r>
          </a:p>
          <a:p>
            <a:pPr>
              <a:lnSpc>
                <a:spcPct val="200000"/>
              </a:lnSpc>
            </a:pPr>
            <a:r>
              <a:rPr lang="en-US" dirty="0"/>
              <a:t>Cluster Sampling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44773376"/>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8649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7481198"/>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81384919"/>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96537"/>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0456362"/>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785714"/>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36992595"/>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332336"/>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 </a:t>
            </a:r>
          </a:p>
          <a:p>
            <a:pPr lvl="1"/>
            <a:r>
              <a:rPr lang="en-US" sz="1800" dirty="0"/>
              <a:t>When </a:t>
            </a:r>
            <a:r>
              <a:rPr lang="el-GR" sz="1800" i="1" dirty="0"/>
              <a:t>α</a:t>
            </a:r>
            <a:r>
              <a:rPr lang="en-US" sz="1800" dirty="0"/>
              <a:t> is 0.05, it is 1.96. </a:t>
            </a:r>
          </a:p>
          <a:p>
            <a:pPr lvl="1"/>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567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3537615317"/>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39938"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48567866"/>
              </p:ext>
            </p:extLst>
          </p:nvPr>
        </p:nvGraphicFramePr>
        <p:xfrm>
          <a:off x="762000" y="4419600"/>
          <a:ext cx="381000" cy="417286"/>
        </p:xfrm>
        <a:graphic>
          <a:graphicData uri="http://schemas.openxmlformats.org/presentationml/2006/ole">
            <mc:AlternateContent xmlns:mc="http://schemas.openxmlformats.org/markup-compatibility/2006">
              <mc:Choice xmlns:v="urn:schemas-microsoft-com:vml" Requires="v">
                <p:oleObj spid="_x0000_s39939"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4419600"/>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7774085"/>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971728718"/>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40962"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95316000"/>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40963"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a:extLst/>
                    </p:spPr>
                  </p:pic>
                </p:oleObj>
              </mc:Fallback>
            </mc:AlternateContent>
          </a:graphicData>
        </a:graphic>
      </p:graphicFrame>
      <p:sp>
        <p:nvSpPr>
          <p:cNvPr id="7" name="TextBox 6"/>
          <p:cNvSpPr txBox="1"/>
          <p:nvPr/>
        </p:nvSpPr>
        <p:spPr>
          <a:xfrm>
            <a:off x="2133600" y="5361763"/>
            <a:ext cx="5495415" cy="1015663"/>
          </a:xfrm>
          <a:prstGeom prst="rect">
            <a:avLst/>
          </a:prstGeom>
          <a:noFill/>
        </p:spPr>
        <p:txBody>
          <a:bodyPr wrap="non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4294082173"/>
              </p:ext>
            </p:extLst>
          </p:nvPr>
        </p:nvGraphicFramePr>
        <p:xfrm>
          <a:off x="7391400" y="5440293"/>
          <a:ext cx="1369615" cy="854213"/>
        </p:xfrm>
        <a:graphic>
          <a:graphicData uri="http://schemas.openxmlformats.org/presentationml/2006/ole">
            <mc:AlternateContent xmlns:mc="http://schemas.openxmlformats.org/markup-compatibility/2006">
              <mc:Choice xmlns:v="urn:schemas-microsoft-com:vml" Requires="v">
                <p:oleObj spid="_x0000_s40964"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5440293"/>
                        <a:ext cx="1369615" cy="854213"/>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349360939"/>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62500" lnSpcReduction="20000"/>
          </a:bodyPr>
          <a:lstStyle/>
          <a:p>
            <a:r>
              <a:rPr lang="en-US" sz="34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r>
              <a:rPr lang="en-US" sz="3100" dirty="0"/>
              <a:t>	</a:t>
            </a:r>
          </a:p>
          <a:p>
            <a:pPr>
              <a:buNone/>
            </a:pPr>
            <a:r>
              <a:rPr lang="en-US" sz="3100" dirty="0"/>
              <a:t>where</a:t>
            </a:r>
          </a:p>
          <a:p>
            <a:pPr>
              <a:lnSpc>
                <a:spcPct val="120000"/>
              </a:lnSpc>
              <a:buNone/>
            </a:pPr>
            <a:r>
              <a:rPr lang="en-US" sz="3100" dirty="0"/>
              <a:t>	</a:t>
            </a:r>
            <a:r>
              <a:rPr lang="en-US" sz="3100" i="1" dirty="0"/>
              <a:t>n</a:t>
            </a:r>
            <a:r>
              <a:rPr lang="en-US" sz="3100" i="1" baseline="-25000" dirty="0"/>
              <a:t>0</a:t>
            </a:r>
            <a:r>
              <a:rPr lang="en-US" sz="3100" dirty="0"/>
              <a:t> is the number of samples.</a:t>
            </a:r>
          </a:p>
          <a:p>
            <a:pPr>
              <a:lnSpc>
                <a:spcPct val="120000"/>
              </a:lnSpc>
              <a:buNone/>
            </a:pPr>
            <a:r>
              <a:rPr lang="en-US" sz="3100" dirty="0"/>
              <a:t>	     is the </a:t>
            </a:r>
            <a:r>
              <a:rPr lang="en-US" sz="3100" i="1" dirty="0"/>
              <a:t>Z</a:t>
            </a:r>
            <a:r>
              <a:rPr lang="en-US" sz="3100" dirty="0"/>
              <a:t> score when risk level is </a:t>
            </a:r>
            <a:r>
              <a:rPr lang="el-GR" sz="3100" i="1" dirty="0"/>
              <a:t>α</a:t>
            </a:r>
            <a:r>
              <a:rPr lang="en-US" sz="3100" i="1" dirty="0"/>
              <a:t>/2</a:t>
            </a:r>
            <a:r>
              <a:rPr lang="en-US" sz="3100" dirty="0"/>
              <a:t>. </a:t>
            </a:r>
          </a:p>
          <a:p>
            <a:pPr lvl="1">
              <a:lnSpc>
                <a:spcPct val="120000"/>
              </a:lnSpc>
            </a:pPr>
            <a:r>
              <a:rPr lang="en-US" sz="2900" dirty="0"/>
              <a:t>When </a:t>
            </a:r>
            <a:r>
              <a:rPr lang="el-GR" sz="2900" dirty="0"/>
              <a:t>α</a:t>
            </a:r>
            <a:r>
              <a:rPr lang="en-US" sz="2900" dirty="0"/>
              <a:t> is 0.05, it is 1.96. </a:t>
            </a:r>
          </a:p>
          <a:p>
            <a:pPr lvl="1">
              <a:lnSpc>
                <a:spcPct val="120000"/>
              </a:lnSpc>
            </a:pPr>
            <a:r>
              <a:rPr lang="en-US" sz="2900" dirty="0"/>
              <a:t>When </a:t>
            </a:r>
            <a:r>
              <a:rPr lang="el-GR" sz="2900" i="1" dirty="0"/>
              <a:t>α</a:t>
            </a:r>
            <a:r>
              <a:rPr lang="en-US" sz="2900" dirty="0"/>
              <a:t> is 0.10, it is 1.65.</a:t>
            </a:r>
          </a:p>
          <a:p>
            <a:pPr>
              <a:lnSpc>
                <a:spcPct val="120000"/>
              </a:lnSpc>
              <a:buNone/>
            </a:pPr>
            <a:r>
              <a:rPr lang="en-US" sz="3100" dirty="0"/>
              <a:t>	</a:t>
            </a:r>
            <a:r>
              <a:rPr lang="en-US" sz="3100" i="1" dirty="0"/>
              <a:t>s</a:t>
            </a:r>
            <a:r>
              <a:rPr lang="en-US" sz="3100" dirty="0"/>
              <a:t> is the estimation of standard deviation in the population.</a:t>
            </a:r>
          </a:p>
          <a:p>
            <a:pPr>
              <a:lnSpc>
                <a:spcPct val="120000"/>
              </a:lnSpc>
              <a:buNone/>
            </a:pPr>
            <a:r>
              <a:rPr lang="en-US" sz="3100" dirty="0"/>
              <a:t>	</a:t>
            </a:r>
            <a:r>
              <a:rPr lang="en-US" sz="3100" i="1" dirty="0"/>
              <a:t>d</a:t>
            </a:r>
            <a:r>
              <a:rPr lang="en-US" sz="3100" dirty="0"/>
              <a:t> is the acceptable margin of error.</a:t>
            </a:r>
          </a:p>
          <a:p>
            <a:pPr>
              <a:lnSpc>
                <a:spcPct val="120000"/>
              </a:lnSpc>
              <a:buNone/>
            </a:pPr>
            <a:r>
              <a:rPr lang="en-US" sz="3100" dirty="0"/>
              <a:t>	</a:t>
            </a:r>
            <a:r>
              <a:rPr lang="en-US" sz="3100" i="1" dirty="0"/>
              <a:t>p</a:t>
            </a:r>
            <a:r>
              <a:rPr lang="en-US" sz="3100" dirty="0"/>
              <a:t> is the proportion of one type of event occurring (e.g., proportion of passes).</a:t>
            </a:r>
          </a:p>
          <a:p>
            <a:pPr>
              <a:lnSpc>
                <a:spcPct val="120000"/>
              </a:lnSpc>
              <a:buNone/>
            </a:pPr>
            <a:r>
              <a:rPr lang="en-US" sz="3100" dirty="0"/>
              <a:t>	</a:t>
            </a:r>
            <a:r>
              <a:rPr lang="en-US" sz="3100" i="1" dirty="0"/>
              <a:t>p × (1 – p) </a:t>
            </a:r>
            <a:r>
              <a:rPr lang="en-US" sz="3100" dirty="0"/>
              <a:t>is the estimate of variance.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569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2069522405"/>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41986"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a:extLst/>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609893743"/>
              </p:ext>
            </p:extLst>
          </p:nvPr>
        </p:nvGraphicFramePr>
        <p:xfrm>
          <a:off x="685800" y="3581400"/>
          <a:ext cx="417216" cy="457200"/>
        </p:xfrm>
        <a:graphic>
          <a:graphicData uri="http://schemas.openxmlformats.org/presentationml/2006/ole">
            <mc:AlternateContent xmlns:mc="http://schemas.openxmlformats.org/markup-compatibility/2006">
              <mc:Choice xmlns:v="urn:schemas-microsoft-com:vml" Requires="v">
                <p:oleObj spid="_x0000_s41987"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81400"/>
                        <a:ext cx="417216"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41590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820439732"/>
              </p:ext>
            </p:extLst>
          </p:nvPr>
        </p:nvGraphicFramePr>
        <p:xfrm>
          <a:off x="2514601" y="3657600"/>
          <a:ext cx="1547963" cy="1223390"/>
        </p:xfrm>
        <a:graphic>
          <a:graphicData uri="http://schemas.openxmlformats.org/presentationml/2006/ole">
            <mc:AlternateContent xmlns:mc="http://schemas.openxmlformats.org/markup-compatibility/2006">
              <mc:Choice xmlns:v="urn:schemas-microsoft-com:vml" Requires="v">
                <p:oleObj spid="_x0000_s43010"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657600"/>
                        <a:ext cx="1547963" cy="1223390"/>
                      </a:xfrm>
                      <a:prstGeom prst="rect">
                        <a:avLst/>
                      </a:prstGeom>
                      <a:noFill/>
                      <a:extLst/>
                    </p:spPr>
                  </p:pic>
                </p:oleObj>
              </mc:Fallback>
            </mc:AlternateContent>
          </a:graphicData>
        </a:graphic>
      </p:graphicFrame>
      <p:sp>
        <p:nvSpPr>
          <p:cNvPr id="7" name="TextBox 6"/>
          <p:cNvSpPr txBox="1"/>
          <p:nvPr/>
        </p:nvSpPr>
        <p:spPr>
          <a:xfrm>
            <a:off x="1371600" y="5257800"/>
            <a:ext cx="5638800" cy="1015663"/>
          </a:xfrm>
          <a:prstGeom prst="rect">
            <a:avLst/>
          </a:prstGeom>
          <a:noFill/>
        </p:spPr>
        <p:txBody>
          <a:bodyPr wrap="squar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3710468842"/>
              </p:ext>
            </p:extLst>
          </p:nvPr>
        </p:nvGraphicFramePr>
        <p:xfrm>
          <a:off x="2514600" y="1691640"/>
          <a:ext cx="2819400" cy="1127760"/>
        </p:xfrm>
        <a:graphic>
          <a:graphicData uri="http://schemas.openxmlformats.org/presentationml/2006/ole">
            <mc:AlternateContent xmlns:mc="http://schemas.openxmlformats.org/markup-compatibility/2006">
              <mc:Choice xmlns:v="urn:schemas-microsoft-com:vml" Requires="v">
                <p:oleObj spid="_x0000_s43011"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91640"/>
                        <a:ext cx="2819400" cy="1127760"/>
                      </a:xfrm>
                      <a:prstGeom prst="rect">
                        <a:avLst/>
                      </a:prstGeom>
                      <a:noFill/>
                      <a:extLst/>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1875098617"/>
              </p:ext>
            </p:extLst>
          </p:nvPr>
        </p:nvGraphicFramePr>
        <p:xfrm>
          <a:off x="6934200" y="5361046"/>
          <a:ext cx="2022930" cy="809172"/>
        </p:xfrm>
        <a:graphic>
          <a:graphicData uri="http://schemas.openxmlformats.org/presentationml/2006/ole">
            <mc:AlternateContent xmlns:mc="http://schemas.openxmlformats.org/markup-compatibility/2006">
              <mc:Choice xmlns:v="urn:schemas-microsoft-com:vml" Requires="v">
                <p:oleObj spid="_x0000_s43012"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5361046"/>
                        <a:ext cx="2022930" cy="809172"/>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70241864"/>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571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7846484"/>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Sample Size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572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931143"/>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4096985"/>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131566401"/>
              </p:ext>
            </p:extLst>
          </p:nvPr>
        </p:nvGraphicFramePr>
        <p:xfrm>
          <a:off x="2557464" y="1733550"/>
          <a:ext cx="2776537" cy="1593938"/>
        </p:xfrm>
        <a:graphic>
          <a:graphicData uri="http://schemas.openxmlformats.org/presentationml/2006/ole">
            <mc:AlternateContent xmlns:mc="http://schemas.openxmlformats.org/markup-compatibility/2006">
              <mc:Choice xmlns:v="urn:schemas-microsoft-com:vml" Requires="v">
                <p:oleObj spid="_x0000_s44034"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733550"/>
                        <a:ext cx="2776537" cy="1593938"/>
                      </a:xfrm>
                      <a:prstGeom prst="rect">
                        <a:avLst/>
                      </a:prstGeom>
                      <a:noFill/>
                      <a:extLst/>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593931387"/>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44035"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88187133"/>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8972433"/>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interested in comparing the average retail price of a product between two states.</a:t>
            </a:r>
          </a:p>
          <a:p>
            <a:pPr lvl="1"/>
            <a:r>
              <a:rPr lang="en-US" dirty="0"/>
              <a:t>We will run a hypothesis test on the two sample means to determine whether there is a statistically significant difference between the retail price in the two states.</a:t>
            </a:r>
          </a:p>
          <a:p>
            <a:pPr lvl="1"/>
            <a:r>
              <a:rPr lang="en-US" dirty="0"/>
              <a:t>The average retail price of the product is 23 based on our estimation and the standard deviation is 3. We want to detect at least 2 dollars difference with 90% chance when it is true and we can tolerate the alpha risk at 5%</a:t>
            </a:r>
          </a:p>
          <a:p>
            <a:pPr lvl="1"/>
            <a:r>
              <a:rPr lang="en-US" b="1" dirty="0"/>
              <a:t>What should the sample size be?</a:t>
            </a:r>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576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8360447"/>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Steps to calculate the sample size in SigmaXL</a:t>
            </a:r>
          </a:p>
          <a:p>
            <a:pPr lvl="1"/>
            <a:r>
              <a:rPr lang="en-US" dirty="0"/>
              <a:t>Click SigmaXL -&gt; Statistical Tools -&gt; Power &amp; Sample Size Calculators -&gt; 2 Sample t-Test Calculator</a:t>
            </a:r>
          </a:p>
          <a:p>
            <a:pPr lvl="1"/>
            <a:r>
              <a:rPr lang="en-US" dirty="0"/>
              <a:t>A window named “Power &amp; Sample Size: 2 Sample t-Test Calculator” appears</a:t>
            </a:r>
          </a:p>
          <a:p>
            <a:pPr lvl="1"/>
            <a:r>
              <a:rPr lang="en-US" dirty="0"/>
              <a:t>Click the radio button “Solve for Sample Size (N) for Each Group”</a:t>
            </a:r>
          </a:p>
          <a:p>
            <a:pPr lvl="1"/>
            <a:r>
              <a:rPr lang="en-US" dirty="0"/>
              <a:t>Enter “0.9” as “Power (1-Beta)”</a:t>
            </a:r>
          </a:p>
          <a:p>
            <a:pPr lvl="1"/>
            <a:r>
              <a:rPr lang="en-US" dirty="0"/>
              <a:t>Enter “2” as “Difference (Mean1 – Mean2)”</a:t>
            </a:r>
          </a:p>
          <a:p>
            <a:pPr lvl="1"/>
            <a:r>
              <a:rPr lang="en-US" dirty="0"/>
              <a:t>Enter “3” as “Standard Deviation”</a:t>
            </a:r>
          </a:p>
          <a:p>
            <a:pPr lvl="1"/>
            <a:r>
              <a:rPr lang="en-US" dirty="0"/>
              <a:t>Enter “0.05” as “Significance Level (Alpha)”</a:t>
            </a:r>
          </a:p>
          <a:p>
            <a:pPr lvl="1"/>
            <a:r>
              <a:rPr lang="en-US" dirty="0"/>
              <a:t>Click “OK&gt;&gt;”</a:t>
            </a:r>
          </a:p>
          <a:p>
            <a:pPr lvl="1"/>
            <a:r>
              <a:rPr lang="en-US" dirty="0"/>
              <a:t>The sample size calculation results appear in the new tab “PS - 2 Sample t-Test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577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6298312"/>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578</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6" name="Right Arrow 15"/>
          <p:cNvSpPr/>
          <p:nvPr/>
        </p:nvSpPr>
        <p:spPr>
          <a:xfrm rot="5400000">
            <a:off x="12237251" y="46908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C653862-D376-4A01-9F2C-4FC42A4A29ED}"/>
              </a:ext>
            </a:extLst>
          </p:cNvPr>
          <p:cNvPicPr>
            <a:picLocks noChangeAspect="1"/>
          </p:cNvPicPr>
          <p:nvPr/>
        </p:nvPicPr>
        <p:blipFill>
          <a:blip r:embed="rId4"/>
          <a:stretch>
            <a:fillRect/>
          </a:stretch>
        </p:blipFill>
        <p:spPr>
          <a:xfrm>
            <a:off x="2324010" y="1371600"/>
            <a:ext cx="6731179" cy="4736755"/>
          </a:xfrm>
          <a:prstGeom prst="rect">
            <a:avLst/>
          </a:prstGeom>
        </p:spPr>
      </p:pic>
    </p:spTree>
    <p:custDataLst>
      <p:tags r:id="rId1"/>
    </p:custDataLst>
    <p:extLst>
      <p:ext uri="{BB962C8B-B14F-4D97-AF65-F5344CB8AC3E}">
        <p14:creationId xmlns:p14="http://schemas.microsoft.com/office/powerpoint/2010/main" val="2659020283"/>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sz="2500" dirty="0"/>
              <a:t>The sample size for each group is 49 based on the sample size calculator.</a:t>
            </a:r>
          </a:p>
          <a:p>
            <a:r>
              <a:rPr lang="en-US" sz="2500" dirty="0"/>
              <a:t> When the difference to detect decreases, the required sample size would increase.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579</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grayscl/>
          </a:blip>
          <a:stretch>
            <a:fillRect/>
          </a:stretch>
        </p:blipFill>
        <p:spPr>
          <a:xfrm>
            <a:off x="685755" y="3352800"/>
            <a:ext cx="10007689" cy="25146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857917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58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Central Limit Theorem</a:t>
            </a:r>
          </a:p>
        </p:txBody>
      </p:sp>
      <p:sp>
        <p:nvSpPr>
          <p:cNvPr id="5" name="Slide Number Placeholder 4"/>
          <p:cNvSpPr>
            <a:spLocks noGrp="1"/>
          </p:cNvSpPr>
          <p:nvPr>
            <p:ph type="sldNum" sz="quarter" idx="4"/>
          </p:nvPr>
        </p:nvSpPr>
        <p:spPr/>
        <p:txBody>
          <a:bodyPr/>
          <a:lstStyle/>
          <a:p>
            <a:fld id="{5A6A12F4-C341-4E64-9C18-B0BA3358FAF5}" type="slidenum">
              <a:rPr lang="en-US" smtClean="0"/>
              <a:pPr/>
              <a:t>580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9963931"/>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700833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195001"/>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4827839"/>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19812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505200" y="1219200"/>
            <a:ext cx="7696200" cy="5486400"/>
          </a:xfrm>
        </p:spPr>
        <p:txBody>
          <a:bodyPr>
            <a:normAutofit/>
          </a:bodyPr>
          <a:lstStyle/>
          <a:p>
            <a:r>
              <a:rPr lang="en-US" dirty="0"/>
              <a:t>Let us assume we have 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1963191"/>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r>
              <a:rPr lang="en-US" dirty="0"/>
              <a:t>As	           , the distribution of       becomes approximately normally distributed with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585</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55862" y="1792289"/>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45058"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45059"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45060"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45061"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1807690723"/>
              </p:ext>
            </p:extLst>
          </p:nvPr>
        </p:nvGraphicFramePr>
        <p:xfrm>
          <a:off x="1219200" y="3429000"/>
          <a:ext cx="1066800" cy="355600"/>
        </p:xfrm>
        <a:graphic>
          <a:graphicData uri="http://schemas.openxmlformats.org/presentationml/2006/ole">
            <mc:AlternateContent xmlns:mc="http://schemas.openxmlformats.org/markup-compatibility/2006">
              <mc:Choice xmlns:v="urn:schemas-microsoft-com:vml" Requires="v">
                <p:oleObj spid="_x0000_s45062"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3429000"/>
                        <a:ext cx="1066800" cy="35560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40199089"/>
              </p:ext>
            </p:extLst>
          </p:nvPr>
        </p:nvGraphicFramePr>
        <p:xfrm>
          <a:off x="4876800" y="3357937"/>
          <a:ext cx="457200" cy="420687"/>
        </p:xfrm>
        <a:graphic>
          <a:graphicData uri="http://schemas.openxmlformats.org/presentationml/2006/ole">
            <mc:AlternateContent xmlns:mc="http://schemas.openxmlformats.org/markup-compatibility/2006">
              <mc:Choice xmlns:v="urn:schemas-microsoft-com:vml" Requires="v">
                <p:oleObj spid="_x0000_s45063"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800" y="3357937"/>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59038" y="4435057"/>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45064"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45065"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22500270"/>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586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3511897"/>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311978908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46082"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681307764"/>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46083"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765683521"/>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587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47106"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36707744"/>
              </p:ext>
            </p:extLst>
          </p:nvPr>
        </p:nvGraphicFramePr>
        <p:xfrm>
          <a:off x="2466976" y="2058971"/>
          <a:ext cx="1473200" cy="934915"/>
        </p:xfrm>
        <a:graphic>
          <a:graphicData uri="http://schemas.openxmlformats.org/presentationml/2006/ole">
            <mc:AlternateContent xmlns:mc="http://schemas.openxmlformats.org/markup-compatibility/2006">
              <mc:Choice xmlns:v="urn:schemas-microsoft-com:vml" Requires="v">
                <p:oleObj spid="_x0000_s47107"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6976" y="2058971"/>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788459" y="3147982"/>
            <a:ext cx="8500781" cy="400110"/>
          </a:xfrm>
          <a:prstGeom prst="rect">
            <a:avLst/>
          </a:prstGeom>
          <a:noFill/>
        </p:spPr>
        <p:txBody>
          <a:bodyPr wrap="square" rtlCol="0">
            <a:spAutoFit/>
          </a:bodyPr>
          <a:lstStyle/>
          <a:p>
            <a:r>
              <a:rPr lang="en-US" sz="2000" dirty="0">
                <a:latin typeface="+mj-lt"/>
              </a:rPr>
              <a:t>where </a:t>
            </a:r>
            <a:r>
              <a:rPr lang="en-US" sz="2000" i="1" dirty="0">
                <a:latin typeface="+mj-lt"/>
              </a:rPr>
              <a:t>s</a:t>
            </a:r>
            <a:r>
              <a:rPr lang="en-US" sz="2000" dirty="0">
                <a:latin typeface="+mj-lt"/>
              </a:rPr>
              <a:t> is the standard deviation of the sample and </a:t>
            </a:r>
            <a:r>
              <a:rPr lang="en-US" sz="2000" i="1" dirty="0">
                <a:latin typeface="+mj-lt"/>
              </a:rPr>
              <a:t>n</a:t>
            </a:r>
            <a:r>
              <a:rPr lang="en-US" sz="2000" dirty="0">
                <a:latin typeface="+mj-lt"/>
              </a:rPr>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1564572730"/>
              </p:ext>
            </p:extLst>
          </p:nvPr>
        </p:nvGraphicFramePr>
        <p:xfrm>
          <a:off x="2438401" y="4627562"/>
          <a:ext cx="1501775" cy="935038"/>
        </p:xfrm>
        <a:graphic>
          <a:graphicData uri="http://schemas.openxmlformats.org/presentationml/2006/ole">
            <mc:AlternateContent xmlns:mc="http://schemas.openxmlformats.org/markup-compatibility/2006">
              <mc:Choice xmlns:v="urn:schemas-microsoft-com:vml" Requires="v">
                <p:oleObj spid="_x0000_s47108"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1" y="4627562"/>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790701" y="5695890"/>
            <a:ext cx="8877299" cy="400110"/>
          </a:xfrm>
          <a:prstGeom prst="rect">
            <a:avLst/>
          </a:prstGeom>
          <a:noFill/>
        </p:spPr>
        <p:txBody>
          <a:bodyPr wrap="square" rtlCol="0">
            <a:spAutoFit/>
          </a:bodyPr>
          <a:lstStyle/>
          <a:p>
            <a:r>
              <a:rPr lang="en-US" sz="2000" dirty="0">
                <a:latin typeface="+mj-lt"/>
              </a:rPr>
              <a:t>where </a:t>
            </a:r>
            <a:r>
              <a:rPr lang="el-GR" sz="2000" i="1" dirty="0">
                <a:latin typeface="+mj-lt"/>
              </a:rPr>
              <a:t>σ</a:t>
            </a:r>
            <a:r>
              <a:rPr lang="en-US" sz="2000" dirty="0">
                <a:latin typeface="+mj-lt"/>
              </a:rPr>
              <a:t> is the standard deviation of the population and </a:t>
            </a:r>
            <a:r>
              <a:rPr lang="en-US" sz="2000" i="1" dirty="0">
                <a:latin typeface="+mj-lt"/>
              </a:rPr>
              <a:t>n</a:t>
            </a:r>
            <a:r>
              <a:rPr lang="en-US" sz="2000" dirty="0">
                <a:latin typeface="+mj-lt"/>
              </a:rPr>
              <a:t> is the sample size.</a:t>
            </a:r>
          </a:p>
        </p:txBody>
      </p:sp>
    </p:spTree>
    <p:custDataLst>
      <p:tags r:id="rId2"/>
    </p:custDataLst>
    <p:extLst>
      <p:ext uri="{BB962C8B-B14F-4D97-AF65-F5344CB8AC3E}">
        <p14:creationId xmlns:p14="http://schemas.microsoft.com/office/powerpoint/2010/main" val="157439200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6774500"/>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7002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tx1"/>
                </a:solidFill>
              </a:rPr>
              <a:t>1.2 Six Sigma Fundamentals</a:t>
            </a:r>
          </a:p>
          <a:p>
            <a:pPr marL="114300" indent="0">
              <a:buNone/>
            </a:pPr>
            <a:r>
              <a:rPr lang="en-US" sz="1600" b="1" dirty="0">
                <a:solidFill>
                  <a:schemeClr val="tx1"/>
                </a:solidFill>
              </a:rPr>
              <a:t>   </a:t>
            </a:r>
            <a:r>
              <a:rPr lang="en-US" sz="1600" dirty="0">
                <a:solidFill>
                  <a:schemeClr val="tx1"/>
                </a:solidFill>
              </a:rPr>
              <a:t>1.2.1 Defining a Process</a:t>
            </a:r>
          </a:p>
          <a:p>
            <a:pPr marL="114300" indent="0">
              <a:buNone/>
            </a:pPr>
            <a:r>
              <a:rPr lang="en-US" sz="1600" dirty="0">
                <a:solidFill>
                  <a:schemeClr val="tx1"/>
                </a:solidFill>
              </a:rPr>
              <a:t>   1.2.2 VOC and CTQs</a:t>
            </a:r>
          </a:p>
          <a:p>
            <a:pPr marL="114300" indent="0">
              <a:buNone/>
            </a:pPr>
            <a:r>
              <a:rPr lang="en-US" sz="1600" dirty="0">
                <a:solidFill>
                  <a:schemeClr val="tx1"/>
                </a:solidFill>
              </a:rPr>
              <a:t>   1.2.3 QFD</a:t>
            </a:r>
          </a:p>
          <a:p>
            <a:pPr marL="114300" indent="0">
              <a:buNone/>
            </a:pPr>
            <a:r>
              <a:rPr lang="en-US" sz="1600" dirty="0">
                <a:solidFill>
                  <a:schemeClr val="tx1"/>
                </a:solidFill>
              </a:rPr>
              <a:t>   1.2.4 Cost of Poor Quality (COPQ)</a:t>
            </a:r>
          </a:p>
          <a:p>
            <a:pPr marL="114300" indent="0">
              <a:buNone/>
            </a:pPr>
            <a:r>
              <a:rPr lang="en-US" sz="1600" dirty="0">
                <a:solidFill>
                  <a:schemeClr val="tx1"/>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8035392"/>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4341403"/>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a:xfrm>
            <a:off x="381000" y="1143000"/>
            <a:ext cx="10998200" cy="5486400"/>
          </a:xfrm>
        </p:spPr>
        <p:txBody>
          <a:bodyPr>
            <a:normAutofit/>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200" dirty="0"/>
              <a:t>is the sample mean</a:t>
            </a:r>
          </a:p>
          <a:p>
            <a:pPr>
              <a:buNone/>
            </a:pPr>
            <a:r>
              <a:rPr lang="en-US" sz="2200" dirty="0"/>
              <a:t>	  	is the standard deviation of the population</a:t>
            </a:r>
          </a:p>
          <a:p>
            <a:pPr>
              <a:buNone/>
            </a:pPr>
            <a:r>
              <a:rPr lang="en-US" sz="2200" dirty="0"/>
              <a:t>	  	is the sample size</a:t>
            </a:r>
          </a:p>
          <a:p>
            <a:pPr lvl="1">
              <a:buNone/>
            </a:pPr>
            <a:r>
              <a:rPr lang="en-US" dirty="0"/>
              <a:t>		is the Z score when risk level is </a:t>
            </a:r>
            <a:r>
              <a:rPr lang="el-GR" i="1" dirty="0"/>
              <a:t>α</a:t>
            </a:r>
            <a:r>
              <a:rPr lang="en-US" i="1" dirty="0"/>
              <a:t>/2</a:t>
            </a:r>
            <a:r>
              <a:rPr lang="en-US" dirty="0"/>
              <a:t>. </a:t>
            </a:r>
          </a:p>
          <a:p>
            <a:pPr lvl="2"/>
            <a:r>
              <a:rPr lang="en-US" dirty="0"/>
              <a:t>When </a:t>
            </a:r>
            <a:r>
              <a:rPr lang="el-GR" i="1" dirty="0"/>
              <a:t>α</a:t>
            </a:r>
            <a:r>
              <a:rPr lang="en-US" dirty="0"/>
              <a:t> is  0.05, it is 1.96.</a:t>
            </a:r>
          </a:p>
          <a:p>
            <a:pPr lvl="2"/>
            <a:r>
              <a:rPr lang="en-US" dirty="0"/>
              <a:t> When </a:t>
            </a:r>
            <a:r>
              <a:rPr lang="el-GR" i="1" dirty="0"/>
              <a:t>α</a:t>
            </a:r>
            <a:r>
              <a:rPr lang="en-US" dirty="0"/>
              <a:t> </a:t>
            </a:r>
            <a:r>
              <a:rPr lang="en-US"/>
              <a:t>is 0.10, </a:t>
            </a:r>
            <a:r>
              <a:rPr lang="en-US" dirty="0"/>
              <a:t>it is 1.65.</a:t>
            </a:r>
          </a:p>
          <a:p>
            <a:pPr>
              <a:buNone/>
            </a:pPr>
            <a:r>
              <a:rPr lang="en-US" sz="2200" dirty="0"/>
              <a:t>	    	is (1 – confidence level).</a:t>
            </a:r>
          </a:p>
          <a:p>
            <a:pPr>
              <a:buNone/>
            </a:pPr>
            <a:r>
              <a:rPr lang="en-US" sz="2200" dirty="0"/>
              <a:t>		 </a:t>
            </a:r>
            <a:r>
              <a:rPr lang="en-US" sz="2000" dirty="0"/>
              <a:t>When confidence level is 95%, </a:t>
            </a:r>
            <a:r>
              <a:rPr lang="el-GR" sz="2000" i="1" dirty="0"/>
              <a:t>α</a:t>
            </a:r>
            <a:r>
              <a:rPr lang="en-US" sz="2000" dirty="0"/>
              <a:t> is 5%. When the confidence level is 90%, </a:t>
            </a:r>
            <a:r>
              <a:rPr lang="el-GR" sz="2000" i="1" dirty="0"/>
              <a:t>α</a:t>
            </a:r>
            <a:r>
              <a:rPr lang="en-US" sz="2000" dirty="0"/>
              <a:t> is 10%.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591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4033103"/>
              </p:ext>
            </p:extLst>
          </p:nvPr>
        </p:nvGraphicFramePr>
        <p:xfrm>
          <a:off x="3581400" y="1747640"/>
          <a:ext cx="4381500" cy="997026"/>
        </p:xfrm>
        <a:graphic>
          <a:graphicData uri="http://schemas.openxmlformats.org/presentationml/2006/ole">
            <mc:AlternateContent xmlns:mc="http://schemas.openxmlformats.org/markup-compatibility/2006">
              <mc:Choice xmlns:v="urn:schemas-microsoft-com:vml" Requires="v">
                <p:oleObj spid="_x0000_s48130"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47640"/>
                        <a:ext cx="4381500" cy="997026"/>
                      </a:xfrm>
                      <a:prstGeom prst="rect">
                        <a:avLst/>
                      </a:prstGeom>
                      <a:noFill/>
                      <a:extLst/>
                    </p:spPr>
                  </p:pic>
                </p:oleObj>
              </mc:Fallback>
            </mc:AlternateContent>
          </a:graphicData>
        </a:graphic>
      </p:graphicFrame>
      <p:sp>
        <p:nvSpPr>
          <p:cNvPr id="6" name="TextBox 5"/>
          <p:cNvSpPr txBox="1"/>
          <p:nvPr/>
        </p:nvSpPr>
        <p:spPr>
          <a:xfrm>
            <a:off x="1066800" y="2540129"/>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602703441"/>
              </p:ext>
            </p:extLst>
          </p:nvPr>
        </p:nvGraphicFramePr>
        <p:xfrm>
          <a:off x="1142999" y="3012128"/>
          <a:ext cx="228600" cy="319397"/>
        </p:xfrm>
        <a:graphic>
          <a:graphicData uri="http://schemas.openxmlformats.org/presentationml/2006/ole">
            <mc:AlternateContent xmlns:mc="http://schemas.openxmlformats.org/markup-compatibility/2006">
              <mc:Choice xmlns:v="urn:schemas-microsoft-com:vml" Requires="v">
                <p:oleObj spid="_x0000_s48131"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999" y="3012128"/>
                        <a:ext cx="228600" cy="319397"/>
                      </a:xfrm>
                      <a:prstGeom prst="rect">
                        <a:avLst/>
                      </a:prstGeom>
                      <a:noFill/>
                      <a:extLst/>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1646645526"/>
              </p:ext>
            </p:extLst>
          </p:nvPr>
        </p:nvGraphicFramePr>
        <p:xfrm>
          <a:off x="1104899" y="3452700"/>
          <a:ext cx="304800" cy="267573"/>
        </p:xfrm>
        <a:graphic>
          <a:graphicData uri="http://schemas.openxmlformats.org/presentationml/2006/ole">
            <mc:AlternateContent xmlns:mc="http://schemas.openxmlformats.org/markup-compatibility/2006">
              <mc:Choice xmlns:v="urn:schemas-microsoft-com:vml" Requires="v">
                <p:oleObj spid="_x0000_s48132"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99" y="3452700"/>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89657246"/>
              </p:ext>
            </p:extLst>
          </p:nvPr>
        </p:nvGraphicFramePr>
        <p:xfrm>
          <a:off x="1104899" y="3789983"/>
          <a:ext cx="304799" cy="321576"/>
        </p:xfrm>
        <a:graphic>
          <a:graphicData uri="http://schemas.openxmlformats.org/presentationml/2006/ole">
            <mc:AlternateContent xmlns:mc="http://schemas.openxmlformats.org/markup-compatibility/2006">
              <mc:Choice xmlns:v="urn:schemas-microsoft-com:vml" Requires="v">
                <p:oleObj spid="_x0000_s48133"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4899" y="3789983"/>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981869638"/>
              </p:ext>
            </p:extLst>
          </p:nvPr>
        </p:nvGraphicFramePr>
        <p:xfrm>
          <a:off x="999564" y="4129369"/>
          <a:ext cx="381000" cy="400133"/>
        </p:xfrm>
        <a:graphic>
          <a:graphicData uri="http://schemas.openxmlformats.org/presentationml/2006/ole">
            <mc:AlternateContent xmlns:mc="http://schemas.openxmlformats.org/markup-compatibility/2006">
              <mc:Choice xmlns:v="urn:schemas-microsoft-com:vml" Requires="v">
                <p:oleObj spid="_x0000_s48134"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9564" y="41293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4181746960"/>
              </p:ext>
            </p:extLst>
          </p:nvPr>
        </p:nvGraphicFramePr>
        <p:xfrm>
          <a:off x="1037664" y="5445664"/>
          <a:ext cx="304800" cy="267573"/>
        </p:xfrm>
        <a:graphic>
          <a:graphicData uri="http://schemas.openxmlformats.org/presentationml/2006/ole">
            <mc:AlternateContent xmlns:mc="http://schemas.openxmlformats.org/markup-compatibility/2006">
              <mc:Choice xmlns:v="urn:schemas-microsoft-com:vml" Requires="v">
                <p:oleObj spid="_x0000_s48135"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7664" y="5445664"/>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380564" y="6120825"/>
            <a:ext cx="7463866" cy="584775"/>
          </a:xfrm>
          <a:prstGeom prst="rect">
            <a:avLst/>
          </a:prstGeom>
          <a:noFill/>
        </p:spPr>
        <p:txBody>
          <a:bodyPr wrap="square" rtlCol="0">
            <a:spAutoFit/>
          </a:bodyPr>
          <a:lstStyle/>
          <a:p>
            <a:r>
              <a:rPr lang="en-US" sz="1600" i="1" dirty="0">
                <a:latin typeface="+mj-lt"/>
              </a:rPr>
              <a:t>Note: Since 95% is the most commonly used confidence level, 0.05 is the most commonly used </a:t>
            </a:r>
            <a:r>
              <a:rPr lang="el-GR" sz="1600" i="1" dirty="0">
                <a:latin typeface="+mj-lt"/>
              </a:rPr>
              <a:t>α</a:t>
            </a:r>
            <a:r>
              <a:rPr lang="en-US" sz="1600" b="1" i="1" dirty="0">
                <a:latin typeface="+mj-lt"/>
              </a:rPr>
              <a:t> </a:t>
            </a:r>
            <a:r>
              <a:rPr lang="en-US" sz="1600" i="1" dirty="0">
                <a:latin typeface="+mj-lt"/>
              </a:rPr>
              <a:t>(also called alpha level).</a:t>
            </a:r>
          </a:p>
        </p:txBody>
      </p:sp>
    </p:spTree>
    <p:custDataLst>
      <p:tags r:id="rId2"/>
    </p:custDataLst>
    <p:extLst>
      <p:ext uri="{BB962C8B-B14F-4D97-AF65-F5344CB8AC3E}">
        <p14:creationId xmlns:p14="http://schemas.microsoft.com/office/powerpoint/2010/main" val="3463592272"/>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dirty="0"/>
              <a:t>Data File: </a:t>
            </a:r>
          </a:p>
          <a:p>
            <a:pPr lvl="1"/>
            <a:r>
              <a:rPr lang="en-US" dirty="0"/>
              <a:t>“Central Limit Theorem” tab in “Sample Data.xlsx”</a:t>
            </a:r>
          </a:p>
          <a:p>
            <a:r>
              <a:rPr lang="en-US" dirty="0"/>
              <a:t>Step 1:</a:t>
            </a:r>
          </a:p>
          <a:p>
            <a:pPr lvl="1"/>
            <a:r>
              <a:rPr lang="en-US" dirty="0"/>
              <a:t>Select the entire range of “Cycle Time (Minutes)”</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a:t>
            </a:r>
          </a:p>
          <a:p>
            <a:pPr lvl="1"/>
            <a:r>
              <a:rPr lang="en-US" dirty="0"/>
              <a:t>Another window named “Histogram &amp; Descriptive Statistics” pops up.</a:t>
            </a:r>
          </a:p>
          <a:p>
            <a:pPr lvl="1"/>
            <a:r>
              <a:rPr lang="en-US" dirty="0"/>
              <a:t>Select “Cycle Time (Minutes)” as the “Numeric Data Variable (Y)”</a:t>
            </a:r>
          </a:p>
          <a:p>
            <a:pPr lvl="1"/>
            <a:r>
              <a:rPr lang="en-US" dirty="0"/>
              <a:t>Click “OK&gt;&gt;”</a:t>
            </a:r>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592</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836358"/>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593</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10CAB956-C095-4D84-88F6-E88A12FF45BF}"/>
              </a:ext>
            </a:extLst>
          </p:cNvPr>
          <p:cNvPicPr>
            <a:picLocks noChangeAspect="1"/>
          </p:cNvPicPr>
          <p:nvPr/>
        </p:nvPicPr>
        <p:blipFill>
          <a:blip r:embed="rId3"/>
          <a:stretch>
            <a:fillRect/>
          </a:stretch>
        </p:blipFill>
        <p:spPr>
          <a:xfrm>
            <a:off x="3962400" y="1099931"/>
            <a:ext cx="3200400" cy="2790749"/>
          </a:xfrm>
          <a:prstGeom prst="rect">
            <a:avLst/>
          </a:prstGeom>
        </p:spPr>
      </p:pic>
      <p:pic>
        <p:nvPicPr>
          <p:cNvPr id="10" name="Picture 9">
            <a:extLst>
              <a:ext uri="{FF2B5EF4-FFF2-40B4-BE49-F238E27FC236}">
                <a16:creationId xmlns:a16="http://schemas.microsoft.com/office/drawing/2014/main" id="{27096EEE-3C75-4D70-A178-1BF1713EBA62}"/>
              </a:ext>
            </a:extLst>
          </p:cNvPr>
          <p:cNvPicPr>
            <a:picLocks noChangeAspect="1"/>
          </p:cNvPicPr>
          <p:nvPr/>
        </p:nvPicPr>
        <p:blipFill>
          <a:blip r:embed="rId4"/>
          <a:stretch>
            <a:fillRect/>
          </a:stretch>
        </p:blipFill>
        <p:spPr>
          <a:xfrm>
            <a:off x="2260600" y="3923810"/>
            <a:ext cx="6858000" cy="2618508"/>
          </a:xfrm>
          <a:prstGeom prst="rect">
            <a:avLst/>
          </a:prstGeom>
        </p:spPr>
      </p:pic>
      <p:sp>
        <p:nvSpPr>
          <p:cNvPr id="23" name="Right Arrow 22"/>
          <p:cNvSpPr/>
          <p:nvPr/>
        </p:nvSpPr>
        <p:spPr>
          <a:xfrm rot="5400000">
            <a:off x="5334000" y="3847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273620"/>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SigmaXL: Calculate the Confidence Interval of the Mean</a:t>
            </a:r>
          </a:p>
        </p:txBody>
      </p:sp>
      <p:sp>
        <p:nvSpPr>
          <p:cNvPr id="3" name="Content Placeholder 2"/>
          <p:cNvSpPr>
            <a:spLocks noGrp="1"/>
          </p:cNvSpPr>
          <p:nvPr>
            <p:ph idx="1"/>
          </p:nvPr>
        </p:nvSpPr>
        <p:spPr/>
        <p:txBody>
          <a:bodyPr/>
          <a:lstStyle/>
          <a:p>
            <a:r>
              <a:rPr lang="en-US" dirty="0"/>
              <a:t>The 95% confidence interval of the mean is shown in the newly generated ta “Hist Descript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594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3"/>
          <a:stretch>
            <a:fillRect/>
          </a:stretch>
        </p:blipFill>
        <p:spPr>
          <a:xfrm>
            <a:off x="893766" y="2057400"/>
            <a:ext cx="9591667" cy="4187911"/>
          </a:xfrm>
          <a:prstGeom prst="rect">
            <a:avLst/>
          </a:prstGeom>
        </p:spPr>
      </p:pic>
    </p:spTree>
    <p:custDataLst>
      <p:tags r:id="rId1"/>
    </p:custDataLst>
    <p:extLst>
      <p:ext uri="{BB962C8B-B14F-4D97-AF65-F5344CB8AC3E}">
        <p14:creationId xmlns:p14="http://schemas.microsoft.com/office/powerpoint/2010/main" val="1974265971"/>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sz="2200" dirty="0"/>
              <a:t>In SigmaXL, the confidence level is 95% by default.</a:t>
            </a:r>
          </a:p>
          <a:p>
            <a:r>
              <a:rPr lang="en-US" sz="2200" dirty="0"/>
              <a:t>In order to see the confidence interval of “Cycle Time (Minutes)” at other confidence levels, we need to enter the confidence level of our interest in the window “Histogram and Descriptive Statistics” and click “OK&gt;&gt;”</a:t>
            </a:r>
          </a:p>
          <a:p>
            <a:r>
              <a:rPr lang="en-US" sz="2200" dirty="0"/>
              <a:t>Below shows how to generate 90%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5C30629C-4B73-4B67-83CB-46833C5F0CED}"/>
              </a:ext>
            </a:extLst>
          </p:cNvPr>
          <p:cNvPicPr>
            <a:picLocks noChangeAspect="1"/>
          </p:cNvPicPr>
          <p:nvPr/>
        </p:nvPicPr>
        <p:blipFill>
          <a:blip r:embed="rId4"/>
          <a:stretch>
            <a:fillRect/>
          </a:stretch>
        </p:blipFill>
        <p:spPr>
          <a:xfrm>
            <a:off x="1066800" y="3200400"/>
            <a:ext cx="5289903" cy="2024270"/>
          </a:xfrm>
          <a:prstGeom prst="rect">
            <a:avLst/>
          </a:prstGeom>
        </p:spPr>
      </p:pic>
      <p:pic>
        <p:nvPicPr>
          <p:cNvPr id="6" name="Picture 5"/>
          <p:cNvPicPr>
            <a:picLocks noChangeAspect="1"/>
          </p:cNvPicPr>
          <p:nvPr/>
        </p:nvPicPr>
        <p:blipFill>
          <a:blip r:embed="rId5"/>
          <a:stretch>
            <a:fillRect/>
          </a:stretch>
        </p:blipFill>
        <p:spPr>
          <a:xfrm>
            <a:off x="5105400" y="4212535"/>
            <a:ext cx="5052750" cy="2209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770399635"/>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596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5151585"/>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p>
          <a:p>
            <a:pPr marL="118872" indent="0">
              <a:buNone/>
            </a:pPr>
            <a:r>
              <a:rPr lang="en-US" sz="1600" b="1" dirty="0">
                <a:solidFill>
                  <a:schemeClr val="tx1"/>
                </a:solidFill>
              </a:rPr>
              <a:t>3.3 Hypothesis Testing</a:t>
            </a:r>
          </a:p>
          <a:p>
            <a:pPr marL="290513" lvl="1" indent="0">
              <a:buNone/>
            </a:pPr>
            <a:r>
              <a:rPr lang="en-US" sz="1600" dirty="0">
                <a:solidFill>
                  <a:schemeClr val="tx1"/>
                </a:solidFill>
              </a:rPr>
              <a:t>3.3.1 Goals of Hypothesis Testing</a:t>
            </a:r>
          </a:p>
          <a:p>
            <a:pPr marL="290513" lvl="1" indent="0">
              <a:buNone/>
            </a:pPr>
            <a:r>
              <a:rPr lang="en-US" sz="1600" dirty="0">
                <a:solidFill>
                  <a:schemeClr val="tx1"/>
                </a:solidFill>
              </a:rPr>
              <a:t>3.3.2 Statistical Significance</a:t>
            </a:r>
          </a:p>
          <a:p>
            <a:pPr marL="290513" lvl="1" indent="0">
              <a:buNone/>
            </a:pPr>
            <a:r>
              <a:rPr lang="en-US" sz="1600" dirty="0">
                <a:solidFill>
                  <a:schemeClr val="tx1"/>
                </a:solidFill>
              </a:rPr>
              <a:t>3.3.3 Risk; Alpha and Beta</a:t>
            </a:r>
          </a:p>
          <a:p>
            <a:pPr marL="290513" lvl="1" indent="0">
              <a:buNone/>
            </a:pPr>
            <a:r>
              <a:rPr lang="en-US" sz="1600" dirty="0">
                <a:solidFill>
                  <a:schemeClr val="tx1"/>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4113706"/>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Goals of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598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5924477"/>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6120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4038600"/>
            <a:ext cx="5029200" cy="2647207"/>
          </a:xfrm>
          <a:prstGeom prst="rect">
            <a:avLst/>
          </a:prstGeom>
        </p:spPr>
      </p:pic>
      <p:sp>
        <p:nvSpPr>
          <p:cNvPr id="2" name="Title 1"/>
          <p:cNvSpPr>
            <a:spLocks noGrp="1"/>
          </p:cNvSpPr>
          <p:nvPr>
            <p:ph type="title"/>
          </p:nvPr>
        </p:nvSpPr>
        <p:spPr/>
        <p:txBody>
          <a:bodyPr/>
          <a:lstStyle/>
          <a:p>
            <a:r>
              <a:rPr lang="en-US" dirty="0"/>
              <a:t>What is Six Sigma?</a:t>
            </a:r>
          </a:p>
        </p:txBody>
      </p:sp>
      <p:sp>
        <p:nvSpPr>
          <p:cNvPr id="3" name="Content Placeholder 2"/>
          <p:cNvSpPr>
            <a:spLocks noGrp="1"/>
          </p:cNvSpPr>
          <p:nvPr>
            <p:ph idx="1"/>
          </p:nvPr>
        </p:nvSpPr>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endParaRPr lang="en-US" dirty="0"/>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chemeClr val="tx1"/>
                </a:solidFill>
                <a:latin typeface="Symbol" pitchFamily="18" charset="2"/>
              </a:rPr>
              <a:t>s</a:t>
            </a:r>
            <a:r>
              <a:rPr lang="en-US" sz="2000" dirty="0"/>
              <a:t> away from customer’s high and low specification limits.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1.2.1 Defining a Process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60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600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1775979"/>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4764795"/>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92379857"/>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population parameters (Greek letters) and mathematical symbols.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603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Content Placeholder 2"/>
          <p:cNvSpPr txBox="1">
            <a:spLocks/>
          </p:cNvSpPr>
          <p:nvPr/>
        </p:nvSpPr>
        <p:spPr>
          <a:xfrm>
            <a:off x="516218" y="2895600"/>
            <a:ext cx="5033682"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Population Parameters</a:t>
            </a:r>
            <a:r>
              <a:rPr lang="en-US" sz="2400" dirty="0">
                <a:solidFill>
                  <a:srgbClr val="182835"/>
                </a:solidFill>
                <a:latin typeface="+mj-lt"/>
              </a:rPr>
              <a:t> </a:t>
            </a:r>
            <a:r>
              <a:rPr lang="en-US" sz="1600" dirty="0">
                <a:solidFill>
                  <a:srgbClr val="182835"/>
                </a:solidFill>
                <a:latin typeface="+mj-lt"/>
              </a:rPr>
              <a:t>(Greek letters)</a:t>
            </a:r>
            <a:endParaRPr lang="en-US" sz="24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Mean: </a:t>
            </a:r>
            <a:r>
              <a:rPr lang="el-GR" sz="2200" dirty="0">
                <a:solidFill>
                  <a:srgbClr val="182835"/>
                </a:solidFill>
                <a:latin typeface="+mj-lt"/>
              </a:rPr>
              <a:t>μ</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Standard deviation: </a:t>
            </a:r>
            <a:r>
              <a:rPr lang="el-GR" sz="2200" dirty="0">
                <a:solidFill>
                  <a:srgbClr val="182835"/>
                </a:solidFill>
                <a:latin typeface="+mj-lt"/>
              </a:rPr>
              <a:t>σ</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l-GR" sz="2200" dirty="0">
                <a:solidFill>
                  <a:srgbClr val="182835"/>
                </a:solidFill>
                <a:latin typeface="+mj-lt"/>
              </a:rPr>
              <a:t>σ</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r>
              <a:rPr lang="el-GR" sz="2200" dirty="0">
                <a:solidFill>
                  <a:srgbClr val="182835"/>
                </a:solidFill>
                <a:latin typeface="+mj-lt"/>
              </a:rPr>
              <a:t>η</a:t>
            </a:r>
            <a:endParaRPr lang="en-US" sz="2200" dirty="0">
              <a:solidFill>
                <a:srgbClr val="182835"/>
              </a:solidFill>
              <a:latin typeface="+mj-lt"/>
            </a:endParaRPr>
          </a:p>
        </p:txBody>
      </p:sp>
      <p:sp>
        <p:nvSpPr>
          <p:cNvPr id="6" name="Content Placeholder 2"/>
          <p:cNvSpPr txBox="1">
            <a:spLocks/>
          </p:cNvSpPr>
          <p:nvPr/>
        </p:nvSpPr>
        <p:spPr>
          <a:xfrm>
            <a:off x="5715000" y="2895600"/>
            <a:ext cx="4876800"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Mathematical Symbols</a:t>
            </a:r>
          </a:p>
          <a:p>
            <a:pPr marL="800100" lvl="1" indent="-342900">
              <a:spcBef>
                <a:spcPct val="20000"/>
              </a:spcBef>
              <a:buFont typeface="Arial" pitchFamily="34" charset="0"/>
              <a:buChar char="•"/>
              <a:defRPr/>
            </a:pPr>
            <a:r>
              <a:rPr lang="en-US" sz="2200" dirty="0">
                <a:solidFill>
                  <a:srgbClr val="182835"/>
                </a:solidFill>
                <a:latin typeface="+mj-lt"/>
              </a:rPr>
              <a:t>Equal: =</a:t>
            </a:r>
          </a:p>
          <a:p>
            <a:pPr marL="800100" lvl="1" indent="-342900">
              <a:spcBef>
                <a:spcPct val="20000"/>
              </a:spcBef>
              <a:buFont typeface="Arial" pitchFamily="34" charset="0"/>
              <a:buChar char="•"/>
              <a:defRPr/>
            </a:pPr>
            <a:r>
              <a:rPr lang="en-US" sz="2200" dirty="0">
                <a:solidFill>
                  <a:srgbClr val="182835"/>
                </a:solidFill>
                <a:latin typeface="+mj-lt"/>
              </a:rPr>
              <a:t>Not equal: </a:t>
            </a:r>
            <a:r>
              <a:rPr lang="el-GR" sz="2200" dirty="0">
                <a:solidFill>
                  <a:srgbClr val="182835"/>
                </a:solidFill>
                <a:latin typeface="+mj-lt"/>
              </a:rPr>
              <a:t>≠</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Greater than: &gt;</a:t>
            </a:r>
            <a:endParaRPr lang="en-US" sz="2200" baseline="300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Smaller than: &lt;</a:t>
            </a:r>
          </a:p>
        </p:txBody>
      </p:sp>
      <p:cxnSp>
        <p:nvCxnSpPr>
          <p:cNvPr id="10" name="Straight Connector 9"/>
          <p:cNvCxnSpPr/>
          <p:nvPr/>
        </p:nvCxnSpPr>
        <p:spPr>
          <a:xfrm>
            <a:off x="54864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541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 y="5181600"/>
            <a:ext cx="1061271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09221713"/>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031802481"/>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08281206"/>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a:t>Decision Rules in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606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ounded Rectangular Callout 6"/>
          <p:cNvSpPr/>
          <p:nvPr/>
        </p:nvSpPr>
        <p:spPr>
          <a:xfrm>
            <a:off x="5257800" y="1600200"/>
            <a:ext cx="3886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mj-lt"/>
              </a:rPr>
              <a:t>Sampling distribution </a:t>
            </a:r>
            <a:r>
              <a:rPr lang="en-US" sz="1200" dirty="0">
                <a:solidFill>
                  <a:schemeClr val="tx1"/>
                </a:solidFill>
                <a:latin typeface="+mj-lt"/>
              </a:rPr>
              <a:t>based on the null hypothesis </a:t>
            </a:r>
          </a:p>
        </p:txBody>
      </p:sp>
      <p:sp>
        <p:nvSpPr>
          <p:cNvPr id="9" name="Rounded Rectangular Callout 8"/>
          <p:cNvSpPr/>
          <p:nvPr/>
        </p:nvSpPr>
        <p:spPr>
          <a:xfrm>
            <a:off x="6504642" y="2743200"/>
            <a:ext cx="3782358" cy="990600"/>
          </a:xfrm>
          <a:prstGeom prst="wedgeRoundRectCallout">
            <a:avLst>
              <a:gd name="adj1" fmla="val -49282"/>
              <a:gd name="adj2" fmla="val 16971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critical value </a:t>
            </a:r>
            <a:r>
              <a:rPr lang="en-US" sz="1200" dirty="0">
                <a:solidFill>
                  <a:schemeClr val="tx1"/>
                </a:solidFill>
                <a:latin typeface="+mj-lt"/>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1169521" y="5638799"/>
            <a:ext cx="4419600" cy="838200"/>
          </a:xfrm>
          <a:prstGeom prst="wedgeRoundRectCallout">
            <a:avLst>
              <a:gd name="adj1" fmla="val -1246"/>
              <a:gd name="adj2" fmla="val -150054"/>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acceptance region</a:t>
            </a:r>
            <a:r>
              <a:rPr lang="en-US" sz="1200" dirty="0">
                <a:solidFill>
                  <a:schemeClr val="tx1"/>
                </a:solidFill>
                <a:latin typeface="+mj-lt"/>
              </a:rPr>
              <a:t> is the non-shaded area under the sampling distribution and not beyond the critical value. It is the opposite area of critical region.</a:t>
            </a:r>
          </a:p>
        </p:txBody>
      </p:sp>
      <p:sp>
        <p:nvSpPr>
          <p:cNvPr id="12" name="Rounded Rectangular Callout 11"/>
          <p:cNvSpPr/>
          <p:nvPr/>
        </p:nvSpPr>
        <p:spPr>
          <a:xfrm>
            <a:off x="6019800" y="5611892"/>
            <a:ext cx="4267200" cy="838201"/>
          </a:xfrm>
          <a:prstGeom prst="wedgeRoundRectCallout">
            <a:avLst>
              <a:gd name="adj1" fmla="val -71145"/>
              <a:gd name="adj2" fmla="val -103823"/>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test statistic </a:t>
            </a:r>
            <a:r>
              <a:rPr lang="en-US" sz="1200" dirty="0">
                <a:solidFill>
                  <a:schemeClr val="tx1"/>
                </a:solidFill>
                <a:latin typeface="+mj-lt"/>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609600" y="1586753"/>
            <a:ext cx="3048000" cy="990600"/>
          </a:xfrm>
          <a:prstGeom prst="wedgeRoundRectCallout">
            <a:avLst>
              <a:gd name="adj1" fmla="val 132000"/>
              <a:gd name="adj2" fmla="val 2973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 </a:t>
            </a:r>
            <a:r>
              <a:rPr lang="en-US" sz="1200" b="1" dirty="0">
                <a:solidFill>
                  <a:schemeClr val="tx1"/>
                </a:solidFill>
                <a:latin typeface="+mj-lt"/>
              </a:rPr>
              <a:t>critical region</a:t>
            </a:r>
            <a:r>
              <a:rPr lang="en-US" sz="1200" dirty="0">
                <a:solidFill>
                  <a:schemeClr val="tx1"/>
                </a:solidFill>
                <a:latin typeface="+mj-lt"/>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a:ln w="12700">
              <a:solidFill>
                <a:srgbClr val="FF0000"/>
              </a:solidFill>
            </a:ln>
          </p:spPr>
          <p:txBody>
            <a:bodyPr wrap="none" rtlCol="0">
              <a:spAutoFit/>
            </a:bodyPr>
            <a:lstStyle/>
            <a:p>
              <a:r>
                <a:rPr lang="el-GR" b="1" i="1" dirty="0">
                  <a:solidFill>
                    <a:srgbClr val="FF0000"/>
                  </a:solidFill>
                </a:rPr>
                <a:t>α</a:t>
              </a:r>
              <a:endParaRPr lang="en-US" b="1" i="1" dirty="0">
                <a:solidFill>
                  <a:srgbClr val="FF0000"/>
                </a:solidFill>
              </a:endParaRPr>
            </a:p>
          </p:txBody>
        </p:sp>
      </p:grpSp>
    </p:spTree>
    <p:custDataLst>
      <p:tags r:id="rId1"/>
    </p:custDataLst>
    <p:extLst>
      <p:ext uri="{BB962C8B-B14F-4D97-AF65-F5344CB8AC3E}">
        <p14:creationId xmlns:p14="http://schemas.microsoft.com/office/powerpoint/2010/main" val="2737577783"/>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5" name="Slide Number Placeholder 4"/>
          <p:cNvSpPr>
            <a:spLocks noGrp="1"/>
          </p:cNvSpPr>
          <p:nvPr>
            <p:ph type="sldNum" sz="quarter" idx="4"/>
          </p:nvPr>
        </p:nvSpPr>
        <p:spPr/>
        <p:txBody>
          <a:bodyPr/>
          <a:lstStyle/>
          <a:p>
            <a:fld id="{5A6A12F4-C341-4E64-9C18-B0BA3358FAF5}" type="slidenum">
              <a:rPr lang="en-US" smtClean="0"/>
              <a:pPr/>
              <a:t>607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1139189"/>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acceptance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1535787"/>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6" name="Slide Number Placeholder 5"/>
          <p:cNvSpPr>
            <a:spLocks noGrp="1"/>
          </p:cNvSpPr>
          <p:nvPr>
            <p:ph type="sldNum" sz="quarter" idx="4"/>
          </p:nvPr>
        </p:nvSpPr>
        <p:spPr/>
        <p:txBody>
          <a:bodyPr/>
          <a:lstStyle/>
          <a:p>
            <a:fld id="{5A6A12F4-C341-4E64-9C18-B0BA3358FAF5}" type="slidenum">
              <a:rPr lang="en-US" smtClean="0"/>
              <a:pPr/>
              <a:t>609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470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9" name="Slide Number Placeholder 8"/>
          <p:cNvSpPr>
            <a:spLocks noGrp="1"/>
          </p:cNvSpPr>
          <p:nvPr>
            <p:ph type="sldNum" sz="quarter" idx="4"/>
          </p:nvPr>
        </p:nvSpPr>
        <p:spPr/>
        <p:txBody>
          <a:bodyPr/>
          <a:lstStyle/>
          <a:p>
            <a:fld id="{5A6A12F4-C341-4E64-9C18-B0BA3358FAF5}" type="slidenum">
              <a:rPr lang="en-US" smtClean="0"/>
              <a:pPr/>
              <a:t>61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6871822"/>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6" name="Content Placeholder 2"/>
          <p:cNvSpPr>
            <a:spLocks noGrp="1"/>
          </p:cNvSpPr>
          <p:nvPr>
            <p:ph idx="1"/>
          </p:nvPr>
        </p:nvSpPr>
        <p:spPr/>
        <p:txBody>
          <a:bodyPr>
            <a:normAutofit/>
          </a:bodyPr>
          <a:lstStyle/>
          <a:p>
            <a:pPr>
              <a:lnSpc>
                <a:spcPct val="200000"/>
              </a:lnSpc>
            </a:pPr>
            <a:r>
              <a:rPr lang="en-US" dirty="0"/>
              <a:t>Step 1: State the null and alternative hypothesis.</a:t>
            </a:r>
          </a:p>
          <a:p>
            <a:pPr>
              <a:lnSpc>
                <a:spcPct val="200000"/>
              </a:lnSpc>
            </a:pPr>
            <a:r>
              <a:rPr lang="en-US" dirty="0"/>
              <a:t>Step 2: Determine </a:t>
            </a:r>
            <a:r>
              <a:rPr lang="el-GR" dirty="0"/>
              <a:t>α</a:t>
            </a:r>
            <a:r>
              <a:rPr lang="en-US" dirty="0"/>
              <a:t> level.</a:t>
            </a:r>
          </a:p>
          <a:p>
            <a:pPr>
              <a:lnSpc>
                <a:spcPct val="200000"/>
              </a:lnSpc>
            </a:pPr>
            <a:r>
              <a:rPr lang="en-US" dirty="0"/>
              <a:t>Step 3: Collect sample data.</a:t>
            </a:r>
          </a:p>
          <a:p>
            <a:pPr>
              <a:lnSpc>
                <a:spcPct val="200000"/>
              </a:lnSpc>
            </a:pPr>
            <a:r>
              <a:rPr lang="en-US" dirty="0"/>
              <a:t>Step 4: Select a proper hypothesis test.</a:t>
            </a:r>
          </a:p>
          <a:p>
            <a:pPr>
              <a:lnSpc>
                <a:spcPct val="200000"/>
              </a:lnSpc>
            </a:pPr>
            <a:r>
              <a:rPr lang="en-US" dirty="0"/>
              <a:t>Step 5: Run the hypothesis test.</a:t>
            </a:r>
          </a:p>
          <a:p>
            <a:pPr>
              <a:lnSpc>
                <a:spcPct val="200000"/>
              </a:lnSpc>
            </a:pPr>
            <a:r>
              <a:rPr lang="en-US" dirty="0"/>
              <a:t>Step 6: Determine whether to reject the null.</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611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721679"/>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Statistical Significance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612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3030067"/>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8052852"/>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8913319"/>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615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4766" y="7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3379962"/>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Risk; Alpha &amp; Beta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616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8462552"/>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sz="2000" dirty="0"/>
              <a:t> a null hypothesis is rejected when it is true in fact.</a:t>
            </a:r>
          </a:p>
          <a:p>
            <a:pPr lvl="1"/>
            <a:endParaRPr lang="en-US" sz="2400" i="1" dirty="0"/>
          </a:p>
          <a:p>
            <a:pPr lvl="1"/>
            <a:r>
              <a:rPr lang="en-US" sz="2400" i="1" dirty="0"/>
              <a:t>Type II Error</a:t>
            </a:r>
          </a:p>
          <a:p>
            <a:pPr lvl="2"/>
            <a:r>
              <a:rPr lang="en-US" sz="2000" dirty="0"/>
              <a:t>a null hypothesis is not rejected when it is not true in fact.</a:t>
            </a:r>
          </a:p>
          <a:p>
            <a:pPr lvl="1"/>
            <a:endParaRPr lang="en-US" sz="2400"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617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837544" y="4572000"/>
            <a:ext cx="7907312" cy="914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72218346"/>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618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5651920"/>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3" name="Content Placeholder 2"/>
          <p:cNvSpPr>
            <a:spLocks noGrp="1"/>
          </p:cNvSpPr>
          <p:nvPr>
            <p:ph idx="1"/>
          </p:nvPr>
        </p:nvSpPr>
        <p:spPr/>
        <p:txBody>
          <a:bodyPr>
            <a:normAutofit fontScale="92500" lnSpcReduction="10000"/>
          </a:bodyPr>
          <a:lstStyle/>
          <a:p>
            <a:r>
              <a:rPr lang="el-GR" i="1" dirty="0"/>
              <a:t>α</a:t>
            </a:r>
            <a:r>
              <a:rPr lang="en-US" dirty="0"/>
              <a:t> indicates the probability of making a type I error. It ranges from 0 to 1.</a:t>
            </a:r>
          </a:p>
          <a:p>
            <a:endParaRPr lang="it-IT" i="1" dirty="0"/>
          </a:p>
          <a:p>
            <a:r>
              <a:rPr lang="el-GR" i="1" dirty="0"/>
              <a:t>α</a:t>
            </a:r>
            <a:r>
              <a:rPr lang="en-US" i="1" dirty="0"/>
              <a:t> </a:t>
            </a:r>
            <a:r>
              <a:rPr lang="en-US" dirty="0"/>
              <a:t>risk is the risk of making a type I error.</a:t>
            </a:r>
          </a:p>
          <a:p>
            <a:endParaRPr lang="en-US" i="1" dirty="0"/>
          </a:p>
          <a:p>
            <a:r>
              <a:rPr lang="en-US" i="1" dirty="0"/>
              <a:t>5%</a:t>
            </a:r>
            <a:r>
              <a:rPr lang="en-US" dirty="0"/>
              <a:t> is the most commonly used </a:t>
            </a:r>
            <a:r>
              <a:rPr lang="el-GR" i="1" dirty="0"/>
              <a:t>α</a:t>
            </a:r>
            <a:r>
              <a:rPr lang="en-US" i="1" dirty="0"/>
              <a:t>.</a:t>
            </a:r>
          </a:p>
          <a:p>
            <a:endParaRPr lang="en-US" dirty="0"/>
          </a:p>
          <a:p>
            <a:r>
              <a:rPr lang="en-US" dirty="0"/>
              <a:t>(</a:t>
            </a:r>
            <a:r>
              <a:rPr lang="en-US" i="1" dirty="0"/>
              <a:t>100% –</a:t>
            </a:r>
            <a:r>
              <a:rPr lang="el-GR" dirty="0"/>
              <a:t> </a:t>
            </a:r>
            <a:r>
              <a:rPr lang="el-GR" i="1" dirty="0"/>
              <a:t>α</a:t>
            </a:r>
            <a:r>
              <a:rPr lang="en-US" dirty="0"/>
              <a:t>) is the confidence level which is used to calculate the confidence intervals.</a:t>
            </a:r>
          </a:p>
          <a:p>
            <a:endParaRPr lang="en-US" dirty="0"/>
          </a:p>
          <a:p>
            <a:r>
              <a:rPr lang="en-US" dirty="0"/>
              <a:t>When making a decision on whether to reject the null, we compare the p-value against </a:t>
            </a:r>
            <a:r>
              <a:rPr lang="el-GR" i="1" dirty="0"/>
              <a:t>α</a:t>
            </a:r>
            <a:r>
              <a:rPr lang="en-US" i="1" dirty="0"/>
              <a:t>:</a:t>
            </a:r>
          </a:p>
          <a:p>
            <a:pPr lvl="1"/>
            <a:r>
              <a:rPr lang="en-US" dirty="0"/>
              <a:t>If p-value is smaller than </a:t>
            </a:r>
            <a:r>
              <a:rPr lang="el-GR" i="1" dirty="0"/>
              <a:t>α</a:t>
            </a:r>
            <a:r>
              <a:rPr lang="en-US" dirty="0"/>
              <a:t>, we reject the null</a:t>
            </a:r>
          </a:p>
          <a:p>
            <a:pPr lvl="1"/>
            <a:r>
              <a:rPr lang="en-US" dirty="0"/>
              <a:t>If p-value is greater than </a:t>
            </a:r>
            <a:r>
              <a:rPr lang="el-GR" i="1" dirty="0"/>
              <a:t>α</a:t>
            </a:r>
            <a:r>
              <a:rPr lang="en-US" dirty="0"/>
              <a:t>, we fail to reject the null.</a:t>
            </a:r>
          </a:p>
          <a:p>
            <a:endParaRPr lang="en-US" dirty="0"/>
          </a:p>
          <a:p>
            <a:r>
              <a:rPr lang="en-US" dirty="0"/>
              <a:t>To reduce the </a:t>
            </a:r>
            <a:r>
              <a:rPr lang="el-GR" i="1" dirty="0"/>
              <a:t>α</a:t>
            </a:r>
            <a:r>
              <a:rPr lang="en-US" i="1" dirty="0"/>
              <a:t> </a:t>
            </a:r>
            <a:r>
              <a:rPr lang="en-US" dirty="0"/>
              <a:t>risk, we decrease the </a:t>
            </a:r>
            <a:r>
              <a:rPr lang="el-GR" i="1" dirty="0"/>
              <a:t>α</a:t>
            </a:r>
            <a:r>
              <a:rPr lang="en-US" i="1" dirty="0"/>
              <a:t> </a:t>
            </a:r>
            <a:r>
              <a:rPr lang="en-US" dirty="0"/>
              <a:t>value to which the p-value is compared.</a:t>
            </a:r>
          </a:p>
          <a:p>
            <a:endParaRPr lang="en-US"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44125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r>
              <a:rPr lang="en-US" dirty="0"/>
              <a:t>Always encourage your project team to map the current state of the process instead of the ideal state. Be honest with each other! </a:t>
            </a:r>
          </a:p>
        </p:txBody>
      </p:sp>
      <p:sp>
        <p:nvSpPr>
          <p:cNvPr id="9" name="Slide Number Placeholder 8"/>
          <p:cNvSpPr>
            <a:spLocks noGrp="1"/>
          </p:cNvSpPr>
          <p:nvPr>
            <p:ph type="sldNum" sz="quarter" idx="4"/>
          </p:nvPr>
        </p:nvSpPr>
        <p:spPr/>
        <p:txBody>
          <a:bodyPr/>
          <a:lstStyle/>
          <a:p>
            <a:fld id="{5A6A12F4-C341-4E64-9C18-B0BA3358FAF5}" type="slidenum">
              <a:rPr lang="en-US" smtClean="0"/>
              <a:pPr/>
              <a:t>62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0259494"/>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62452079"/>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3.3.4 Types of Hypothesis 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622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9411327"/>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578140"/>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sz="2200" dirty="0"/>
              <a:t>A two-tailed hypothesis test is used when we care about whether there is a difference between groups and we do not care about the direction of the difference.</a:t>
            </a:r>
          </a:p>
          <a:p>
            <a:r>
              <a:rPr lang="en-US" sz="2200" dirty="0"/>
              <a:t>Examples of two-tailed hypothesis tests:</a:t>
            </a:r>
          </a:p>
          <a:p>
            <a:endParaRPr lang="en-US" sz="2000" dirty="0"/>
          </a:p>
          <a:p>
            <a:endParaRPr lang="en-US" sz="2000" dirty="0"/>
          </a:p>
          <a:p>
            <a:endParaRPr lang="en-US" sz="2000" dirty="0"/>
          </a:p>
          <a:p>
            <a:pPr>
              <a:buNone/>
            </a:pPr>
            <a:r>
              <a:rPr lang="en-US" sz="2000" dirty="0"/>
              <a:t>	</a:t>
            </a:r>
            <a:r>
              <a:rPr lang="en-US" sz="2200" dirty="0"/>
              <a:t>The null hypothesis (H</a:t>
            </a:r>
            <a:r>
              <a:rPr lang="en-US" sz="2200" baseline="-25000" dirty="0"/>
              <a:t>0</a:t>
            </a:r>
            <a:r>
              <a:rPr lang="en-US" sz="2200" dirty="0"/>
              <a:t>) is rejected when:</a:t>
            </a:r>
          </a:p>
          <a:p>
            <a:pPr lvl="1"/>
            <a:r>
              <a:rPr lang="en-US" sz="2000" dirty="0"/>
              <a:t>the test statistic falls into either half of the critical region</a:t>
            </a:r>
          </a:p>
          <a:p>
            <a:pPr lvl="1"/>
            <a:r>
              <a:rPr lang="en-US" sz="2000" dirty="0"/>
              <a:t>the test statistic is either sufficiently small or sufficiently large</a:t>
            </a:r>
          </a:p>
          <a:p>
            <a:pPr lvl="1"/>
            <a:r>
              <a:rPr lang="en-US" sz="2000" dirty="0"/>
              <a:t>the absolute value of the test statistic is greater than the absolute value of the critical value.</a:t>
            </a:r>
          </a:p>
          <a:p>
            <a:r>
              <a:rPr lang="en-US" sz="2200" dirty="0"/>
              <a:t>A two-tailed hypothesis test is the most commonly used hypothesis test. In the next modules we will cover more details about it.</a:t>
            </a:r>
          </a:p>
        </p:txBody>
      </p:sp>
      <p:sp>
        <p:nvSpPr>
          <p:cNvPr id="9" name="Slide Number Placeholder 8"/>
          <p:cNvSpPr>
            <a:spLocks noGrp="1"/>
          </p:cNvSpPr>
          <p:nvPr>
            <p:ph type="sldNum" sz="quarter" idx="4"/>
          </p:nvPr>
        </p:nvSpPr>
        <p:spPr/>
        <p:txBody>
          <a:bodyPr/>
          <a:lstStyle/>
          <a:p>
            <a:fld id="{5A6A12F4-C341-4E64-9C18-B0BA3358FAF5}" type="slidenum">
              <a:rPr lang="en-US" smtClean="0"/>
              <a:pPr/>
              <a:t>624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67000" y="2632501"/>
            <a:ext cx="1965512" cy="830997"/>
            <a:chOff x="1082488" y="1897796"/>
            <a:chExt cx="1965512" cy="830997"/>
          </a:xfrm>
        </p:grpSpPr>
        <p:sp>
          <p:nvSpPr>
            <p:cNvPr id="6" name="TextBox 5"/>
            <p:cNvSpPr txBox="1"/>
            <p:nvPr/>
          </p:nvSpPr>
          <p:spPr>
            <a:xfrm>
              <a:off x="1295400" y="1897796"/>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7" name="Left Brace 6"/>
            <p:cNvSpPr/>
            <p:nvPr/>
          </p:nvSpPr>
          <p:spPr>
            <a:xfrm>
              <a:off x="1082488" y="2084694"/>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07717599"/>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625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0" name="Group 29"/>
          <p:cNvGrpSpPr/>
          <p:nvPr/>
        </p:nvGrpSpPr>
        <p:grpSpPr>
          <a:xfrm>
            <a:off x="2723170" y="1676400"/>
            <a:ext cx="6019598" cy="4343400"/>
            <a:chOff x="762000" y="2057400"/>
            <a:chExt cx="4636542"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234889" y="3182910"/>
              <a:ext cx="1623955" cy="464905"/>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22" name="Straight Arrow Connector 21"/>
            <p:cNvCxnSpPr/>
            <p:nvPr/>
          </p:nvCxnSpPr>
          <p:spPr>
            <a:xfrm rot="10800000" flipV="1">
              <a:off x="1524000" y="3581400"/>
              <a:ext cx="2819400" cy="1371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3771900" y="4152900"/>
              <a:ext cx="13716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005508" y="3227716"/>
              <a:ext cx="1393034" cy="265660"/>
            </a:xfrm>
            <a:prstGeom prst="rect">
              <a:avLst/>
            </a:prstGeom>
            <a:noFill/>
          </p:spPr>
          <p:txBody>
            <a:bodyPr wrap="square" rtlCol="0">
              <a:spAutoFit/>
            </a:bodyPr>
            <a:lstStyle/>
            <a:p>
              <a:pPr algn="ctr"/>
              <a:r>
                <a:rPr lang="en-US" b="1" dirty="0">
                  <a:solidFill>
                    <a:srgbClr val="FF0000"/>
                  </a:solidFill>
                  <a:latin typeface="+mj-lt"/>
                </a:rPr>
                <a:t>Critical Region</a:t>
              </a:r>
            </a:p>
          </p:txBody>
        </p:sp>
      </p:grpSp>
    </p:spTree>
    <p:custDataLst>
      <p:tags r:id="rId1"/>
    </p:custDataLst>
    <p:extLst>
      <p:ext uri="{BB962C8B-B14F-4D97-AF65-F5344CB8AC3E}">
        <p14:creationId xmlns:p14="http://schemas.microsoft.com/office/powerpoint/2010/main" val="2242941999"/>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into the critical region which only exits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626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2438400" y="2632501"/>
            <a:ext cx="1981200" cy="830997"/>
            <a:chOff x="914400" y="2209800"/>
            <a:chExt cx="1981200" cy="830997"/>
          </a:xfrm>
        </p:grpSpPr>
        <p:sp>
          <p:nvSpPr>
            <p:cNvPr id="6" name="TextBox 5"/>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7" name="Left Brace 6"/>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926828354"/>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627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2688652" y="1447800"/>
            <a:ext cx="6074348" cy="4404360"/>
          </a:xfrm>
          <a:prstGeom prst="rect">
            <a:avLst/>
          </a:prstGeom>
          <a:noFill/>
          <a:ln w="9525">
            <a:noFill/>
            <a:miter lim="800000"/>
            <a:headEnd/>
            <a:tailEnd/>
          </a:ln>
        </p:spPr>
      </p:pic>
      <p:cxnSp>
        <p:nvCxnSpPr>
          <p:cNvPr id="12" name="Straight Arrow Connector 11"/>
          <p:cNvCxnSpPr/>
          <p:nvPr/>
        </p:nvCxnSpPr>
        <p:spPr>
          <a:xfrm flipH="1">
            <a:off x="8110818" y="4903942"/>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06676" y="453461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73599" y="3244115"/>
            <a:ext cx="2032002"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8" name="Straight Arrow Connector 17"/>
          <p:cNvCxnSpPr>
            <a:stCxn id="19" idx="2"/>
          </p:cNvCxnSpPr>
          <p:nvPr/>
        </p:nvCxnSpPr>
        <p:spPr>
          <a:xfrm flipH="1">
            <a:off x="7996543" y="3649306"/>
            <a:ext cx="80657" cy="184809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62800" y="3279974"/>
            <a:ext cx="1828800"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3229527737"/>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438400" y="1676401"/>
            <a:ext cx="1981200" cy="830997"/>
            <a:chOff x="914400" y="2209800"/>
            <a:chExt cx="1981200" cy="830997"/>
          </a:xfrm>
        </p:grpSpPr>
        <p:sp>
          <p:nvSpPr>
            <p:cNvPr id="9" name="TextBox 8"/>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10" name="Left Brace 9"/>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547701464"/>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629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srcRect/>
          <a:stretch>
            <a:fillRect/>
          </a:stretch>
        </p:blipFill>
        <p:spPr bwMode="auto">
          <a:xfrm>
            <a:off x="287784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840903" y="3355378"/>
            <a:ext cx="2057399"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1" name="Straight Arrow Connector 10"/>
          <p:cNvCxnSpPr>
            <a:stCxn id="13" idx="2"/>
          </p:cNvCxnSpPr>
          <p:nvPr/>
        </p:nvCxnSpPr>
        <p:spPr>
          <a:xfrm>
            <a:off x="3357567" y="3724710"/>
            <a:ext cx="396265" cy="199286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38401" y="3355378"/>
            <a:ext cx="1838332"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1992459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3" name="Content Placeholder 2"/>
          <p:cNvSpPr>
            <a:spLocks noGrp="1"/>
          </p:cNvSpPr>
          <p:nvPr>
            <p:ph idx="1"/>
          </p:nvPr>
        </p:nvSpPr>
        <p:spPr/>
        <p:txBody>
          <a:bodyPr/>
          <a:lstStyle/>
          <a:p>
            <a:r>
              <a:rPr lang="en-US" dirty="0"/>
              <a:t>The following four symbols are the most commonly used symbols in a process map.</a:t>
            </a:r>
          </a:p>
          <a:p>
            <a:endParaRPr lang="en-US" dirty="0"/>
          </a:p>
        </p:txBody>
      </p:sp>
      <p:sp>
        <p:nvSpPr>
          <p:cNvPr id="18" name="Slide Number Placeholder 17"/>
          <p:cNvSpPr>
            <a:spLocks noGrp="1"/>
          </p:cNvSpPr>
          <p:nvPr>
            <p:ph type="sldNum" sz="quarter" idx="4"/>
          </p:nvPr>
        </p:nvSpPr>
        <p:spPr/>
        <p:txBody>
          <a:bodyPr/>
          <a:lstStyle/>
          <a:p>
            <a:fld id="{5A6A12F4-C341-4E64-9C18-B0BA3358FAF5}" type="slidenum">
              <a:rPr lang="en-US" smtClean="0"/>
              <a:pPr/>
              <a:t>63</a:t>
            </a:fld>
            <a:endParaRPr lang="en-US" dirty="0"/>
          </a:p>
        </p:txBody>
      </p:sp>
      <p:sp>
        <p:nvSpPr>
          <p:cNvPr id="17" name="Footer Placeholder 16"/>
          <p:cNvSpPr>
            <a:spLocks noGrp="1"/>
          </p:cNvSpPr>
          <p:nvPr>
            <p:ph type="ftr" sz="quarter" idx="3"/>
          </p:nvPr>
        </p:nvSpPr>
        <p:spPr/>
        <p:txBody>
          <a:bodyPr/>
          <a:lstStyle/>
          <a:p>
            <a:r>
              <a:rPr lang="en-US" dirty="0"/>
              <a:t>© Lean Sigma Corporation</a:t>
            </a:r>
          </a:p>
        </p:txBody>
      </p:sp>
      <p:sp>
        <p:nvSpPr>
          <p:cNvPr id="10" name="Date Placeholder 9"/>
          <p:cNvSpPr>
            <a:spLocks noGrp="1"/>
          </p:cNvSpPr>
          <p:nvPr>
            <p:ph type="dt" sz="half" idx="2"/>
          </p:nvPr>
        </p:nvSpPr>
        <p:spPr/>
        <p:txBody>
          <a:bodyPr/>
          <a:lstStyle/>
          <a:p>
            <a:r>
              <a:rPr lang="en-US" dirty="0"/>
              <a:t>Lean Six Sigma Training - SXL</a:t>
            </a:r>
          </a:p>
        </p:txBody>
      </p:sp>
      <p:grpSp>
        <p:nvGrpSpPr>
          <p:cNvPr id="16" name="Group 15"/>
          <p:cNvGrpSpPr/>
          <p:nvPr/>
        </p:nvGrpSpPr>
        <p:grpSpPr>
          <a:xfrm>
            <a:off x="2133600" y="2057400"/>
            <a:ext cx="7353300" cy="4192588"/>
            <a:chOff x="762000" y="2436812"/>
            <a:chExt cx="6819900"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latin typeface="+mj-lt"/>
                </a:rPr>
                <a:t>Terminator (Oval):</a:t>
              </a:r>
            </a:p>
            <a:p>
              <a:r>
                <a:rPr lang="en-US" dirty="0">
                  <a:latin typeface="+mj-lt"/>
                </a:rPr>
                <a:t>Shows the start and end points in the process.</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590800" y="4916269"/>
              <a:ext cx="4991100" cy="646331"/>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590800" y="5983069"/>
              <a:ext cx="4191000"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Tests: Normal Data</a:t>
            </a:r>
            <a:endParaRPr lang="en-US" sz="6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630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5246859"/>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tx1"/>
                </a:solidFill>
              </a:rPr>
              <a:t>3.4 Hypothesis Testing: Normal Data</a:t>
            </a:r>
          </a:p>
          <a:p>
            <a:pPr marL="290513" lvl="1" indent="0">
              <a:buNone/>
            </a:pPr>
            <a:r>
              <a:rPr lang="en-US" sz="1600" dirty="0">
                <a:solidFill>
                  <a:schemeClr val="tx1"/>
                </a:solidFill>
              </a:rPr>
              <a:t>3.4.1 One and Two Sample T-Tests</a:t>
            </a:r>
          </a:p>
          <a:p>
            <a:pPr marL="290513" lvl="1" indent="0">
              <a:buNone/>
            </a:pPr>
            <a:r>
              <a:rPr lang="en-US" sz="1600" dirty="0">
                <a:solidFill>
                  <a:schemeClr val="tx1"/>
                </a:solidFill>
              </a:rPr>
              <a:t>3.4.2 One sample variance</a:t>
            </a:r>
          </a:p>
          <a:p>
            <a:pPr marL="290513" lvl="1" indent="0">
              <a:buNone/>
            </a:pPr>
            <a:r>
              <a:rPr lang="en-US" sz="1600" dirty="0">
                <a:solidFill>
                  <a:schemeClr val="tx1"/>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1284620"/>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1 &amp; 2 Sample T-Tests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632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0138779"/>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8545491"/>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14942945"/>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7280423"/>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1233546"/>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637</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53759814"/>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49154"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7660741"/>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49155"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a:extLst/>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latin typeface="+mj-lt"/>
                </a:rPr>
                <a:t>is the sample mean, </a:t>
              </a:r>
              <a:r>
                <a:rPr lang="en-US" sz="1600" i="1" dirty="0">
                  <a:latin typeface="+mj-lt"/>
                </a:rPr>
                <a:t>n</a:t>
              </a:r>
              <a:r>
                <a:rPr lang="en-US" sz="1600" dirty="0">
                  <a:latin typeface="+mj-lt"/>
                </a:rPr>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65778950"/>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49156"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686751729"/>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95664728"/>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lstStyle/>
          <a:p>
            <a:r>
              <a:rPr lang="en-US" dirty="0"/>
              <a:t>Case Study: we are trying to compare the average height of basketball players against 7 feet.</a:t>
            </a:r>
          </a:p>
          <a:p>
            <a:pPr lvl="1"/>
            <a:r>
              <a:rPr lang="en-US" dirty="0"/>
              <a:t>Data File: “One Sample T-Test” tab in “Sample Data.xlsx”</a:t>
            </a:r>
          </a:p>
          <a:p>
            <a:r>
              <a:rPr lang="en-US" dirty="0"/>
              <a:t>Null Hypothesis (H</a:t>
            </a:r>
            <a:r>
              <a:rPr lang="en-US" baseline="-25000" dirty="0"/>
              <a:t>0</a:t>
            </a:r>
            <a:r>
              <a:rPr lang="en-US" dirty="0"/>
              <a:t>): </a:t>
            </a:r>
            <a:r>
              <a:rPr lang="el-GR" dirty="0"/>
              <a:t>μ</a:t>
            </a:r>
            <a:r>
              <a:rPr lang="en-US" dirty="0"/>
              <a:t> = 7</a:t>
            </a:r>
          </a:p>
          <a:p>
            <a:r>
              <a:rPr lang="en-US" dirty="0"/>
              <a:t>Alternative Hypothesis (H</a:t>
            </a:r>
            <a:r>
              <a:rPr lang="en-US" baseline="-25000" dirty="0"/>
              <a:t>a</a:t>
            </a:r>
            <a:r>
              <a:rPr lang="en-US" dirty="0"/>
              <a:t>): </a:t>
            </a:r>
            <a:r>
              <a:rPr lang="el-GR" dirty="0"/>
              <a:t>μ</a:t>
            </a:r>
            <a:r>
              <a:rPr lang="en-US" dirty="0"/>
              <a:t> ≠ 7</a:t>
            </a:r>
          </a:p>
        </p:txBody>
      </p:sp>
      <p:sp>
        <p:nvSpPr>
          <p:cNvPr id="4" name="Slide Number Placeholder 3"/>
          <p:cNvSpPr>
            <a:spLocks noGrp="1"/>
          </p:cNvSpPr>
          <p:nvPr>
            <p:ph type="sldNum" sz="quarter" idx="4"/>
          </p:nvPr>
        </p:nvSpPr>
        <p:spPr/>
        <p:txBody>
          <a:bodyPr/>
          <a:lstStyle/>
          <a:p>
            <a:fld id="{92B910A3-DF24-49C4-B01E-2342EC29AF17}" type="slidenum">
              <a:rPr lang="en-US" smtClean="0"/>
              <a:pPr/>
              <a:t>639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71682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Process Symbols:</a:t>
            </a:r>
          </a:p>
          <a:p>
            <a:endParaRPr lang="en-US" dirty="0"/>
          </a:p>
        </p:txBody>
      </p:sp>
      <p:sp>
        <p:nvSpPr>
          <p:cNvPr id="20" name="Slide Number Placeholder 19"/>
          <p:cNvSpPr>
            <a:spLocks noGrp="1"/>
          </p:cNvSpPr>
          <p:nvPr>
            <p:ph type="sldNum" sz="quarter" idx="4"/>
          </p:nvPr>
        </p:nvSpPr>
        <p:spPr/>
        <p:txBody>
          <a:bodyPr/>
          <a:lstStyle/>
          <a:p>
            <a:fld id="{5A6A12F4-C341-4E64-9C18-B0BA3358FAF5}" type="slidenum">
              <a:rPr lang="en-US" smtClean="0"/>
              <a:pPr/>
              <a:t>64</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133600" y="1907738"/>
            <a:ext cx="8077200" cy="4569262"/>
            <a:chOff x="1066800" y="1868269"/>
            <a:chExt cx="9636889"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7884289" cy="646331"/>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an alternate of a normal step.</a:t>
              </a:r>
            </a:p>
          </p:txBody>
        </p:sp>
        <p:sp>
          <p:nvSpPr>
            <p:cNvPr id="11" name="TextBox 10"/>
            <p:cNvSpPr txBox="1"/>
            <p:nvPr/>
          </p:nvSpPr>
          <p:spPr>
            <a:xfrm>
              <a:off x="2819400" y="2590800"/>
              <a:ext cx="7784940" cy="1200329"/>
            </a:xfrm>
            <a:prstGeom prst="rect">
              <a:avLst/>
            </a:prstGeom>
            <a:noFill/>
          </p:spPr>
          <p:txBody>
            <a:bodyPr wrap="square" rtlCol="0">
              <a:spAutoFit/>
            </a:bodyPr>
            <a:lstStyle/>
            <a:p>
              <a:r>
                <a:rPr lang="en-US" i="1" dirty="0">
                  <a:latin typeface="+mj-lt"/>
                </a:rPr>
                <a:t>Predefined Process:</a:t>
              </a:r>
            </a:p>
            <a:p>
              <a:r>
                <a:rPr lang="en-US" dirty="0">
                  <a:latin typeface="+mj-lt"/>
                </a:rPr>
                <a:t>Indicates a formally-defined process step. Other documentation or instruction is needed to support further details of the step.</a:t>
              </a:r>
            </a:p>
          </p:txBody>
        </p:sp>
        <p:sp>
          <p:nvSpPr>
            <p:cNvPr id="12" name="TextBox 11"/>
            <p:cNvSpPr txBox="1"/>
            <p:nvPr/>
          </p:nvSpPr>
          <p:spPr>
            <a:xfrm>
              <a:off x="2819400" y="3810000"/>
              <a:ext cx="6990145"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 &gt;&gt;”</a:t>
            </a:r>
          </a:p>
          <a:p>
            <a:pPr lvl="1"/>
            <a:r>
              <a:rPr lang="en-US" dirty="0"/>
              <a:t>Another window named “Histogram &amp; Descriptive Statistics” pops up.</a:t>
            </a:r>
          </a:p>
          <a:p>
            <a:pPr lvl="1"/>
            <a:r>
              <a:rPr lang="en-US" dirty="0"/>
              <a:t>Select “HtBk” as the “Numerical Data Variable (Y)”</a:t>
            </a:r>
          </a:p>
          <a:p>
            <a:pPr lvl="1"/>
            <a:r>
              <a:rPr lang="en-US" dirty="0"/>
              <a:t>Click “OK”</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640</a:t>
            </a:fld>
            <a:endParaRPr lang="en-US" dirty="0"/>
          </a:p>
        </p:txBody>
      </p:sp>
      <p:sp>
        <p:nvSpPr>
          <p:cNvPr id="6" name="Footer Placeholder 5"/>
          <p:cNvSpPr>
            <a:spLocks noGrp="1"/>
          </p:cNvSpPr>
          <p:nvPr>
            <p:ph type="ftr" sz="quarter" idx="3"/>
          </p:nvPr>
        </p:nvSpPr>
        <p:spPr>
          <a:prstGeom prst="rect">
            <a:avLst/>
          </a:prstGeom>
        </p:spPr>
        <p:txBody>
          <a:bodyPr/>
          <a:lstStyle/>
          <a:p>
            <a:r>
              <a:rPr lang="en-US"/>
              <a:t>© Lean Sigma Corporation</a:t>
            </a:r>
            <a:endParaRPr lang="en-US" dirty="0"/>
          </a:p>
        </p:txBody>
      </p:sp>
      <p:sp>
        <p:nvSpPr>
          <p:cNvPr id="5" name="Date Placeholder 4"/>
          <p:cNvSpPr>
            <a:spLocks noGrp="1"/>
          </p:cNvSpPr>
          <p:nvPr>
            <p:ph type="dt" sz="half" idx="2"/>
          </p:nvPr>
        </p:nvSpPr>
        <p:spPr>
          <a:prstGeom prst="rect">
            <a:avLst/>
          </a:prstGeo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1825833"/>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641</a:t>
            </a:fld>
            <a:endParaRPr lang="en-US" dirty="0"/>
          </a:p>
        </p:txBody>
      </p:sp>
      <p:sp>
        <p:nvSpPr>
          <p:cNvPr id="13" name="Footer Placeholder 12"/>
          <p:cNvSpPr>
            <a:spLocks noGrp="1"/>
          </p:cNvSpPr>
          <p:nvPr>
            <p:ph type="ftr" sz="quarter" idx="3"/>
          </p:nvPr>
        </p:nvSpPr>
        <p:spPr>
          <a:prstGeom prst="rect">
            <a:avLst/>
          </a:prstGeom>
        </p:spPr>
        <p:txBody>
          <a:bodyPr/>
          <a:lstStyle/>
          <a:p>
            <a:r>
              <a:rPr lang="en-US"/>
              <a:t>© Lean Sigma Corporation</a:t>
            </a:r>
            <a:endParaRPr lang="en-US" dirty="0"/>
          </a:p>
        </p:txBody>
      </p:sp>
      <p:sp>
        <p:nvSpPr>
          <p:cNvPr id="3" name="Date Placeholder 2"/>
          <p:cNvSpPr>
            <a:spLocks noGrp="1"/>
          </p:cNvSpPr>
          <p:nvPr>
            <p:ph type="dt" sz="half" idx="2"/>
          </p:nvPr>
        </p:nvSpPr>
        <p:spPr>
          <a:prstGeom prst="rect">
            <a:avLst/>
          </a:prstGeom>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601CF4A-4367-4D57-837A-F5363321B90A}"/>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B718AD8A-40AD-4BD5-A7BF-0FE786DCA113}"/>
              </a:ext>
            </a:extLst>
          </p:cNvPr>
          <p:cNvPicPr>
            <a:picLocks noChangeAspect="1"/>
          </p:cNvPicPr>
          <p:nvPr/>
        </p:nvPicPr>
        <p:blipFill>
          <a:blip r:embed="rId4"/>
          <a:stretch>
            <a:fillRect/>
          </a:stretch>
        </p:blipFill>
        <p:spPr>
          <a:xfrm>
            <a:off x="2260600" y="3972791"/>
            <a:ext cx="6858000" cy="2618509"/>
          </a:xfrm>
          <a:prstGeom prst="rect">
            <a:avLst/>
          </a:prstGeom>
        </p:spPr>
      </p:pic>
      <p:sp>
        <p:nvSpPr>
          <p:cNvPr id="24" name="Right Arrow 23"/>
          <p:cNvSpPr/>
          <p:nvPr/>
        </p:nvSpPr>
        <p:spPr>
          <a:xfrm rot="5400000">
            <a:off x="5461000" y="383901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18192395"/>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 other than one 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642</a:t>
            </a:fld>
            <a:endParaRPr lang="en-US" dirty="0"/>
          </a:p>
        </p:txBody>
      </p:sp>
      <p:sp>
        <p:nvSpPr>
          <p:cNvPr id="9" name="Footer Placeholder 8"/>
          <p:cNvSpPr>
            <a:spLocks noGrp="1"/>
          </p:cNvSpPr>
          <p:nvPr>
            <p:ph type="ftr" sz="quarter" idx="3"/>
          </p:nvPr>
        </p:nvSpPr>
        <p:spPr>
          <a:prstGeom prst="rect">
            <a:avLst/>
          </a:prstGeom>
        </p:spPr>
        <p:txBody>
          <a:bodyPr/>
          <a:lstStyle/>
          <a:p>
            <a:r>
              <a:rPr lang="en-US"/>
              <a:t>© Lean Sigma Corporation</a:t>
            </a:r>
            <a:endParaRPr lang="en-US" dirty="0"/>
          </a:p>
        </p:txBody>
      </p:sp>
      <p:sp>
        <p:nvSpPr>
          <p:cNvPr id="8" name="Date Placeholder 7"/>
          <p:cNvSpPr>
            <a:spLocks noGrp="1"/>
          </p:cNvSpPr>
          <p:nvPr>
            <p:ph type="dt" sz="half" idx="2"/>
          </p:nvPr>
        </p:nvSpPr>
        <p:spPr>
          <a:prstGeom prst="rect">
            <a:avLst/>
          </a:prstGeom>
        </p:spPr>
        <p:txBody>
          <a:bodyPr/>
          <a:lstStyle/>
          <a:p>
            <a:r>
              <a:rPr lang="en-US"/>
              <a:t>Lean Six Sigma Training - SXL</a:t>
            </a:r>
            <a:endParaRPr lang="en-US" dirty="0"/>
          </a:p>
        </p:txBody>
      </p:sp>
      <p:pic>
        <p:nvPicPr>
          <p:cNvPr id="6123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9987" y="3533037"/>
            <a:ext cx="9151625" cy="304169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984647744"/>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2: Run the one-sample t-test</a:t>
            </a:r>
          </a:p>
          <a:p>
            <a:pPr lvl="1"/>
            <a:r>
              <a:rPr lang="en-US" dirty="0"/>
              <a:t>Select the entire range of “HtBk”</a:t>
            </a:r>
          </a:p>
          <a:p>
            <a:pPr lvl="1"/>
            <a:r>
              <a:rPr lang="en-US" dirty="0"/>
              <a:t>Click SigmaXL -&gt; Statistical Tools -&gt; 1 Sample t-Test &amp; Confidence Intervals</a:t>
            </a:r>
          </a:p>
          <a:p>
            <a:pPr lvl="1"/>
            <a:r>
              <a:rPr lang="en-US" dirty="0"/>
              <a:t>A new window named “1 Sample t-Test” pops up with the selected range pre-populated in the box under “Please select your data”</a:t>
            </a:r>
          </a:p>
          <a:p>
            <a:pPr lvl="1"/>
            <a:r>
              <a:rPr lang="en-US" dirty="0"/>
              <a:t>Click “Next&gt;&gt;”</a:t>
            </a:r>
          </a:p>
          <a:p>
            <a:pPr lvl="1"/>
            <a:r>
              <a:rPr lang="en-US" dirty="0"/>
              <a:t>Another window also named “1 Sample t-Test” appears </a:t>
            </a:r>
          </a:p>
          <a:p>
            <a:pPr lvl="1"/>
            <a:r>
              <a:rPr lang="en-US" dirty="0"/>
              <a:t>Select “HtBk” as the “Numerical Data Variable (Y)”</a:t>
            </a:r>
          </a:p>
          <a:p>
            <a:pPr lvl="1"/>
            <a:r>
              <a:rPr lang="en-US" dirty="0"/>
              <a:t>Enter the hypothesized value “7” into the box next to</a:t>
            </a:r>
            <a:br>
              <a:rPr lang="en-US" dirty="0"/>
            </a:br>
            <a:r>
              <a:rPr lang="en-US" dirty="0"/>
              <a:t>“H0: Mean =”</a:t>
            </a:r>
          </a:p>
          <a:p>
            <a:pPr lvl="1"/>
            <a:r>
              <a:rPr lang="en-US" dirty="0"/>
              <a:t>Select “Not Equal To” in the box next to “Ha:”</a:t>
            </a:r>
          </a:p>
          <a:p>
            <a:pPr lvl="1"/>
            <a:r>
              <a:rPr lang="en-US" dirty="0"/>
              <a:t>Click “OK&gt;&gt;”</a:t>
            </a:r>
          </a:p>
          <a:p>
            <a:pPr lvl="1"/>
            <a:r>
              <a:rPr lang="en-US" dirty="0"/>
              <a:t>The one-sample t-test result appears automatically in the tab “1 Sample t-Test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8125960"/>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902013FE-8CF8-4CFF-9ED8-565CE70D996B}"/>
              </a:ext>
            </a:extLst>
          </p:cNvPr>
          <p:cNvPicPr>
            <a:picLocks noChangeAspect="1"/>
          </p:cNvPicPr>
          <p:nvPr/>
        </p:nvPicPr>
        <p:blipFill>
          <a:blip r:embed="rId3"/>
          <a:stretch>
            <a:fillRect/>
          </a:stretch>
        </p:blipFill>
        <p:spPr>
          <a:xfrm>
            <a:off x="2260600" y="3738227"/>
            <a:ext cx="6858000" cy="2892829"/>
          </a:xfrm>
          <a:prstGeom prst="rect">
            <a:avLst/>
          </a:prstGeom>
        </p:spPr>
      </p:pic>
      <p:pic>
        <p:nvPicPr>
          <p:cNvPr id="7" name="Picture 6">
            <a:extLst>
              <a:ext uri="{FF2B5EF4-FFF2-40B4-BE49-F238E27FC236}">
                <a16:creationId xmlns:a16="http://schemas.microsoft.com/office/drawing/2014/main" id="{88C86423-171A-4592-9002-E499778FE5C7}"/>
              </a:ext>
            </a:extLst>
          </p:cNvPr>
          <p:cNvPicPr>
            <a:picLocks noChangeAspect="1"/>
          </p:cNvPicPr>
          <p:nvPr/>
        </p:nvPicPr>
        <p:blipFill>
          <a:blip r:embed="rId4"/>
          <a:stretch>
            <a:fillRect/>
          </a:stretch>
        </p:blipFill>
        <p:spPr>
          <a:xfrm>
            <a:off x="4089400" y="1069530"/>
            <a:ext cx="3200400" cy="2790749"/>
          </a:xfrm>
          <a:prstGeom prst="rect">
            <a:avLst/>
          </a:prstGeom>
        </p:spPr>
      </p:pic>
      <p:sp>
        <p:nvSpPr>
          <p:cNvPr id="21" name="Right Arrow 20"/>
          <p:cNvSpPr/>
          <p:nvPr/>
        </p:nvSpPr>
        <p:spPr>
          <a:xfrm rot="5400000">
            <a:off x="5461000" y="37277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94825079"/>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645</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38800" y="1823583"/>
            <a:ext cx="5130800" cy="2031311"/>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a:t>
            </a:r>
            <a:r>
              <a:rPr lang="el-GR" dirty="0">
                <a:latin typeface="+mj-lt"/>
              </a:rPr>
              <a:t>μ</a:t>
            </a:r>
            <a:r>
              <a:rPr lang="en-US" dirty="0">
                <a:latin typeface="+mj-lt"/>
              </a:rPr>
              <a:t> = 7</a:t>
            </a:r>
          </a:p>
          <a:p>
            <a:r>
              <a:rPr lang="en-US" dirty="0">
                <a:latin typeface="+mj-lt"/>
              </a:rPr>
              <a:t>Alternative Hypothesis:  (H</a:t>
            </a:r>
            <a:r>
              <a:rPr lang="en-US" baseline="-25000" dirty="0">
                <a:latin typeface="+mj-lt"/>
              </a:rPr>
              <a:t>a</a:t>
            </a:r>
            <a:r>
              <a:rPr lang="en-US" dirty="0">
                <a:latin typeface="+mj-lt"/>
              </a:rPr>
              <a:t>):  </a:t>
            </a:r>
            <a:r>
              <a:rPr lang="el-GR" dirty="0">
                <a:latin typeface="+mj-lt"/>
              </a:rPr>
              <a:t>μ</a:t>
            </a:r>
            <a:r>
              <a:rPr lang="en-US" dirty="0">
                <a:latin typeface="+mj-lt"/>
              </a:rPr>
              <a:t> </a:t>
            </a:r>
            <a:r>
              <a:rPr lang="el-GR" dirty="0">
                <a:latin typeface="+mj-lt"/>
              </a:rPr>
              <a:t>≠</a:t>
            </a:r>
            <a:r>
              <a:rPr lang="en-US" dirty="0">
                <a:latin typeface="+mj-lt"/>
              </a:rPr>
              <a:t> 7</a:t>
            </a:r>
          </a:p>
          <a:p>
            <a:endParaRPr lang="en-US" dirty="0">
              <a:latin typeface="+mj-lt"/>
            </a:endParaRPr>
          </a:p>
          <a:p>
            <a:r>
              <a:rPr lang="en-US" dirty="0">
                <a:latin typeface="+mj-lt"/>
              </a:rPr>
              <a:t>Since the p-value is smaller than alpha level (0.05), we reject the null hypothesis and claim that the average height of our basketball players is statistically different from 7 feet. </a:t>
            </a:r>
          </a:p>
        </p:txBody>
      </p:sp>
      <p:pic>
        <p:nvPicPr>
          <p:cNvPr id="9" name="Picture 8"/>
          <p:cNvPicPr>
            <a:picLocks noChangeAspect="1"/>
          </p:cNvPicPr>
          <p:nvPr/>
        </p:nvPicPr>
        <p:blipFill>
          <a:blip r:embed="rId4"/>
          <a:stretch>
            <a:fillRect/>
          </a:stretch>
        </p:blipFill>
        <p:spPr>
          <a:xfrm>
            <a:off x="705678" y="1441174"/>
            <a:ext cx="4854918" cy="4953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06602564"/>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2073594"/>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1493758"/>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6" name="Slide Number Placeholder 5"/>
          <p:cNvSpPr>
            <a:spLocks noGrp="1"/>
          </p:cNvSpPr>
          <p:nvPr>
            <p:ph type="sldNum" sz="quarter" idx="4"/>
          </p:nvPr>
        </p:nvSpPr>
        <p:spPr/>
        <p:txBody>
          <a:bodyPr/>
          <a:lstStyle/>
          <a:p>
            <a:fld id="{5A6A12F4-C341-4E64-9C18-B0BA3358FAF5}" type="slidenum">
              <a:rPr lang="en-US" smtClean="0"/>
              <a:pPr/>
              <a:t>648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0050953"/>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sp>
        <p:nvSpPr>
          <p:cNvPr id="7" name="Slide Number Placeholder 6"/>
          <p:cNvSpPr>
            <a:spLocks noGrp="1"/>
          </p:cNvSpPr>
          <p:nvPr>
            <p:ph type="sldNum" sz="quarter" idx="4"/>
          </p:nvPr>
        </p:nvSpPr>
        <p:spPr/>
        <p:txBody>
          <a:bodyPr/>
          <a:lstStyle/>
          <a:p>
            <a:fld id="{5A6A12F4-C341-4E64-9C18-B0BA3358FAF5}" type="slidenum">
              <a:rPr lang="en-US" smtClean="0"/>
              <a:pPr/>
              <a:t>649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72804691"/>
              </p:ext>
            </p:extLst>
          </p:nvPr>
        </p:nvGraphicFramePr>
        <p:xfrm>
          <a:off x="3711919" y="2286000"/>
          <a:ext cx="1240924" cy="501650"/>
        </p:xfrm>
        <a:graphic>
          <a:graphicData uri="http://schemas.openxmlformats.org/presentationml/2006/ole">
            <mc:AlternateContent xmlns:mc="http://schemas.openxmlformats.org/markup-compatibility/2006">
              <mc:Choice xmlns:v="urn:schemas-microsoft-com:vml" Requires="v">
                <p:oleObj spid="_x0000_s50178"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1919"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1979618003"/>
              </p:ext>
            </p:extLst>
          </p:nvPr>
        </p:nvGraphicFramePr>
        <p:xfrm>
          <a:off x="4501963" y="2689225"/>
          <a:ext cx="1241425" cy="501650"/>
        </p:xfrm>
        <a:graphic>
          <a:graphicData uri="http://schemas.openxmlformats.org/presentationml/2006/ole">
            <mc:AlternateContent xmlns:mc="http://schemas.openxmlformats.org/markup-compatibility/2006">
              <mc:Choice xmlns:v="urn:schemas-microsoft-com:vml" Requires="v">
                <p:oleObj spid="_x0000_s50179"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1963"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3716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File and Information Related Symbols: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133600" y="1825752"/>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r>
                <a:rPr lang="en-US" dirty="0">
                  <a:latin typeface="Source Sans Pro" panose="020B0503030403020204" pitchFamily="34" charset="0"/>
                </a:rPr>
                <a:t>.</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r>
                <a:rPr lang="en-US" dirty="0">
                  <a:latin typeface="Source Sans Pro" panose="020B0503030403020204" pitchFamily="34" charset="0"/>
                </a:rPr>
                <a:t>.</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4657915"/>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651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92186318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51202"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a:extLst/>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latin typeface="+mj-lt"/>
              </a:rPr>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latin typeface="+mj-lt"/>
              </a:rPr>
              <a:t>s</a:t>
            </a:r>
            <a:r>
              <a:rPr lang="en-US" baseline="-25000" dirty="0">
                <a:latin typeface="+mj-lt"/>
              </a:rPr>
              <a:t>1</a:t>
            </a:r>
            <a:r>
              <a:rPr lang="en-US" dirty="0">
                <a:latin typeface="+mj-lt"/>
              </a:rPr>
              <a:t> and s</a:t>
            </a:r>
            <a:r>
              <a:rPr lang="en-US"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2900186503"/>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0466" name="Object 2"/>
          <p:cNvGraphicFramePr>
            <a:graphicFrameLocks noChangeAspect="1"/>
          </p:cNvGraphicFramePr>
          <p:nvPr>
            <p:extLst>
              <p:ext uri="{D42A27DB-BD31-4B8C-83A1-F6EECF244321}">
                <p14:modId xmlns:p14="http://schemas.microsoft.com/office/powerpoint/2010/main" val="1407150375"/>
              </p:ext>
            </p:extLst>
          </p:nvPr>
        </p:nvGraphicFramePr>
        <p:xfrm>
          <a:off x="3691311" y="1905000"/>
          <a:ext cx="1241425" cy="501650"/>
        </p:xfrm>
        <a:graphic>
          <a:graphicData uri="http://schemas.openxmlformats.org/presentationml/2006/ole">
            <mc:AlternateContent xmlns:mc="http://schemas.openxmlformats.org/markup-compatibility/2006">
              <mc:Choice xmlns:v="urn:schemas-microsoft-com:vml" Requires="v">
                <p:oleObj spid="_x0000_s52226"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1311" y="19050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642773980"/>
              </p:ext>
            </p:extLst>
          </p:nvPr>
        </p:nvGraphicFramePr>
        <p:xfrm>
          <a:off x="4499536" y="2308225"/>
          <a:ext cx="1241425" cy="501650"/>
        </p:xfrm>
        <a:graphic>
          <a:graphicData uri="http://schemas.openxmlformats.org/presentationml/2006/ole">
            <mc:AlternateContent xmlns:mc="http://schemas.openxmlformats.org/markup-compatibility/2006">
              <mc:Choice xmlns:v="urn:schemas-microsoft-com:vml" Requires="v">
                <p:oleObj spid="_x0000_s52227"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536"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238800744"/>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noAutofit/>
          </a:bodyPr>
          <a:lstStyle/>
          <a:p>
            <a:r>
              <a:rPr lang="en-US" dirty="0"/>
              <a:t>Test Statistic &amp; Critical Value of a Two Sample T-Test </a:t>
            </a:r>
            <a:r>
              <a:rPr lang="en-US" i="1" dirty="0">
                <a:solidFill>
                  <a:schemeClr val="tx1"/>
                </a:solidFill>
              </a:rPr>
              <a:t>when </a:t>
            </a:r>
            <a:r>
              <a:rPr lang="el-GR" i="1" dirty="0">
                <a:solidFill>
                  <a:schemeClr val="tx1"/>
                </a:solidFill>
                <a:latin typeface="+mn-lt"/>
              </a:rPr>
              <a:t>σ</a:t>
            </a:r>
            <a:r>
              <a:rPr lang="en-US" i="1" baseline="-25000" dirty="0">
                <a:solidFill>
                  <a:schemeClr val="tx1"/>
                </a:solidFill>
              </a:rPr>
              <a:t>1</a:t>
            </a:r>
            <a:r>
              <a:rPr lang="en-US" i="1" dirty="0">
                <a:solidFill>
                  <a:schemeClr val="tx1"/>
                </a:solidFill>
              </a:rPr>
              <a:t> </a:t>
            </a:r>
            <a:r>
              <a:rPr lang="en-US" i="1" dirty="0">
                <a:solidFill>
                  <a:srgbClr val="00B050"/>
                </a:solidFill>
              </a:rPr>
              <a:t>= </a:t>
            </a:r>
            <a:r>
              <a:rPr lang="en-US" i="1" dirty="0">
                <a:solidFill>
                  <a:schemeClr val="tx1"/>
                </a:solidFill>
              </a:rPr>
              <a:t> </a:t>
            </a:r>
            <a:r>
              <a:rPr lang="el-GR" i="1" dirty="0">
                <a:solidFill>
                  <a:schemeClr val="tx1"/>
                </a:solidFill>
                <a:latin typeface="+mn-lt"/>
              </a:rPr>
              <a:t>σ</a:t>
            </a:r>
            <a:r>
              <a:rPr lang="en-US" i="1" baseline="-25000" dirty="0">
                <a:solidFill>
                  <a:schemeClr val="tx1"/>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n</a:t>
            </a:r>
            <a:r>
              <a:rPr lang="en-US" sz="2300" i="1" baseline="-25000" dirty="0"/>
              <a:t>1 </a:t>
            </a:r>
            <a:r>
              <a:rPr lang="en-US" sz="2300" i="1" dirty="0"/>
              <a:t>+ n</a:t>
            </a:r>
            <a:r>
              <a:rPr lang="en-US" sz="2300" i="1" baseline="-25000" dirty="0"/>
              <a:t>2 </a:t>
            </a:r>
            <a:r>
              <a:rPr lang="en-US" sz="2300" dirty="0"/>
              <a:t>– 2).</a:t>
            </a:r>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653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13113227"/>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53250"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846327801"/>
              </p:ext>
            </p:extLst>
          </p:nvPr>
        </p:nvGraphicFramePr>
        <p:xfrm>
          <a:off x="5638800" y="1713429"/>
          <a:ext cx="3589020" cy="914400"/>
        </p:xfrm>
        <a:graphic>
          <a:graphicData uri="http://schemas.openxmlformats.org/presentationml/2006/ole">
            <mc:AlternateContent xmlns:mc="http://schemas.openxmlformats.org/markup-compatibility/2006">
              <mc:Choice xmlns:v="urn:schemas-microsoft-com:vml" Requires="v">
                <p:oleObj spid="_x0000_s53251"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1713429"/>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94809" y="3198165"/>
            <a:ext cx="7490115" cy="369425"/>
            <a:chOff x="968085" y="3581307"/>
            <a:chExt cx="7490115" cy="369425"/>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r>
                <a:rPr lang="en-US" dirty="0">
                  <a:latin typeface="Source Sans Pro" panose="020B0503030403020204" pitchFamily="34"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3174332839"/>
                </p:ext>
              </p:extLst>
            </p:nvPr>
          </p:nvGraphicFramePr>
          <p:xfrm>
            <a:off x="968085" y="3581307"/>
            <a:ext cx="330200" cy="339725"/>
          </p:xfrm>
          <a:graphic>
            <a:graphicData uri="http://schemas.openxmlformats.org/presentationml/2006/ole">
              <mc:AlternateContent xmlns:mc="http://schemas.openxmlformats.org/markup-compatibility/2006">
                <mc:Choice xmlns:v="urn:schemas-microsoft-com:vml" Requires="v">
                  <p:oleObj spid="_x0000_s53252"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085" y="3581307"/>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3253"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1498600" y="3663396"/>
            <a:ext cx="8788400" cy="646331"/>
          </a:xfrm>
          <a:prstGeom prst="rect">
            <a:avLst/>
          </a:prstGeom>
          <a:noFill/>
        </p:spPr>
        <p:txBody>
          <a:bodyPr wrap="squar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a:p>
            <a:r>
              <a:rPr lang="en-US" i="1" dirty="0">
                <a:latin typeface="+mj-lt"/>
              </a:rPr>
              <a:t>s</a:t>
            </a:r>
            <a:r>
              <a:rPr lang="en-US" i="1" baseline="-25000" dirty="0">
                <a:latin typeface="+mj-lt"/>
              </a:rPr>
              <a:t>pooled</a:t>
            </a:r>
            <a:r>
              <a:rPr lang="en-US" dirty="0">
                <a:latin typeface="+mj-lt"/>
              </a:rPr>
              <a:t> is a pooled estimate of variance. </a:t>
            </a:r>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072501596"/>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&amp; Critical Value of a Two Sample T-Test</a:t>
            </a:r>
            <a:br>
              <a:rPr lang="en-US" dirty="0"/>
            </a:br>
            <a:r>
              <a:rPr lang="en-US" i="1" dirty="0">
                <a:solidFill>
                  <a:schemeClr val="tx1"/>
                </a:solidFill>
              </a:rPr>
              <a:t>when </a:t>
            </a:r>
            <a:r>
              <a:rPr lang="el-GR" i="1" dirty="0">
                <a:solidFill>
                  <a:srgbClr val="18283B"/>
                </a:solidFill>
                <a:latin typeface="Arial"/>
              </a:rPr>
              <a:t>σ</a:t>
            </a:r>
            <a:r>
              <a:rPr lang="en-US" i="1" baseline="-25000" dirty="0">
                <a:solidFill>
                  <a:srgbClr val="18283B"/>
                </a:solidFill>
              </a:rPr>
              <a:t>1</a:t>
            </a:r>
            <a:r>
              <a:rPr lang="en-US" i="1" dirty="0">
                <a:solidFill>
                  <a:schemeClr val="tx1"/>
                </a:solidFill>
              </a:rPr>
              <a:t> </a:t>
            </a:r>
            <a:r>
              <a:rPr lang="en-US" i="1" dirty="0">
                <a:solidFill>
                  <a:srgbClr val="FF0000"/>
                </a:solidFill>
              </a:rPr>
              <a:t>≠  </a:t>
            </a:r>
            <a:r>
              <a:rPr lang="el-GR" i="1" dirty="0">
                <a:solidFill>
                  <a:srgbClr val="18283B"/>
                </a:solidFill>
                <a:latin typeface="Arial"/>
              </a:rPr>
              <a:t>σ</a:t>
            </a:r>
            <a:r>
              <a:rPr lang="en-US" i="1" baseline="-25000" dirty="0">
                <a:solidFill>
                  <a:srgbClr val="18283B"/>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df</a:t>
            </a:r>
            <a:r>
              <a:rPr lang="en-US" sz="2300" dirty="0"/>
              <a:t>.</a:t>
            </a:r>
          </a:p>
          <a:p>
            <a:endParaRPr lang="en-US" sz="21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654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0214175"/>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54274"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244218469"/>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54275"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latin typeface="+mj-lt"/>
                </a:rPr>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54276"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4277"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706666788"/>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Test Statistic &amp; Critical Value of a Paired T-Test</a:t>
            </a: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600" i="1" dirty="0"/>
              <a:t>t</a:t>
            </a:r>
            <a:r>
              <a:rPr lang="en-US" sz="2600" i="1" baseline="-25000" dirty="0"/>
              <a:t>crit</a:t>
            </a:r>
            <a:r>
              <a:rPr lang="en-US" sz="2600" dirty="0"/>
              <a:t> is the t value in a Student t distribution with the predetermined significance level </a:t>
            </a:r>
            <a:r>
              <a:rPr lang="el-GR" sz="2600" i="1" dirty="0"/>
              <a:t>α</a:t>
            </a:r>
            <a:r>
              <a:rPr lang="en-US" sz="2600" dirty="0"/>
              <a:t> and degrees of freedom (</a:t>
            </a:r>
            <a:r>
              <a:rPr lang="en-US" sz="2600" i="1" dirty="0"/>
              <a:t>n</a:t>
            </a:r>
            <a:r>
              <a:rPr lang="en-US" sz="2600" dirty="0"/>
              <a:t> – 1).</a:t>
            </a:r>
          </a:p>
          <a:p>
            <a:pPr lvl="1"/>
            <a:endParaRPr lang="en-US" sz="2600" dirty="0"/>
          </a:p>
          <a:p>
            <a:pPr marL="411480" lvl="1" indent="0">
              <a:buNone/>
            </a:pPr>
            <a:r>
              <a:rPr lang="en-US" sz="2600" i="1" dirty="0"/>
              <a:t>t</a:t>
            </a:r>
            <a:r>
              <a:rPr lang="en-US" sz="2600" i="1" baseline="-25000" dirty="0"/>
              <a:t>crit</a:t>
            </a:r>
            <a:r>
              <a:rPr lang="en-US" sz="2600" dirty="0"/>
              <a:t> values for a two-sided and a one-sided t-test with the same significance level </a:t>
            </a:r>
            <a:r>
              <a:rPr lang="el-GR" sz="2600" dirty="0"/>
              <a:t>α</a:t>
            </a:r>
            <a:r>
              <a:rPr lang="en-US" sz="2600" dirty="0"/>
              <a:t> and different degrees of freedom (</a:t>
            </a:r>
            <a:r>
              <a:rPr lang="en-US" sz="2600" i="1" dirty="0"/>
              <a:t>n</a:t>
            </a:r>
            <a:r>
              <a:rPr lang="en-US" sz="2600" dirty="0"/>
              <a:t> – 1).</a:t>
            </a:r>
            <a:endParaRPr lang="en-US" sz="23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655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53747613"/>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55298"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4944"/>
            <a:ext cx="6629400" cy="378857"/>
            <a:chOff x="990600" y="3571875"/>
            <a:chExt cx="6629400" cy="378857"/>
          </a:xfrm>
        </p:grpSpPr>
        <p:sp>
          <p:nvSpPr>
            <p:cNvPr id="8" name="TextBox 7"/>
            <p:cNvSpPr txBox="1"/>
            <p:nvPr/>
          </p:nvSpPr>
          <p:spPr>
            <a:xfrm>
              <a:off x="1219200" y="3581400"/>
              <a:ext cx="6400800" cy="369332"/>
            </a:xfrm>
            <a:prstGeom prst="rect">
              <a:avLst/>
            </a:prstGeom>
            <a:noFill/>
          </p:spPr>
          <p:txBody>
            <a:bodyPr wrap="square" rtlCol="0">
              <a:spAutoFit/>
            </a:bodyPr>
            <a:lstStyle/>
            <a:p>
              <a:r>
                <a:rPr lang="en-US" dirty="0">
                  <a:latin typeface="+mj-lt"/>
                </a:rPr>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55299"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38400" y="3733800"/>
            <a:ext cx="5442516" cy="369332"/>
          </a:xfrm>
          <a:prstGeom prst="rect">
            <a:avLst/>
          </a:prstGeom>
          <a:noFill/>
        </p:spPr>
        <p:txBody>
          <a:bodyPr wrap="none" rtlCol="0">
            <a:spAutoFit/>
          </a:bodyPr>
          <a:lstStyle/>
          <a:p>
            <a:r>
              <a:rPr lang="en-US" i="1" dirty="0">
                <a:latin typeface="+mj-lt"/>
              </a:rPr>
              <a:t>n</a:t>
            </a:r>
            <a:r>
              <a:rPr lang="en-US" dirty="0">
                <a:latin typeface="+mj-lt"/>
              </a:rPr>
              <a:t> is the sample size of either population of interest. </a:t>
            </a:r>
          </a:p>
        </p:txBody>
      </p:sp>
      <p:sp>
        <p:nvSpPr>
          <p:cNvPr id="14" name="TextBox 13"/>
          <p:cNvSpPr txBox="1"/>
          <p:nvPr/>
        </p:nvSpPr>
        <p:spPr>
          <a:xfrm>
            <a:off x="2446021" y="4038600"/>
            <a:ext cx="3078087" cy="369332"/>
          </a:xfrm>
          <a:prstGeom prst="rect">
            <a:avLst/>
          </a:prstGeom>
          <a:noFill/>
        </p:spPr>
        <p:txBody>
          <a:bodyPr wrap="none" rtlCol="0">
            <a:spAutoFit/>
          </a:bodyPr>
          <a:lstStyle/>
          <a:p>
            <a:r>
              <a:rPr lang="en-US" dirty="0">
                <a:latin typeface="+mj-lt"/>
              </a:rPr>
              <a:t>s</a:t>
            </a:r>
            <a:r>
              <a:rPr lang="en-US" baseline="-25000" dirty="0">
                <a:latin typeface="+mj-lt"/>
              </a:rPr>
              <a:t>d</a:t>
            </a:r>
            <a:r>
              <a:rPr lang="en-US" dirty="0">
                <a:latin typeface="+mj-lt"/>
              </a:rPr>
              <a:t> is standard deviation of </a:t>
            </a:r>
            <a:r>
              <a:rPr lang="en-US" i="1" dirty="0">
                <a:latin typeface="+mj-lt"/>
              </a:rPr>
              <a:t>d</a:t>
            </a:r>
            <a:r>
              <a:rPr lang="en-US" dirty="0">
                <a:latin typeface="+mj-lt"/>
              </a:rPr>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latin typeface="+mj-lt"/>
              </a:rPr>
              <a:t>is the difference between each pair of data. </a:t>
            </a:r>
          </a:p>
        </p:txBody>
      </p:sp>
    </p:spTree>
    <p:custDataLst>
      <p:tags r:id="rId2"/>
    </p:custDataLst>
    <p:extLst>
      <p:ext uri="{BB962C8B-B14F-4D97-AF65-F5344CB8AC3E}">
        <p14:creationId xmlns:p14="http://schemas.microsoft.com/office/powerpoint/2010/main" val="1103874801"/>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0999514"/>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500" dirty="0"/>
              <a:t>Case Study: We are trying to compare the average retail price of a product in state A and state B.</a:t>
            </a:r>
          </a:p>
          <a:p>
            <a:pPr lvl="1"/>
            <a:r>
              <a:rPr lang="en-US" dirty="0"/>
              <a:t>Data File: “Two-Sample T-Test” tab in “Sample Data.xlsx”</a:t>
            </a:r>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r>
              <a:rPr lang="en-US" sz="2500" dirty="0"/>
              <a:t>Null Hypothesis (H</a:t>
            </a:r>
            <a:r>
              <a:rPr lang="en-US" sz="2500" baseline="-25000" dirty="0"/>
              <a:t>0</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r>
              <a:rPr lang="en-US" sz="2500" dirty="0"/>
              <a:t>Alternative Hypothesis (H</a:t>
            </a:r>
            <a:r>
              <a:rPr lang="en-US" sz="2500" baseline="-25000" dirty="0"/>
              <a:t>a</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pPr marL="114284" indent="0">
              <a:buNone/>
            </a:pPr>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385" y="2881312"/>
            <a:ext cx="660883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08904336"/>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lvl="1"/>
            <a:r>
              <a:rPr lang="en-US" dirty="0"/>
              <a:t>Select the entire range of data (both State and Retail Price)</a:t>
            </a:r>
          </a:p>
          <a:p>
            <a:pPr lvl="1"/>
            <a:r>
              <a:rPr lang="en-US" dirty="0"/>
              <a:t>Click SigmaXL -&gt; Graphical Tools -&gt; Histogram &amp; Descriptive Statistics</a:t>
            </a:r>
          </a:p>
          <a:p>
            <a:pPr lvl="1"/>
            <a:r>
              <a:rPr lang="en-US" dirty="0"/>
              <a:t>A window named “Histogram &amp; Descriptive” pops up with the selected range pre-populated in the box below “Please select your data”</a:t>
            </a:r>
          </a:p>
          <a:p>
            <a:pPr lvl="1"/>
            <a:r>
              <a:rPr lang="en-US" dirty="0"/>
              <a:t>Click “Next &gt;&gt;”</a:t>
            </a:r>
          </a:p>
          <a:p>
            <a:pPr lvl="1"/>
            <a:r>
              <a:rPr lang="en-US" dirty="0"/>
              <a:t>Another window named “Histogram &amp; Descriptive Statistics” appears</a:t>
            </a:r>
          </a:p>
          <a:p>
            <a:pPr lvl="1"/>
            <a:r>
              <a:rPr lang="en-US" dirty="0"/>
              <a:t>Select “Retail Price” as the “Numeric Data Variables”</a:t>
            </a:r>
          </a:p>
          <a:p>
            <a:pPr lvl="1"/>
            <a:r>
              <a:rPr lang="en-US" dirty="0"/>
              <a:t>Select “State” as the “Group Category (X1)”</a:t>
            </a:r>
          </a:p>
          <a:p>
            <a:pPr lvl="1"/>
            <a:r>
              <a:rPr lang="en-US" dirty="0"/>
              <a:t>Click “OK&gt;&gt;”</a:t>
            </a:r>
          </a:p>
          <a:p>
            <a:pPr lvl="1"/>
            <a:r>
              <a:rPr lang="en-US" dirty="0"/>
              <a:t>The normality test results would appear in the tab “Hist Descript (1)” automatically.</a:t>
            </a:r>
          </a:p>
          <a:p>
            <a:pPr marL="411420" lvl="1" indent="0">
              <a:buNone/>
            </a:pPr>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658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8789364"/>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659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DBDB995-E88F-48C3-BCE7-FAFAE7AD9EBE}"/>
              </a:ext>
            </a:extLst>
          </p:cNvPr>
          <p:cNvPicPr>
            <a:picLocks noChangeAspect="1"/>
          </p:cNvPicPr>
          <p:nvPr/>
        </p:nvPicPr>
        <p:blipFill>
          <a:blip r:embed="rId3"/>
          <a:stretch>
            <a:fillRect/>
          </a:stretch>
        </p:blipFill>
        <p:spPr>
          <a:xfrm>
            <a:off x="4089400" y="1087978"/>
            <a:ext cx="3200400" cy="2790749"/>
          </a:xfrm>
          <a:prstGeom prst="rect">
            <a:avLst/>
          </a:prstGeom>
        </p:spPr>
      </p:pic>
      <p:pic>
        <p:nvPicPr>
          <p:cNvPr id="11" name="Picture 10">
            <a:extLst>
              <a:ext uri="{FF2B5EF4-FFF2-40B4-BE49-F238E27FC236}">
                <a16:creationId xmlns:a16="http://schemas.microsoft.com/office/drawing/2014/main" id="{1440EF2E-4A0A-4911-A5CA-0FF56676F4C1}"/>
              </a:ext>
            </a:extLst>
          </p:cNvPr>
          <p:cNvPicPr>
            <a:picLocks noChangeAspect="1"/>
          </p:cNvPicPr>
          <p:nvPr/>
        </p:nvPicPr>
        <p:blipFill>
          <a:blip r:embed="rId4"/>
          <a:stretch>
            <a:fillRect/>
          </a:stretch>
        </p:blipFill>
        <p:spPr>
          <a:xfrm>
            <a:off x="2260600" y="3976105"/>
            <a:ext cx="6858000" cy="2618508"/>
          </a:xfrm>
          <a:prstGeom prst="rect">
            <a:avLst/>
          </a:prstGeom>
        </p:spPr>
      </p:pic>
      <p:sp>
        <p:nvSpPr>
          <p:cNvPr id="24" name="Right Arrow 23"/>
          <p:cNvSpPr/>
          <p:nvPr/>
        </p:nvSpPr>
        <p:spPr>
          <a:xfrm rot="5400000">
            <a:off x="5461000" y="375513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96948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Control of Flow Symbols: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057400" y="171282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324600" y="1801354"/>
            <a:ext cx="4648200" cy="3693305"/>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The data are normally distributed.</a:t>
            </a:r>
          </a:p>
          <a:p>
            <a:r>
              <a:rPr lang="en-US" dirty="0">
                <a:latin typeface="+mj-lt"/>
              </a:rPr>
              <a:t>Alternative Hypothesis (H</a:t>
            </a:r>
            <a:r>
              <a:rPr lang="en-US" baseline="-25000" dirty="0">
                <a:latin typeface="+mj-lt"/>
              </a:rPr>
              <a:t>a</a:t>
            </a:r>
            <a:r>
              <a:rPr lang="en-US" dirty="0">
                <a:latin typeface="+mj-lt"/>
              </a:rPr>
              <a:t>): The data are not normally distributed.</a:t>
            </a:r>
          </a:p>
          <a:p>
            <a:endParaRPr lang="en-US" dirty="0">
              <a:latin typeface="+mj-lt"/>
            </a:endParaRPr>
          </a:p>
          <a:p>
            <a:r>
              <a:rPr lang="en-US" dirty="0">
                <a:latin typeface="+mj-lt"/>
              </a:rPr>
              <a:t>Both retail price data of state A and B are normally distributed since the p-values are both greater than alpha level (0.05).</a:t>
            </a:r>
          </a:p>
          <a:p>
            <a:endParaRPr lang="en-US" dirty="0">
              <a:latin typeface="+mj-lt"/>
            </a:endParaRPr>
          </a:p>
          <a:p>
            <a:r>
              <a:rPr lang="en-US" dirty="0">
                <a:latin typeface="+mj-lt"/>
              </a:rPr>
              <a:t>If any of the data series is not normally distributed, we need to use other hypothesis testing methods other than the two sample t-test.</a:t>
            </a:r>
          </a:p>
        </p:txBody>
      </p:sp>
      <p:pic>
        <p:nvPicPr>
          <p:cNvPr id="6" name="Picture 5"/>
          <p:cNvPicPr>
            <a:picLocks noChangeAspect="1"/>
          </p:cNvPicPr>
          <p:nvPr/>
        </p:nvPicPr>
        <p:blipFill>
          <a:blip r:embed="rId4"/>
          <a:stretch>
            <a:fillRect/>
          </a:stretch>
        </p:blipFill>
        <p:spPr>
          <a:xfrm>
            <a:off x="257644" y="1447800"/>
            <a:ext cx="6063643" cy="4505394"/>
          </a:xfrm>
          <a:prstGeom prst="rect">
            <a:avLst/>
          </a:prstGeom>
          <a:ln>
            <a:noFill/>
          </a:ln>
        </p:spPr>
      </p:pic>
    </p:spTree>
    <p:custDataLst>
      <p:tags r:id="rId1"/>
    </p:custDataLst>
    <p:extLst>
      <p:ext uri="{BB962C8B-B14F-4D97-AF65-F5344CB8AC3E}">
        <p14:creationId xmlns:p14="http://schemas.microsoft.com/office/powerpoint/2010/main" val="13863240"/>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lnSpcReduction="10000"/>
          </a:bodyPr>
          <a:lstStyle/>
          <a:p>
            <a:r>
              <a:rPr lang="en-US" dirty="0"/>
              <a:t>Step 2: Test whether the variances of the two data sets are equal.</a:t>
            </a:r>
          </a:p>
          <a:p>
            <a:pPr lvl="1">
              <a:buNone/>
            </a:pPr>
            <a:r>
              <a:rPr lang="en-US" dirty="0"/>
              <a:t>Null Hypothesis (H</a:t>
            </a:r>
            <a:r>
              <a:rPr lang="en-US" baseline="-25000" dirty="0"/>
              <a:t>0</a:t>
            </a:r>
            <a:r>
              <a:rPr lang="en-US" dirty="0"/>
              <a:t>):</a:t>
            </a:r>
          </a:p>
          <a:p>
            <a:pPr lvl="1">
              <a:buNone/>
            </a:pPr>
            <a:r>
              <a:rPr lang="en-US" dirty="0"/>
              <a:t>Alternative Hypothesis (H</a:t>
            </a:r>
            <a:r>
              <a:rPr lang="en-US" baseline="-25000" dirty="0"/>
              <a:t>a</a:t>
            </a:r>
            <a:r>
              <a:rPr lang="en-US" dirty="0"/>
              <a:t>):</a:t>
            </a:r>
          </a:p>
          <a:p>
            <a:pPr lvl="1"/>
            <a:r>
              <a:rPr lang="en-US" dirty="0"/>
              <a:t>Select the entire range of data (both “State” and “Retail Price”)</a:t>
            </a:r>
          </a:p>
          <a:p>
            <a:pPr lvl="1"/>
            <a:r>
              <a:rPr lang="en-US" dirty="0"/>
              <a:t>Click SigmaXL -&gt; Statistical Tools -&gt; 2 Sample Comparison Tests</a:t>
            </a:r>
          </a:p>
          <a:p>
            <a:pPr lvl="1"/>
            <a:r>
              <a:rPr lang="en-US" dirty="0"/>
              <a:t>A new window named “2 Sample Comp Test” pops up with the selected range pre-populated in the box under “Please select your data”.</a:t>
            </a:r>
          </a:p>
          <a:p>
            <a:pPr lvl="1"/>
            <a:r>
              <a:rPr lang="en-US" dirty="0"/>
              <a:t>Click “Next&gt;&gt;”</a:t>
            </a:r>
          </a:p>
          <a:p>
            <a:pPr lvl="1"/>
            <a:r>
              <a:rPr lang="en-US" dirty="0"/>
              <a:t> Another window named “2 Sample Comparison Test” appears</a:t>
            </a:r>
          </a:p>
          <a:p>
            <a:pPr lvl="1"/>
            <a:r>
              <a:rPr lang="en-US" dirty="0"/>
              <a:t>Click the radio button “Stacked Column Format (1 Numeric Data Column &amp; 1 Group Category Column)</a:t>
            </a:r>
          </a:p>
          <a:p>
            <a:pPr lvl="1"/>
            <a:r>
              <a:rPr lang="en-US" dirty="0"/>
              <a:t>Select “Retail Price” as the “Numeric Data Variable (Y)”</a:t>
            </a:r>
          </a:p>
          <a:p>
            <a:pPr lvl="1"/>
            <a:r>
              <a:rPr lang="en-US" dirty="0"/>
              <a:t>Select “State” as the “Group Category (X)”</a:t>
            </a:r>
          </a:p>
          <a:p>
            <a:pPr lvl="1"/>
            <a:r>
              <a:rPr lang="en-US" dirty="0"/>
              <a:t>Click “OK&gt;&gt;”</a:t>
            </a:r>
          </a:p>
          <a:p>
            <a:pPr lvl="1"/>
            <a:r>
              <a:rPr lang="en-US" dirty="0"/>
              <a:t>The results show up in the tab “2 Sample Comparison Test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2440262779"/>
              </p:ext>
            </p:extLst>
          </p:nvPr>
        </p:nvGraphicFramePr>
        <p:xfrm>
          <a:off x="3317385" y="1539240"/>
          <a:ext cx="905140" cy="365760"/>
        </p:xfrm>
        <a:graphic>
          <a:graphicData uri="http://schemas.openxmlformats.org/presentationml/2006/ole">
            <mc:AlternateContent xmlns:mc="http://schemas.openxmlformats.org/markup-compatibility/2006">
              <mc:Choice xmlns:v="urn:schemas-microsoft-com:vml" Requires="v">
                <p:oleObj spid="_x0000_s56322"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385" y="1539240"/>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4087581210"/>
              </p:ext>
            </p:extLst>
          </p:nvPr>
        </p:nvGraphicFramePr>
        <p:xfrm>
          <a:off x="4114800" y="1900518"/>
          <a:ext cx="905140" cy="365760"/>
        </p:xfrm>
        <a:graphic>
          <a:graphicData uri="http://schemas.openxmlformats.org/presentationml/2006/ole">
            <mc:AlternateContent xmlns:mc="http://schemas.openxmlformats.org/markup-compatibility/2006">
              <mc:Choice xmlns:v="urn:schemas-microsoft-com:vml" Requires="v">
                <p:oleObj spid="_x0000_s56323"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1900518"/>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09038630"/>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662</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021B64-04B6-4509-A5D6-77D8C3CC74E8}"/>
              </a:ext>
            </a:extLst>
          </p:cNvPr>
          <p:cNvPicPr>
            <a:picLocks noChangeAspect="1"/>
          </p:cNvPicPr>
          <p:nvPr/>
        </p:nvPicPr>
        <p:blipFill>
          <a:blip r:embed="rId3"/>
          <a:stretch>
            <a:fillRect/>
          </a:stretch>
        </p:blipFill>
        <p:spPr>
          <a:xfrm>
            <a:off x="4036540" y="1093014"/>
            <a:ext cx="3306117" cy="2882929"/>
          </a:xfrm>
          <a:prstGeom prst="rect">
            <a:avLst/>
          </a:prstGeom>
        </p:spPr>
      </p:pic>
      <p:pic>
        <p:nvPicPr>
          <p:cNvPr id="10" name="Picture 9">
            <a:extLst>
              <a:ext uri="{FF2B5EF4-FFF2-40B4-BE49-F238E27FC236}">
                <a16:creationId xmlns:a16="http://schemas.microsoft.com/office/drawing/2014/main" id="{A880B3EA-C53A-4955-91B0-455F8105DA37}"/>
              </a:ext>
            </a:extLst>
          </p:cNvPr>
          <p:cNvPicPr>
            <a:picLocks noChangeAspect="1"/>
          </p:cNvPicPr>
          <p:nvPr/>
        </p:nvPicPr>
        <p:blipFill>
          <a:blip r:embed="rId4"/>
          <a:stretch>
            <a:fillRect/>
          </a:stretch>
        </p:blipFill>
        <p:spPr>
          <a:xfrm>
            <a:off x="1775591" y="4078357"/>
            <a:ext cx="7828017" cy="2476500"/>
          </a:xfrm>
          <a:prstGeom prst="rect">
            <a:avLst/>
          </a:prstGeom>
        </p:spPr>
      </p:pic>
      <p:sp>
        <p:nvSpPr>
          <p:cNvPr id="24" name="Right Arrow 23"/>
          <p:cNvSpPr/>
          <p:nvPr/>
        </p:nvSpPr>
        <p:spPr>
          <a:xfrm rot="5400000">
            <a:off x="5460999" y="38569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39638022"/>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5181600" y="1210646"/>
            <a:ext cx="5511800" cy="3693305"/>
          </a:xfrm>
          <a:prstGeom prst="rect">
            <a:avLst/>
          </a:prstGeom>
          <a:noFill/>
        </p:spPr>
        <p:txBody>
          <a:bodyPr wrap="square" lIns="91426" tIns="45713" rIns="91426" bIns="45713" rtlCol="0">
            <a:spAutoFit/>
          </a:bodyPr>
          <a:lstStyle/>
          <a:p>
            <a:pPr marL="0" lvl="1"/>
            <a:r>
              <a:rPr lang="en-US" dirty="0">
                <a:latin typeface="+mj-lt"/>
              </a:rPr>
              <a:t>Because the retail prices at state A and state B are both normally distributed, F test is used to test their variance equality. </a:t>
            </a:r>
          </a:p>
          <a:p>
            <a:pPr marL="0" lvl="1"/>
            <a:endParaRPr lang="en-US" dirty="0">
              <a:latin typeface="+mj-lt"/>
            </a:endParaRPr>
          </a:p>
          <a:p>
            <a:pPr marL="0" lvl="1"/>
            <a:r>
              <a:rPr lang="en-US" dirty="0">
                <a:latin typeface="+mj-lt"/>
              </a:rPr>
              <a:t>The p-value of F test is 0.87 greater than the alpha level (0.05), so we fail to reject the null and we claim that the variances of the two data sets are equal.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pPr marL="0" lvl="1"/>
            <a:endParaRPr lang="en-US" dirty="0">
              <a:latin typeface="+mj-lt"/>
            </a:endParaRPr>
          </a:p>
          <a:p>
            <a:pPr marL="0" lvl="1"/>
            <a:r>
              <a:rPr lang="en-US" dirty="0">
                <a:latin typeface="+mj-lt"/>
              </a:rPr>
              <a:t>If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r>
              <a:rPr lang="en-US" dirty="0"/>
              <a:t> </a:t>
            </a:r>
          </a:p>
        </p:txBody>
      </p:sp>
      <p:pic>
        <p:nvPicPr>
          <p:cNvPr id="5" name="Picture 4"/>
          <p:cNvPicPr>
            <a:picLocks noChangeAspect="1"/>
          </p:cNvPicPr>
          <p:nvPr/>
        </p:nvPicPr>
        <p:blipFill>
          <a:blip r:embed="rId4"/>
          <a:stretch>
            <a:fillRect/>
          </a:stretch>
        </p:blipFill>
        <p:spPr>
          <a:xfrm>
            <a:off x="1295401" y="1210645"/>
            <a:ext cx="3566160" cy="5190155"/>
          </a:xfrm>
          <a:prstGeom prst="rect">
            <a:avLst/>
          </a:prstGeom>
          <a:ln>
            <a:solidFill>
              <a:schemeClr val="bg1">
                <a:lumMod val="85000"/>
              </a:schemeClr>
            </a:solidFill>
          </a:ln>
        </p:spPr>
      </p:pic>
      <p:sp>
        <p:nvSpPr>
          <p:cNvPr id="12" name="Right Arrow 11"/>
          <p:cNvSpPr/>
          <p:nvPr/>
        </p:nvSpPr>
        <p:spPr>
          <a:xfrm rot="10800000">
            <a:off x="4632961" y="3029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1624925"/>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200" dirty="0"/>
              <a:t>Step 3: Run two-sample t-test to compare the means of two groups.</a:t>
            </a:r>
          </a:p>
          <a:p>
            <a:pPr lvl="1"/>
            <a:r>
              <a:rPr lang="en-US" sz="2000" dirty="0"/>
              <a:t>The two sample comparison test we ran in step 2 also automatically generates the two-sample t-test result.</a:t>
            </a:r>
          </a:p>
          <a:p>
            <a:pPr lvl="1"/>
            <a:endParaRPr lang="en-US" sz="1800" dirty="0"/>
          </a:p>
          <a:p>
            <a:endParaRPr lang="en-US" sz="2000" dirty="0"/>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2" name="TextBox 11"/>
          <p:cNvSpPr txBox="1"/>
          <p:nvPr/>
        </p:nvSpPr>
        <p:spPr>
          <a:xfrm>
            <a:off x="5181600" y="3350562"/>
            <a:ext cx="4724400" cy="2031311"/>
          </a:xfrm>
          <a:prstGeom prst="rect">
            <a:avLst/>
          </a:prstGeom>
          <a:noFill/>
        </p:spPr>
        <p:txBody>
          <a:bodyPr wrap="square" lIns="91426" tIns="45713" rIns="91426" bIns="45713" rtlCol="0">
            <a:spAutoFit/>
          </a:bodyPr>
          <a:lstStyle/>
          <a:p>
            <a:pPr marL="0" lvl="1"/>
            <a:r>
              <a:rPr lang="en-US" dirty="0">
                <a:latin typeface="+mj-lt"/>
              </a:rPr>
              <a:t>Since the p-value of t test (assuming equal variance) is 0.6651 greater than the alpha level (0.05) </a:t>
            </a:r>
          </a:p>
          <a:p>
            <a:pPr marL="0" lvl="1"/>
            <a:endParaRPr lang="en-US" dirty="0">
              <a:latin typeface="+mj-lt"/>
            </a:endParaRPr>
          </a:p>
          <a:p>
            <a:pPr marL="0" lvl="1"/>
            <a:r>
              <a:rPr lang="en-US" dirty="0">
                <a:latin typeface="+mj-lt"/>
              </a:rPr>
              <a:t>we fail to reject the null hypothesis and we claim that the means of the two data sets are equal. </a:t>
            </a:r>
          </a:p>
        </p:txBody>
      </p:sp>
      <p:pic>
        <p:nvPicPr>
          <p:cNvPr id="11" name="Picture 10"/>
          <p:cNvPicPr>
            <a:picLocks noChangeAspect="1"/>
          </p:cNvPicPr>
          <p:nvPr/>
        </p:nvPicPr>
        <p:blipFill>
          <a:blip r:embed="rId3"/>
          <a:stretch>
            <a:fillRect/>
          </a:stretch>
        </p:blipFill>
        <p:spPr>
          <a:xfrm>
            <a:off x="1986715" y="2511468"/>
            <a:ext cx="2743200" cy="3992426"/>
          </a:xfrm>
          <a:prstGeom prst="rect">
            <a:avLst/>
          </a:prstGeom>
          <a:ln>
            <a:solidFill>
              <a:schemeClr val="bg1">
                <a:lumMod val="85000"/>
              </a:schemeClr>
            </a:solidFill>
          </a:ln>
        </p:spPr>
      </p:pic>
      <p:sp>
        <p:nvSpPr>
          <p:cNvPr id="13" name="Right Arrow 12"/>
          <p:cNvSpPr/>
          <p:nvPr/>
        </p:nvSpPr>
        <p:spPr>
          <a:xfrm rot="10800000">
            <a:off x="4272715" y="51084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3409037"/>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000" dirty="0"/>
              <a:t>If the variances of the two groups do not equal, we will need to use the two-sample t-test (when </a:t>
            </a:r>
            <a:r>
              <a:rPr lang="el-GR" sz="2000" dirty="0"/>
              <a:t>σ</a:t>
            </a:r>
            <a:r>
              <a:rPr lang="en-US" sz="2000" baseline="-25000" dirty="0"/>
              <a:t>1</a:t>
            </a:r>
            <a:r>
              <a:rPr lang="en-US" sz="2000" dirty="0"/>
              <a:t> ≠ </a:t>
            </a:r>
            <a:r>
              <a:rPr lang="el-GR" sz="2000" dirty="0"/>
              <a:t>σ</a:t>
            </a:r>
            <a:r>
              <a:rPr lang="en-US" sz="2000" baseline="-25000" dirty="0"/>
              <a:t>2</a:t>
            </a:r>
            <a:r>
              <a:rPr lang="en-US" sz="2000" dirty="0"/>
              <a:t>) to compare the means of the two groups.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181600" y="3276600"/>
            <a:ext cx="4724400" cy="2031311"/>
          </a:xfrm>
          <a:prstGeom prst="rect">
            <a:avLst/>
          </a:prstGeom>
          <a:noFill/>
        </p:spPr>
        <p:txBody>
          <a:bodyPr wrap="square" lIns="91426" tIns="45713" rIns="91426" bIns="45713" rtlCol="0">
            <a:spAutoFit/>
          </a:bodyPr>
          <a:lstStyle/>
          <a:p>
            <a:r>
              <a:rPr lang="en-US" dirty="0">
                <a:latin typeface="+mj-lt"/>
              </a:rPr>
              <a:t>Since the p-value of the t test (assuming unequal variance) is 0.6656 greater than the alpha level (0.05)</a:t>
            </a:r>
          </a:p>
          <a:p>
            <a:endParaRPr lang="en-US" dirty="0">
              <a:latin typeface="+mj-lt"/>
            </a:endParaRPr>
          </a:p>
          <a:p>
            <a:r>
              <a:rPr lang="en-US" dirty="0">
                <a:latin typeface="+mj-lt"/>
              </a:rPr>
              <a:t>we fail to reject the null hypothesis and we claim that the means of two groups are equal.</a:t>
            </a:r>
          </a:p>
        </p:txBody>
      </p:sp>
      <p:pic>
        <p:nvPicPr>
          <p:cNvPr id="12" name="Picture 11"/>
          <p:cNvPicPr>
            <a:picLocks noChangeAspect="1"/>
          </p:cNvPicPr>
          <p:nvPr/>
        </p:nvPicPr>
        <p:blipFill>
          <a:blip r:embed="rId3"/>
          <a:stretch>
            <a:fillRect/>
          </a:stretch>
        </p:blipFill>
        <p:spPr>
          <a:xfrm>
            <a:off x="1993391" y="2471127"/>
            <a:ext cx="2743200" cy="3992426"/>
          </a:xfrm>
          <a:prstGeom prst="rect">
            <a:avLst/>
          </a:prstGeom>
          <a:ln>
            <a:solidFill>
              <a:schemeClr val="bg1">
                <a:lumMod val="85000"/>
              </a:schemeClr>
            </a:solidFill>
          </a:ln>
        </p:spPr>
      </p:pic>
      <p:sp>
        <p:nvSpPr>
          <p:cNvPr id="13" name="Right Arrow 12"/>
          <p:cNvSpPr/>
          <p:nvPr/>
        </p:nvSpPr>
        <p:spPr>
          <a:xfrm rot="10800000">
            <a:off x="4507992" y="570772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57472080"/>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Case Study: 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a:t>
            </a:r>
          </a:p>
          <a:p>
            <a:pPr lvl="1"/>
            <a:r>
              <a:rPr lang="en-US" dirty="0"/>
              <a:t>The differences were calculated displayed in the data file.</a:t>
            </a:r>
          </a:p>
          <a:p>
            <a:endParaRPr lang="en-US"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6" name="Slide Number Placeholder 5"/>
          <p:cNvSpPr>
            <a:spLocks noGrp="1"/>
          </p:cNvSpPr>
          <p:nvPr>
            <p:ph type="sldNum" sz="quarter" idx="4"/>
          </p:nvPr>
        </p:nvSpPr>
        <p:spPr/>
        <p:txBody>
          <a:bodyPr/>
          <a:lstStyle/>
          <a:p>
            <a:fld id="{5A6A12F4-C341-4E64-9C18-B0BA3358FAF5}" type="slidenum">
              <a:rPr lang="en-US" smtClean="0"/>
              <a:pPr/>
              <a:t>666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7348480"/>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1: Test whether the difference is normally distributed.</a:t>
            </a:r>
          </a:p>
          <a:p>
            <a:pPr marL="458722" lvl="1" indent="-1587">
              <a:buNone/>
            </a:pPr>
            <a:r>
              <a:rPr lang="en-US" dirty="0"/>
              <a:t>Null Hypothesis (H</a:t>
            </a:r>
            <a:r>
              <a:rPr lang="en-US" baseline="-25000" dirty="0"/>
              <a:t>0</a:t>
            </a:r>
            <a:r>
              <a:rPr lang="en-US" dirty="0"/>
              <a:t>): The difference between two data sets is normally distributed.</a:t>
            </a:r>
          </a:p>
          <a:p>
            <a:pPr marL="457134" lvl="1" indent="0">
              <a:buNone/>
            </a:pPr>
            <a:r>
              <a:rPr lang="en-US" dirty="0"/>
              <a:t>Alternative Hypothesis (H</a:t>
            </a:r>
            <a:r>
              <a:rPr lang="en-US" baseline="-25000" dirty="0"/>
              <a:t>a</a:t>
            </a:r>
            <a:r>
              <a:rPr lang="en-US" dirty="0"/>
              <a:t>): The difference between two data sets is not normally distributed.</a:t>
            </a:r>
          </a:p>
          <a:p>
            <a:pPr lvl="1"/>
            <a:r>
              <a:rPr lang="en-US" dirty="0"/>
              <a:t>Select the entire range of “Difference”</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3809"/>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668</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68782BBA-C4E4-4B9E-853F-6C98E48F0167}"/>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10" name="Picture 9">
            <a:extLst>
              <a:ext uri="{FF2B5EF4-FFF2-40B4-BE49-F238E27FC236}">
                <a16:creationId xmlns:a16="http://schemas.microsoft.com/office/drawing/2014/main" id="{BBC604CC-06F7-4E73-A0DC-66511F257BDF}"/>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2" name="Right Arrow 21"/>
          <p:cNvSpPr/>
          <p:nvPr/>
        </p:nvSpPr>
        <p:spPr>
          <a:xfrm rot="5400000">
            <a:off x="5461000" y="378744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7099710"/>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The p-value of the normality test is 0.2874 greater than the alpha level (0.05), so we fail to reject the null hypothesis and we claim that the difference is normally distributed.</a:t>
            </a:r>
          </a:p>
          <a:p>
            <a:r>
              <a:rPr lang="en-US" dirty="0"/>
              <a:t>If the difference is not normally distributed, we need other hypothesis testing methods.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902963" y="3224730"/>
            <a:ext cx="7725674" cy="325227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2651043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2: Run the paired t-test to compare the means of two dependent data sets.</a:t>
            </a:r>
          </a:p>
          <a:p>
            <a:pPr lvl="1"/>
            <a:r>
              <a:rPr lang="en-US" dirty="0"/>
              <a:t>Select the entire range of both MALES and FEMALES data</a:t>
            </a:r>
          </a:p>
          <a:p>
            <a:pPr lvl="1"/>
            <a:r>
              <a:rPr lang="en-US" dirty="0"/>
              <a:t>Click SigmaXL -&gt; Statistical Tools -&gt; Paired t-Test</a:t>
            </a:r>
          </a:p>
          <a:p>
            <a:pPr lvl="1"/>
            <a:r>
              <a:rPr lang="en-US" dirty="0"/>
              <a:t>A new window named “Paired t-Test” pops up with the selected range pre-populated in the box under “Please select your data”</a:t>
            </a:r>
          </a:p>
          <a:p>
            <a:pPr lvl="1"/>
            <a:r>
              <a:rPr lang="en-US" dirty="0"/>
              <a:t>Click “Next &gt;&gt;”</a:t>
            </a:r>
          </a:p>
          <a:p>
            <a:pPr lvl="1"/>
            <a:r>
              <a:rPr lang="en-US" dirty="0"/>
              <a:t>Another new window named “Paired t-Test” pops up</a:t>
            </a:r>
          </a:p>
          <a:p>
            <a:pPr lvl="1"/>
            <a:r>
              <a:rPr lang="en-US" dirty="0"/>
              <a:t>Select “MALES” as “Numeric Data Variable 1”</a:t>
            </a:r>
          </a:p>
          <a:p>
            <a:pPr lvl="1"/>
            <a:r>
              <a:rPr lang="en-US" dirty="0"/>
              <a:t>Select “FEMALES” as “Numeric Data Variable 2”</a:t>
            </a:r>
          </a:p>
          <a:p>
            <a:pPr lvl="1"/>
            <a:r>
              <a:rPr lang="en-US" dirty="0"/>
              <a:t>Click “OK&gt;&gt;”</a:t>
            </a:r>
          </a:p>
          <a:p>
            <a:pPr lvl="1"/>
            <a:r>
              <a:rPr lang="en-US" dirty="0"/>
              <a:t>The paired t-test results appears in the tab “Paired t-Test (1)”</a:t>
            </a:r>
          </a:p>
        </p:txBody>
      </p:sp>
      <p:sp>
        <p:nvSpPr>
          <p:cNvPr id="4" name="Slide Number Placeholder 3"/>
          <p:cNvSpPr>
            <a:spLocks noGrp="1"/>
          </p:cNvSpPr>
          <p:nvPr>
            <p:ph type="sldNum" sz="quarter" idx="4"/>
          </p:nvPr>
        </p:nvSpPr>
        <p:spPr/>
        <p:txBody>
          <a:bodyPr/>
          <a:lstStyle/>
          <a:p>
            <a:fld id="{92B910A3-DF24-49C4-B01E-2342EC29AF17}" type="slidenum">
              <a:rPr lang="en-US" smtClean="0"/>
              <a:pPr/>
              <a:t>670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9478733"/>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671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8E5889CA-E4EF-4F1E-9772-52DC76CA1066}"/>
              </a:ext>
            </a:extLst>
          </p:cNvPr>
          <p:cNvPicPr>
            <a:picLocks noChangeAspect="1"/>
          </p:cNvPicPr>
          <p:nvPr/>
        </p:nvPicPr>
        <p:blipFill>
          <a:blip r:embed="rId3"/>
          <a:stretch>
            <a:fillRect/>
          </a:stretch>
        </p:blipFill>
        <p:spPr>
          <a:xfrm>
            <a:off x="4089399" y="1081125"/>
            <a:ext cx="3200400" cy="2790749"/>
          </a:xfrm>
          <a:prstGeom prst="rect">
            <a:avLst/>
          </a:prstGeom>
        </p:spPr>
      </p:pic>
      <p:pic>
        <p:nvPicPr>
          <p:cNvPr id="11" name="Picture 10">
            <a:extLst>
              <a:ext uri="{FF2B5EF4-FFF2-40B4-BE49-F238E27FC236}">
                <a16:creationId xmlns:a16="http://schemas.microsoft.com/office/drawing/2014/main" id="{C9779543-19C5-4614-B616-61026736FA09}"/>
              </a:ext>
            </a:extLst>
          </p:cNvPr>
          <p:cNvPicPr>
            <a:picLocks noChangeAspect="1"/>
          </p:cNvPicPr>
          <p:nvPr/>
        </p:nvPicPr>
        <p:blipFill>
          <a:blip r:embed="rId4"/>
          <a:stretch>
            <a:fillRect/>
          </a:stretch>
        </p:blipFill>
        <p:spPr>
          <a:xfrm>
            <a:off x="1924247" y="3962400"/>
            <a:ext cx="7530705" cy="2628900"/>
          </a:xfrm>
          <a:prstGeom prst="rect">
            <a:avLst/>
          </a:prstGeom>
        </p:spPr>
      </p:pic>
      <p:sp>
        <p:nvSpPr>
          <p:cNvPr id="22" name="Right Arrow 21"/>
          <p:cNvSpPr/>
          <p:nvPr/>
        </p:nvSpPr>
        <p:spPr>
          <a:xfrm rot="5400000">
            <a:off x="5460999" y="38420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53005281"/>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Paired T-Test</a:t>
            </a:r>
            <a:endParaRPr lang="en-US" dirty="0"/>
          </a:p>
        </p:txBody>
      </p:sp>
      <p:sp>
        <p:nvSpPr>
          <p:cNvPr id="3" name="Content Placeholder 2"/>
          <p:cNvSpPr>
            <a:spLocks noGrp="1"/>
          </p:cNvSpPr>
          <p:nvPr>
            <p:ph idx="1"/>
          </p:nvPr>
        </p:nvSpPr>
        <p:spPr>
          <a:xfrm>
            <a:off x="381000" y="1143000"/>
            <a:ext cx="3962400" cy="5486400"/>
          </a:xfrm>
        </p:spPr>
        <p:txBody>
          <a:bodyPr/>
          <a:lstStyle/>
          <a:p>
            <a:r>
              <a:rPr lang="en-US" dirty="0"/>
              <a:t>The p-value of the paired t-test is 0.2127 greater than the alpha level (0.05), so we fail to reject the null hypothesis and we claim that there is no statistically significant difference between the salaries of male and female professors’ salaries.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672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737099" y="1143000"/>
            <a:ext cx="6248401" cy="532322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90081359"/>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One Sample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673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88833774"/>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150009537"/>
              </p:ext>
            </p:extLst>
          </p:nvPr>
        </p:nvGraphicFramePr>
        <p:xfrm>
          <a:off x="3736228" y="2658175"/>
          <a:ext cx="1187450" cy="528638"/>
        </p:xfrm>
        <a:graphic>
          <a:graphicData uri="http://schemas.openxmlformats.org/presentationml/2006/ole">
            <mc:AlternateContent xmlns:mc="http://schemas.openxmlformats.org/markup-compatibility/2006">
              <mc:Choice xmlns:v="urn:schemas-microsoft-com:vml" Requires="v">
                <p:oleObj spid="_x0000_s57346"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228" y="2658175"/>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872974098"/>
              </p:ext>
            </p:extLst>
          </p:nvPr>
        </p:nvGraphicFramePr>
        <p:xfrm>
          <a:off x="4524562" y="3074894"/>
          <a:ext cx="1187450" cy="528638"/>
        </p:xfrm>
        <a:graphic>
          <a:graphicData uri="http://schemas.openxmlformats.org/presentationml/2006/ole">
            <mc:AlternateContent xmlns:mc="http://schemas.openxmlformats.org/markup-compatibility/2006">
              <mc:Choice xmlns:v="urn:schemas-microsoft-com:vml" Requires="v">
                <p:oleObj spid="_x0000_s57347"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562" y="30748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577250972"/>
              </p:ext>
            </p:extLst>
          </p:nvPr>
        </p:nvGraphicFramePr>
        <p:xfrm>
          <a:off x="8153400" y="4267200"/>
          <a:ext cx="501650" cy="528638"/>
        </p:xfrm>
        <a:graphic>
          <a:graphicData uri="http://schemas.openxmlformats.org/presentationml/2006/ole">
            <mc:AlternateContent xmlns:mc="http://schemas.openxmlformats.org/markup-compatibility/2006">
              <mc:Choice xmlns:v="urn:schemas-microsoft-com:vml" Requires="v">
                <p:oleObj spid="_x0000_s57348"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3400" y="4267200"/>
                        <a:ext cx="501650" cy="52863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756726523"/>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0565575"/>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different degrees of freedom (</a:t>
            </a:r>
            <a:r>
              <a:rPr lang="en-US" sz="2400" i="1" dirty="0"/>
              <a:t>n</a:t>
            </a:r>
            <a:r>
              <a:rPr lang="en-US" sz="2400" dirty="0"/>
              <a:t> </a:t>
            </a:r>
            <a:r>
              <a:rPr lang="en-US" sz="2400" i="1" dirty="0"/>
              <a:t>–1).</a:t>
            </a:r>
            <a:endParaRPr lang="en-US" sz="2400" dirty="0"/>
          </a:p>
          <a:p>
            <a:endParaRPr lang="en-US" sz="2800" dirty="0"/>
          </a:p>
          <a:p>
            <a:endParaRPr lang="en-US" sz="28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244470460"/>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58370"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548314" cy="369332"/>
          </a:xfrm>
          <a:prstGeom prst="rect">
            <a:avLst/>
          </a:prstGeom>
          <a:noFill/>
        </p:spPr>
        <p:txBody>
          <a:bodyPr wrap="none" rtlCol="0">
            <a:spAutoFit/>
          </a:bodyPr>
          <a:lstStyle/>
          <a:p>
            <a:r>
              <a:rPr lang="en-US" i="1" dirty="0">
                <a:latin typeface="Source Sans Pro" panose="020B0503030403020204" pitchFamily="34" charset="0"/>
              </a:rPr>
              <a:t>s</a:t>
            </a:r>
            <a:r>
              <a:rPr lang="en-US" i="1" baseline="30000" dirty="0">
                <a:latin typeface="Source Sans Pro" panose="020B0503030403020204" pitchFamily="34" charset="0"/>
              </a:rPr>
              <a:t>2</a:t>
            </a:r>
            <a:r>
              <a:rPr lang="en-US" dirty="0">
                <a:latin typeface="Source Sans Pro" panose="020B0503030403020204" pitchFamily="34" charset="0"/>
              </a:rPr>
              <a:t> </a:t>
            </a:r>
            <a:r>
              <a:rPr lang="en-US" dirty="0">
                <a:latin typeface="+mj-lt"/>
              </a:rPr>
              <a:t>is the observed variance and </a:t>
            </a:r>
            <a:r>
              <a:rPr lang="en-US" i="1" dirty="0">
                <a:latin typeface="+mj-lt"/>
              </a:rPr>
              <a:t>n</a:t>
            </a:r>
            <a:r>
              <a:rPr lang="en-US" dirty="0">
                <a:latin typeface="+mj-lt"/>
              </a:rPr>
              <a:t> is the sample size</a:t>
            </a:r>
            <a:r>
              <a:rPr lang="en-US" dirty="0">
                <a:latin typeface="Source Sans Pro" panose="020B0503030403020204" pitchFamily="34" charset="0"/>
              </a:rPr>
              <a:t>.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81712582"/>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58371"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a:extLst/>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latin typeface="+mj-lt"/>
                </a:rPr>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1899616770"/>
              </p:ext>
            </p:extLst>
          </p:nvPr>
        </p:nvGraphicFramePr>
        <p:xfrm>
          <a:off x="1066800" y="4038600"/>
          <a:ext cx="568960" cy="437662"/>
        </p:xfrm>
        <a:graphic>
          <a:graphicData uri="http://schemas.openxmlformats.org/presentationml/2006/ole">
            <mc:AlternateContent xmlns:mc="http://schemas.openxmlformats.org/markup-compatibility/2006">
              <mc:Choice xmlns:v="urn:schemas-microsoft-com:vml" Requires="v">
                <p:oleObj spid="_x0000_s58372"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4038600"/>
                        <a:ext cx="568960" cy="437662"/>
                      </a:xfrm>
                      <a:prstGeom prst="rect">
                        <a:avLst/>
                      </a:prstGeom>
                      <a:noFill/>
                      <a:extLst/>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1245422311"/>
              </p:ext>
            </p:extLst>
          </p:nvPr>
        </p:nvGraphicFramePr>
        <p:xfrm>
          <a:off x="1054501" y="4867031"/>
          <a:ext cx="593558" cy="457200"/>
        </p:xfrm>
        <a:graphic>
          <a:graphicData uri="http://schemas.openxmlformats.org/presentationml/2006/ole">
            <mc:AlternateContent xmlns:mc="http://schemas.openxmlformats.org/markup-compatibility/2006">
              <mc:Choice xmlns:v="urn:schemas-microsoft-com:vml" Requires="v">
                <p:oleObj spid="_x0000_s58373"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501" y="4867031"/>
                        <a:ext cx="593558"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594696124"/>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3392101474"/>
              </p:ext>
            </p:extLst>
          </p:nvPr>
        </p:nvGraphicFramePr>
        <p:xfrm>
          <a:off x="3328520" y="1497245"/>
          <a:ext cx="639678" cy="457200"/>
        </p:xfrm>
        <a:graphic>
          <a:graphicData uri="http://schemas.openxmlformats.org/presentationml/2006/ole">
            <mc:AlternateContent xmlns:mc="http://schemas.openxmlformats.org/markup-compatibility/2006">
              <mc:Choice xmlns:v="urn:schemas-microsoft-com:vml" Requires="v">
                <p:oleObj spid="_x0000_s59394"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520" y="1497245"/>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3626502032"/>
              </p:ext>
            </p:extLst>
          </p:nvPr>
        </p:nvGraphicFramePr>
        <p:xfrm>
          <a:off x="8610600" y="1105926"/>
          <a:ext cx="593725" cy="457200"/>
        </p:xfrm>
        <a:graphic>
          <a:graphicData uri="http://schemas.openxmlformats.org/presentationml/2006/ole">
            <mc:AlternateContent xmlns:mc="http://schemas.openxmlformats.org/markup-compatibility/2006">
              <mc:Choice xmlns:v="urn:schemas-microsoft-com:vml" Requires="v">
                <p:oleObj spid="_x0000_s59395"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1105926"/>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838948150"/>
              </p:ext>
            </p:extLst>
          </p:nvPr>
        </p:nvGraphicFramePr>
        <p:xfrm>
          <a:off x="3705225" y="1890338"/>
          <a:ext cx="1187450" cy="528638"/>
        </p:xfrm>
        <a:graphic>
          <a:graphicData uri="http://schemas.openxmlformats.org/presentationml/2006/ole">
            <mc:AlternateContent xmlns:mc="http://schemas.openxmlformats.org/markup-compatibility/2006">
              <mc:Choice xmlns:v="urn:schemas-microsoft-com:vml" Requires="v">
                <p:oleObj spid="_x0000_s59396"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5225" y="1890338"/>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91000590"/>
              </p:ext>
            </p:extLst>
          </p:nvPr>
        </p:nvGraphicFramePr>
        <p:xfrm>
          <a:off x="4578350" y="2283431"/>
          <a:ext cx="1187450" cy="528638"/>
        </p:xfrm>
        <a:graphic>
          <a:graphicData uri="http://schemas.openxmlformats.org/presentationml/2006/ole">
            <mc:AlternateContent xmlns:mc="http://schemas.openxmlformats.org/markup-compatibility/2006">
              <mc:Choice xmlns:v="urn:schemas-microsoft-com:vml" Requires="v">
                <p:oleObj spid="_x0000_s59397"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350" y="2283431"/>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3631316811"/>
              </p:ext>
            </p:extLst>
          </p:nvPr>
        </p:nvGraphicFramePr>
        <p:xfrm>
          <a:off x="1143000" y="3124200"/>
          <a:ext cx="1508125" cy="549275"/>
        </p:xfrm>
        <a:graphic>
          <a:graphicData uri="http://schemas.openxmlformats.org/presentationml/2006/ole">
            <mc:AlternateContent xmlns:mc="http://schemas.openxmlformats.org/markup-compatibility/2006">
              <mc:Choice xmlns:v="urn:schemas-microsoft-com:vml" Requires="v">
                <p:oleObj spid="_x0000_s59398"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3000"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79039422"/>
              </p:ext>
            </p:extLst>
          </p:nvPr>
        </p:nvGraphicFramePr>
        <p:xfrm>
          <a:off x="1143000" y="4327525"/>
          <a:ext cx="1508125" cy="549275"/>
        </p:xfrm>
        <a:graphic>
          <a:graphicData uri="http://schemas.openxmlformats.org/presentationml/2006/ole">
            <mc:AlternateContent xmlns:mc="http://schemas.openxmlformats.org/markup-compatibility/2006">
              <mc:Choice xmlns:v="urn:schemas-microsoft-com:vml" Requires="v">
                <p:oleObj spid="_x0000_s59399"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3000"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77240306"/>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lstStyle/>
          <a:p>
            <a:r>
              <a:rPr lang="en-US" dirty="0"/>
              <a:t>Case Study: we are interested in comparing the variance of the height of basketball players with zero.</a:t>
            </a:r>
          </a:p>
          <a:p>
            <a:pPr lvl="1"/>
            <a:r>
              <a:rPr lang="en-US" dirty="0"/>
              <a:t>Data File: “One Sample T-Test” tab in “Sample Data.xlsx”</a:t>
            </a:r>
          </a:p>
          <a:p>
            <a:r>
              <a:rPr lang="en-US" dirty="0"/>
              <a:t>Null Hypothesis (H</a:t>
            </a:r>
            <a:r>
              <a:rPr lang="en-US" baseline="-25000" dirty="0"/>
              <a:t>0</a:t>
            </a:r>
            <a:r>
              <a:rPr lang="en-US" dirty="0"/>
              <a:t>): </a:t>
            </a:r>
            <a:r>
              <a:rPr lang="el-GR" dirty="0"/>
              <a:t>σ</a:t>
            </a:r>
            <a:r>
              <a:rPr lang="en-US" baseline="30000" dirty="0"/>
              <a:t>2</a:t>
            </a:r>
            <a:r>
              <a:rPr lang="en-US" dirty="0"/>
              <a:t> = 0</a:t>
            </a:r>
          </a:p>
          <a:p>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9149952"/>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pPr lvl="1"/>
            <a:r>
              <a:rPr lang="en-US" dirty="0"/>
              <a:t>The normality test results appears in the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49503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680</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D35622C4-A308-41AC-B19A-E73BCC263BAA}"/>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7" name="Picture 6">
            <a:extLst>
              <a:ext uri="{FF2B5EF4-FFF2-40B4-BE49-F238E27FC236}">
                <a16:creationId xmlns:a16="http://schemas.microsoft.com/office/drawing/2014/main" id="{F3E348F4-A44B-4E16-933F-32DC4984C80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7" name="Right Arrow 26"/>
          <p:cNvSpPr/>
          <p:nvPr/>
        </p:nvSpPr>
        <p:spPr>
          <a:xfrm rot="5400000">
            <a:off x="5461000" y="383713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5500646"/>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681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1879600" y="3254922"/>
            <a:ext cx="7772400" cy="333637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891422792"/>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2:  Check if the specified value is different from 0.01</a:t>
            </a:r>
            <a:br>
              <a:rPr lang="en-US" dirty="0"/>
            </a:br>
            <a:r>
              <a:rPr lang="en-US" sz="1400" i="1" dirty="0"/>
              <a:t>[we really want to know if it’s different from zero but we need a value other than 0 for </a:t>
            </a:r>
            <a:r>
              <a:rPr lang="en-US" sz="1400" i="1" dirty="0" err="1"/>
              <a:t>SigmaXL</a:t>
            </a:r>
            <a:r>
              <a:rPr lang="en-US" sz="1400" i="1" dirty="0"/>
              <a:t> to calculate so we will use 0.01]</a:t>
            </a:r>
            <a:r>
              <a:rPr lang="en-US" sz="1400" dirty="0"/>
              <a:t>.</a:t>
            </a:r>
          </a:p>
          <a:p>
            <a:pPr lvl="1"/>
            <a:r>
              <a:rPr lang="en-US" sz="2000" dirty="0"/>
              <a:t>Select the entire range of “HtBk”</a:t>
            </a:r>
          </a:p>
          <a:p>
            <a:pPr lvl="1"/>
            <a:r>
              <a:rPr lang="en-US" sz="2000" dirty="0"/>
              <a:t>Click SigmaXL -&gt; Statistical Tools -&gt; Basic Statistical Templates -&gt; 1 Sample Chi-Square Test and CI for Standard Deviation</a:t>
            </a:r>
          </a:p>
          <a:p>
            <a:pPr lvl="1"/>
            <a:r>
              <a:rPr lang="en-US" sz="2000" dirty="0"/>
              <a:t>The one sample variance test appears in the newly generated tab “1 Sample CI </a:t>
            </a:r>
            <a:r>
              <a:rPr lang="en-US" sz="2000" dirty="0" err="1"/>
              <a:t>StDev</a:t>
            </a:r>
            <a:r>
              <a:rPr lang="en-US" sz="2000" dirty="0"/>
              <a:t>”</a:t>
            </a:r>
          </a:p>
          <a:p>
            <a:pPr lvl="1"/>
            <a:r>
              <a:rPr lang="en-US" sz="2000" dirty="0"/>
              <a:t>A New Template Opens, Enter 40 in Sample Size</a:t>
            </a:r>
          </a:p>
          <a:p>
            <a:pPr lvl="1"/>
            <a:r>
              <a:rPr lang="en-US" sz="2000" dirty="0"/>
              <a:t>Enter 0.324222 in Sample Standard Deviation</a:t>
            </a:r>
          </a:p>
          <a:p>
            <a:pPr lvl="1"/>
            <a:r>
              <a:rPr lang="en-US" sz="2000" dirty="0"/>
              <a:t>Enter 0.01 in (hypothesized </a:t>
            </a:r>
            <a:r>
              <a:rPr lang="en-US" sz="2000" dirty="0" err="1"/>
              <a:t>StdDev</a:t>
            </a:r>
            <a:r>
              <a:rPr lang="en-US" sz="2000" dirty="0"/>
              <a:t>)</a:t>
            </a:r>
          </a:p>
          <a:p>
            <a:pPr lvl="1"/>
            <a:endParaRPr lang="en-US" dirty="0"/>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530671"/>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a:xfrm>
            <a:off x="355601" y="1104900"/>
            <a:ext cx="10769600" cy="5486400"/>
          </a:xfrm>
        </p:spPr>
        <p:txBody>
          <a:bodyPr>
            <a:normAutofit/>
          </a:bodyPr>
          <a:lstStyle/>
          <a:p>
            <a:pPr lvl="1"/>
            <a:r>
              <a:rPr lang="en-US" sz="2000" dirty="0"/>
              <a:t>If the square root of the specified value is between the upper and lower confidence interval boundaries then we fail to reject the null hypothesis and claim that the variance of the population is not statistically different from the specified value.</a:t>
            </a:r>
          </a:p>
          <a:p>
            <a:pPr lvl="1"/>
            <a:r>
              <a:rPr lang="en-US" sz="2000" dirty="0"/>
              <a:t>In this case, the square root of 0.01 is outside the confidence interval of the population standard deviation and we claim that the population variance is statistically different from zero.</a:t>
            </a:r>
          </a:p>
          <a:p>
            <a:endParaRPr lang="en-US" dirty="0"/>
          </a:p>
          <a:p>
            <a:pPr lvl="1"/>
            <a:endParaRPr lang="en-US" sz="1600" dirty="0"/>
          </a:p>
          <a:p>
            <a:endParaRPr lang="en-US" sz="18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714992" y="3197087"/>
            <a:ext cx="9949215" cy="3286539"/>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439334252"/>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One Way ANOVA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684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43215156"/>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685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056814"/>
              </p:ext>
            </p:extLst>
          </p:nvPr>
        </p:nvGraphicFramePr>
        <p:xfrm>
          <a:off x="3733800" y="2286000"/>
          <a:ext cx="2286000" cy="495759"/>
        </p:xfrm>
        <a:graphic>
          <a:graphicData uri="http://schemas.openxmlformats.org/presentationml/2006/ole">
            <mc:AlternateContent xmlns:mc="http://schemas.openxmlformats.org/markup-compatibility/2006">
              <mc:Choice xmlns:v="urn:schemas-microsoft-com:vml" Requires="v">
                <p:oleObj spid="_x0000_s60418"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733800" y="2286000"/>
                        <a:ext cx="2286000" cy="49575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46592298"/>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3142787"/>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17717203"/>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868680" lvl="1" indent="-457200">
              <a:buFont typeface="+mj-lt"/>
              <a:buAutoNum type="arabicParenR"/>
            </a:pPr>
            <a:r>
              <a:rPr lang="en-US" dirty="0"/>
              <a:t>Variation between groups</a:t>
            </a:r>
          </a:p>
          <a:p>
            <a:pPr marL="1051560" lvl="3" indent="0">
              <a:buNone/>
            </a:pPr>
            <a:r>
              <a:rPr lang="en-US" sz="2000" dirty="0"/>
              <a:t>There are non-random factors leading to the variation between groups.</a:t>
            </a:r>
          </a:p>
          <a:p>
            <a:pPr marL="868680" lvl="1" indent="-457200">
              <a:buFont typeface="+mj-lt"/>
              <a:buAutoNum type="arabicParenR"/>
            </a:pPr>
            <a:r>
              <a:rPr lang="en-US" dirty="0"/>
              <a:t>Variation within groups</a:t>
            </a:r>
          </a:p>
          <a:p>
            <a:pPr marL="1051560" lvl="3" indent="0">
              <a:buNone/>
            </a:pPr>
            <a:r>
              <a:rPr lang="en-US" sz="2000" dirty="0"/>
              <a:t>There are random errors resulting in the variation within each individual group.</a:t>
            </a:r>
          </a:p>
          <a:p>
            <a:endParaRPr lang="en-US"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688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4596999"/>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689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dirty="0"/>
              <a:t>Lean Six Sigma Training - SXL</a:t>
            </a:r>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latin typeface="+mj-lt"/>
                    </a:rPr>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3891897451"/>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61442"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latin typeface="+mj-lt"/>
                    </a:rPr>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61443"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6212"/>
              <a:chOff x="2209800" y="2362200"/>
              <a:chExt cx="5829300" cy="1446212"/>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latin typeface="+mj-lt"/>
                    </a:rPr>
                    <a:t>Group means of each individual sample:</a:t>
                  </a:r>
                  <a:endParaRPr lang="en-US" baseline="-25000" dirty="0">
                    <a:latin typeface="+mj-lt"/>
                  </a:endParaRPr>
                </a:p>
              </p:txBody>
            </p:sp>
          </p:grpSp>
          <p:graphicFrame>
            <p:nvGraphicFramePr>
              <p:cNvPr id="49" name="Object 48"/>
              <p:cNvGraphicFramePr>
                <a:graphicFrameLocks noChangeAspect="1"/>
              </p:cNvGraphicFramePr>
              <p:nvPr>
                <p:extLst>
                  <p:ext uri="{D42A27DB-BD31-4B8C-83A1-F6EECF244321}">
                    <p14:modId xmlns:p14="http://schemas.microsoft.com/office/powerpoint/2010/main" val="1528352942"/>
                  </p:ext>
                </p:extLst>
              </p:nvPr>
            </p:nvGraphicFramePr>
            <p:xfrm>
              <a:off x="7277100" y="3365500"/>
              <a:ext cx="434975" cy="442912"/>
            </p:xfrm>
            <a:graphic>
              <a:graphicData uri="http://schemas.openxmlformats.org/presentationml/2006/ole">
                <mc:AlternateContent xmlns:mc="http://schemas.openxmlformats.org/markup-compatibility/2006">
                  <mc:Choice xmlns:v="urn:schemas-microsoft-com:vml" Requires="v">
                    <p:oleObj spid="_x0000_s61444"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7100" y="3365500"/>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667000" y="4495426"/>
            <a:ext cx="6858000" cy="1907100"/>
            <a:chOff x="990600" y="4876426"/>
            <a:chExt cx="6858000" cy="1907100"/>
          </a:xfrm>
        </p:grpSpPr>
        <p:sp>
          <p:nvSpPr>
            <p:cNvPr id="52" name="TextBox 51"/>
            <p:cNvSpPr txBox="1"/>
            <p:nvPr/>
          </p:nvSpPr>
          <p:spPr>
            <a:xfrm>
              <a:off x="990600" y="5029200"/>
              <a:ext cx="6858000" cy="1754326"/>
            </a:xfrm>
            <a:prstGeom prst="rect">
              <a:avLst/>
            </a:prstGeom>
            <a:noFill/>
          </p:spPr>
          <p:txBody>
            <a:bodyPr wrap="square" rtlCol="0">
              <a:spAutoFit/>
            </a:bodyPr>
            <a:lstStyle/>
            <a:p>
              <a:r>
                <a:rPr lang="en-US" dirty="0">
                  <a:latin typeface="+mj-lt"/>
                </a:rPr>
                <a:t>Total Variation = SS(Total) = </a:t>
              </a:r>
            </a:p>
            <a:p>
              <a:endParaRPr lang="en-US" dirty="0">
                <a:latin typeface="+mj-lt"/>
              </a:endParaRPr>
            </a:p>
            <a:p>
              <a:r>
                <a:rPr lang="en-US" dirty="0">
                  <a:latin typeface="+mj-lt"/>
                </a:rPr>
                <a:t>Between Variation = SS(Between) = </a:t>
              </a:r>
            </a:p>
            <a:p>
              <a:endParaRPr lang="en-US" dirty="0">
                <a:latin typeface="+mj-lt"/>
              </a:endParaRPr>
            </a:p>
            <a:p>
              <a:r>
                <a:rPr lang="en-US" dirty="0">
                  <a:latin typeface="+mj-lt"/>
                </a:rPr>
                <a:t>Within Variation = SS(Within) = </a:t>
              </a:r>
            </a:p>
            <a:p>
              <a:endParaRPr lang="en-US" dirty="0">
                <a:latin typeface="+mj-lt"/>
              </a:endParaRPr>
            </a:p>
          </p:txBody>
        </p:sp>
        <p:graphicFrame>
          <p:nvGraphicFramePr>
            <p:cNvPr id="192522" name="Object 10"/>
            <p:cNvGraphicFramePr>
              <a:graphicFrameLocks noChangeAspect="1"/>
            </p:cNvGraphicFramePr>
            <p:nvPr>
              <p:extLst>
                <p:ext uri="{D42A27DB-BD31-4B8C-83A1-F6EECF244321}">
                  <p14:modId xmlns:p14="http://schemas.microsoft.com/office/powerpoint/2010/main" val="2932669432"/>
                </p:ext>
              </p:extLst>
            </p:nvPr>
          </p:nvGraphicFramePr>
          <p:xfrm>
            <a:off x="3968376" y="4876426"/>
            <a:ext cx="1268412" cy="641350"/>
          </p:xfrm>
          <a:graphic>
            <a:graphicData uri="http://schemas.openxmlformats.org/presentationml/2006/ole">
              <mc:AlternateContent xmlns:mc="http://schemas.openxmlformats.org/markup-compatibility/2006">
                <mc:Choice xmlns:v="urn:schemas-microsoft-com:vml" Requires="v">
                  <p:oleObj spid="_x0000_s61445"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376" y="4876426"/>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493617849"/>
                </p:ext>
              </p:extLst>
            </p:nvPr>
          </p:nvGraphicFramePr>
          <p:xfrm>
            <a:off x="4823012" y="5460300"/>
            <a:ext cx="1233487" cy="608012"/>
          </p:xfrm>
          <a:graphic>
            <a:graphicData uri="http://schemas.openxmlformats.org/presentationml/2006/ole">
              <mc:AlternateContent xmlns:mc="http://schemas.openxmlformats.org/markup-compatibility/2006">
                <mc:Choice xmlns:v="urn:schemas-microsoft-com:vml" Requires="v">
                  <p:oleObj spid="_x0000_s61446"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3012" y="5460300"/>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3254257705"/>
                </p:ext>
              </p:extLst>
            </p:nvPr>
          </p:nvGraphicFramePr>
          <p:xfrm>
            <a:off x="4343400" y="6036094"/>
            <a:ext cx="1371600" cy="642938"/>
          </p:xfrm>
          <a:graphic>
            <a:graphicData uri="http://schemas.openxmlformats.org/presentationml/2006/ole">
              <mc:AlternateContent xmlns:mc="http://schemas.openxmlformats.org/markup-compatibility/2006">
                <mc:Choice xmlns:v="urn:schemas-microsoft-com:vml" Requires="v">
                  <p:oleObj spid="_x0000_s61447"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43400" y="6036094"/>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529012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690</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3048000" y="2369203"/>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62466"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62467"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62468"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Tree>
    <p:custDataLst>
      <p:tags r:id="rId2"/>
    </p:custDataLst>
    <p:extLst>
      <p:ext uri="{BB962C8B-B14F-4D97-AF65-F5344CB8AC3E}">
        <p14:creationId xmlns:p14="http://schemas.microsoft.com/office/powerpoint/2010/main" val="4204117819"/>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691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838200" y="5105400"/>
            <a:ext cx="3903633" cy="1200329"/>
          </a:xfrm>
          <a:prstGeom prst="rect">
            <a:avLst/>
          </a:prstGeom>
          <a:noFill/>
        </p:spPr>
        <p:txBody>
          <a:bodyPr wrap="none" rtlCol="0">
            <a:spAutoFit/>
          </a:bodyPr>
          <a:lstStyle/>
          <a:p>
            <a:pPr marL="0" lvl="1"/>
            <a:r>
              <a:rPr lang="en-US" dirty="0">
                <a:latin typeface="+mj-lt"/>
              </a:rPr>
              <a:t>where</a:t>
            </a:r>
          </a:p>
          <a:p>
            <a:pPr marL="0" lvl="1"/>
            <a:endParaRPr lang="en-US" dirty="0">
              <a:latin typeface="+mj-lt"/>
            </a:endParaRPr>
          </a:p>
          <a:p>
            <a:pPr marL="0" lvl="1"/>
            <a:r>
              <a:rPr lang="en-US" dirty="0">
                <a:latin typeface="+mj-lt"/>
              </a:rPr>
              <a:t>n is the total number of observations</a:t>
            </a:r>
          </a:p>
          <a:p>
            <a:pPr marL="0" lvl="1"/>
            <a:r>
              <a:rPr lang="en-US" dirty="0">
                <a:latin typeface="+mj-lt"/>
              </a:rPr>
              <a:t>k is the number of groups.</a:t>
            </a:r>
          </a:p>
        </p:txBody>
      </p:sp>
    </p:spTree>
    <p:custDataLst>
      <p:tags r:id="rId1"/>
    </p:custDataLst>
    <p:extLst>
      <p:ext uri="{BB962C8B-B14F-4D97-AF65-F5344CB8AC3E}">
        <p14:creationId xmlns:p14="http://schemas.microsoft.com/office/powerpoint/2010/main" val="2138196185"/>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sp>
        <p:nvSpPr>
          <p:cNvPr id="6" name="Slide Number Placeholder 5"/>
          <p:cNvSpPr>
            <a:spLocks noGrp="1"/>
          </p:cNvSpPr>
          <p:nvPr>
            <p:ph type="sldNum" sz="quarter" idx="4"/>
          </p:nvPr>
        </p:nvSpPr>
        <p:spPr/>
        <p:txBody>
          <a:bodyPr/>
          <a:lstStyle/>
          <a:p>
            <a:fld id="{5A6A12F4-C341-4E64-9C18-B0BA3358FAF5}" type="slidenum">
              <a:rPr lang="en-US" smtClean="0"/>
              <a:pPr/>
              <a:t>692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5586" name="Object 2"/>
          <p:cNvGraphicFramePr>
            <a:graphicFrameLocks noChangeAspect="1"/>
          </p:cNvGraphicFramePr>
          <p:nvPr>
            <p:extLst>
              <p:ext uri="{D42A27DB-BD31-4B8C-83A1-F6EECF244321}">
                <p14:modId xmlns:p14="http://schemas.microsoft.com/office/powerpoint/2010/main" val="1204409765"/>
              </p:ext>
            </p:extLst>
          </p:nvPr>
        </p:nvGraphicFramePr>
        <p:xfrm>
          <a:off x="2590801" y="3352801"/>
          <a:ext cx="5014913" cy="1138237"/>
        </p:xfrm>
        <a:graphic>
          <a:graphicData uri="http://schemas.openxmlformats.org/presentationml/2006/ole">
            <mc:AlternateContent xmlns:mc="http://schemas.openxmlformats.org/markup-compatibility/2006">
              <mc:Choice xmlns:v="urn:schemas-microsoft-com:vml" Requires="v">
                <p:oleObj spid="_x0000_s63490"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335280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58962308"/>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2193078896"/>
              </p:ext>
            </p:extLst>
          </p:nvPr>
        </p:nvGraphicFramePr>
        <p:xfrm>
          <a:off x="3657600" y="1061752"/>
          <a:ext cx="2482850" cy="538449"/>
        </p:xfrm>
        <a:graphic>
          <a:graphicData uri="http://schemas.openxmlformats.org/presentationml/2006/ole">
            <mc:AlternateContent xmlns:mc="http://schemas.openxmlformats.org/markup-compatibility/2006">
              <mc:Choice xmlns:v="urn:schemas-microsoft-com:vml" Requires="v">
                <p:oleObj spid="_x0000_s64514"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061752"/>
                        <a:ext cx="2482850" cy="53844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20058050"/>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2164965"/>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lstStyle/>
          <a:p>
            <a:r>
              <a:rPr lang="en-US" dirty="0"/>
              <a:t>Case Study: 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02557488"/>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Step 1 : Test whether the data for each level are normally distributed.</a:t>
            </a:r>
          </a:p>
          <a:p>
            <a:pPr lvl="1"/>
            <a:r>
              <a:rPr lang="en-US" dirty="0"/>
              <a:t>Select the entire range of data (both “Business” and “Cost”)</a:t>
            </a:r>
          </a:p>
          <a:p>
            <a:pPr lvl="1"/>
            <a:r>
              <a:rPr lang="en-US" dirty="0"/>
              <a:t>Click SigmaXL -&gt; Graphical Tools -&gt; Histogram &amp; Descriptive Statistics</a:t>
            </a:r>
          </a:p>
          <a:p>
            <a:pPr lvl="1"/>
            <a:r>
              <a:rPr lang="en-US" dirty="0"/>
              <a:t>A new window named “Histogram &amp; Descriptive” pops up with the selected range pre-populated</a:t>
            </a:r>
          </a:p>
          <a:p>
            <a:pPr lvl="1"/>
            <a:r>
              <a:rPr lang="en-US" dirty="0"/>
              <a:t>Click “Next&gt;&gt;”</a:t>
            </a:r>
          </a:p>
          <a:p>
            <a:pPr lvl="1"/>
            <a:r>
              <a:rPr lang="en-US" dirty="0"/>
              <a:t>A new window named “Histogram &amp; Descriptive” appears</a:t>
            </a:r>
          </a:p>
          <a:p>
            <a:pPr lvl="1"/>
            <a:r>
              <a:rPr lang="en-US" dirty="0"/>
              <a:t>Select “Cost” as “Numeric Data Variables (Y)” and “Business” as “Group Category (X1)”</a:t>
            </a:r>
          </a:p>
          <a:p>
            <a:pPr lvl="1"/>
            <a:r>
              <a:rPr lang="en-US" dirty="0"/>
              <a:t>Click “OK&gt;&gt;”</a:t>
            </a:r>
          </a:p>
          <a:p>
            <a:pPr lvl="1"/>
            <a:r>
              <a:rPr lang="en-US" dirty="0"/>
              <a:t>The normality results appear in the new tab “Hist Descript (1)”</a:t>
            </a:r>
          </a:p>
          <a:p>
            <a:pPr lvl="1"/>
            <a:endParaRPr lang="en-US" sz="19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696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0748294"/>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AF5097A-E649-4EBA-968F-F1291D6C5875}"/>
              </a:ext>
            </a:extLst>
          </p:cNvPr>
          <p:cNvPicPr>
            <a:picLocks noChangeAspect="1"/>
          </p:cNvPicPr>
          <p:nvPr/>
        </p:nvPicPr>
        <p:blipFill>
          <a:blip r:embed="rId3"/>
          <a:stretch>
            <a:fillRect/>
          </a:stretch>
        </p:blipFill>
        <p:spPr>
          <a:xfrm>
            <a:off x="4089400" y="1106558"/>
            <a:ext cx="3200400" cy="2790749"/>
          </a:xfrm>
          <a:prstGeom prst="rect">
            <a:avLst/>
          </a:prstGeom>
        </p:spPr>
      </p:pic>
      <p:pic>
        <p:nvPicPr>
          <p:cNvPr id="11" name="Picture 10">
            <a:extLst>
              <a:ext uri="{FF2B5EF4-FFF2-40B4-BE49-F238E27FC236}">
                <a16:creationId xmlns:a16="http://schemas.microsoft.com/office/drawing/2014/main" id="{15B76BE4-20D7-46D9-BA4B-9107FB4D4B1A}"/>
              </a:ext>
            </a:extLst>
          </p:cNvPr>
          <p:cNvPicPr>
            <a:picLocks noChangeAspect="1"/>
          </p:cNvPicPr>
          <p:nvPr/>
        </p:nvPicPr>
        <p:blipFill>
          <a:blip r:embed="rId4"/>
          <a:stretch>
            <a:fillRect/>
          </a:stretch>
        </p:blipFill>
        <p:spPr>
          <a:xfrm>
            <a:off x="2260600" y="3989357"/>
            <a:ext cx="6858000" cy="2618508"/>
          </a:xfrm>
          <a:prstGeom prst="rect">
            <a:avLst/>
          </a:prstGeom>
        </p:spPr>
      </p:pic>
      <p:sp>
        <p:nvSpPr>
          <p:cNvPr id="25" name="Right Arrow 24"/>
          <p:cNvSpPr/>
          <p:nvPr/>
        </p:nvSpPr>
        <p:spPr>
          <a:xfrm rot="5400000">
            <a:off x="5461000" y="38608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97605606"/>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00200" y="5943600"/>
            <a:ext cx="1066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698</a:t>
            </a:fld>
            <a:endParaRPr lang="en-US" dirty="0"/>
          </a:p>
        </p:txBody>
      </p:sp>
      <p:sp>
        <p:nvSpPr>
          <p:cNvPr id="22" name="Footer Placeholder 2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7" name="TextBox 16"/>
          <p:cNvSpPr txBox="1"/>
          <p:nvPr/>
        </p:nvSpPr>
        <p:spPr>
          <a:xfrm>
            <a:off x="2319482" y="995218"/>
            <a:ext cx="1981200" cy="369332"/>
          </a:xfrm>
          <a:prstGeom prst="rect">
            <a:avLst/>
          </a:prstGeom>
          <a:noFill/>
        </p:spPr>
        <p:txBody>
          <a:bodyPr wrap="square" lIns="91426" tIns="45713" rIns="91426" bIns="45713" rtlCol="0">
            <a:spAutoFit/>
          </a:bodyPr>
          <a:lstStyle/>
          <a:p>
            <a:r>
              <a:rPr lang="en-US" dirty="0"/>
              <a:t>Business = X1:</a:t>
            </a:r>
          </a:p>
        </p:txBody>
      </p:sp>
      <p:sp>
        <p:nvSpPr>
          <p:cNvPr id="18" name="TextBox 17"/>
          <p:cNvSpPr txBox="1"/>
          <p:nvPr/>
        </p:nvSpPr>
        <p:spPr>
          <a:xfrm>
            <a:off x="6998856" y="990600"/>
            <a:ext cx="1981200" cy="369332"/>
          </a:xfrm>
          <a:prstGeom prst="rect">
            <a:avLst/>
          </a:prstGeom>
          <a:noFill/>
        </p:spPr>
        <p:txBody>
          <a:bodyPr wrap="square" lIns="91426" tIns="45713" rIns="91426" bIns="45713" rtlCol="0">
            <a:spAutoFit/>
          </a:bodyPr>
          <a:lstStyle/>
          <a:p>
            <a:r>
              <a:rPr lang="en-US" dirty="0"/>
              <a:t>Business = X3:</a:t>
            </a:r>
          </a:p>
        </p:txBody>
      </p:sp>
      <p:sp>
        <p:nvSpPr>
          <p:cNvPr id="19" name="TextBox 18"/>
          <p:cNvSpPr txBox="1"/>
          <p:nvPr/>
        </p:nvSpPr>
        <p:spPr>
          <a:xfrm>
            <a:off x="2254629" y="4727905"/>
            <a:ext cx="1981200" cy="369332"/>
          </a:xfrm>
          <a:prstGeom prst="rect">
            <a:avLst/>
          </a:prstGeom>
          <a:noFill/>
        </p:spPr>
        <p:txBody>
          <a:bodyPr wrap="square" lIns="91426" tIns="45713" rIns="91426" bIns="45713" rtlCol="0">
            <a:spAutoFit/>
          </a:bodyPr>
          <a:lstStyle/>
          <a:p>
            <a:r>
              <a:rPr lang="en-US" dirty="0"/>
              <a:t>Business = X2:</a:t>
            </a:r>
          </a:p>
        </p:txBody>
      </p:sp>
      <p:sp>
        <p:nvSpPr>
          <p:cNvPr id="20" name="TextBox 19"/>
          <p:cNvSpPr txBox="1"/>
          <p:nvPr/>
        </p:nvSpPr>
        <p:spPr>
          <a:xfrm>
            <a:off x="7043883" y="4727905"/>
            <a:ext cx="1981200" cy="369332"/>
          </a:xfrm>
          <a:prstGeom prst="rect">
            <a:avLst/>
          </a:prstGeom>
          <a:noFill/>
        </p:spPr>
        <p:txBody>
          <a:bodyPr wrap="square" lIns="91426" tIns="45713" rIns="91426" bIns="45713" rtlCol="0">
            <a:spAutoFit/>
          </a:bodyPr>
          <a:lstStyle/>
          <a:p>
            <a:r>
              <a:rPr lang="en-US" dirty="0"/>
              <a:t>Business = X4:</a:t>
            </a:r>
          </a:p>
        </p:txBody>
      </p:sp>
      <p:sp>
        <p:nvSpPr>
          <p:cNvPr id="21" name="TextBox 20"/>
          <p:cNvSpPr txBox="1"/>
          <p:nvPr/>
        </p:nvSpPr>
        <p:spPr>
          <a:xfrm>
            <a:off x="4910282" y="2895600"/>
            <a:ext cx="1981200" cy="369332"/>
          </a:xfrm>
          <a:prstGeom prst="rect">
            <a:avLst/>
          </a:prstGeom>
          <a:noFill/>
        </p:spPr>
        <p:txBody>
          <a:bodyPr wrap="square" lIns="91426" tIns="45713" rIns="91426" bIns="45713" rtlCol="0">
            <a:spAutoFit/>
          </a:bodyPr>
          <a:lstStyle/>
          <a:p>
            <a:r>
              <a:rPr lang="en-US" dirty="0"/>
              <a:t>Business = X5:</a:t>
            </a:r>
          </a:p>
        </p:txBody>
      </p:sp>
      <p:pic>
        <p:nvPicPr>
          <p:cNvPr id="5" name="Picture 4"/>
          <p:cNvPicPr>
            <a:picLocks noChangeAspect="1"/>
          </p:cNvPicPr>
          <p:nvPr/>
        </p:nvPicPr>
        <p:blipFill>
          <a:blip r:embed="rId4"/>
          <a:stretch>
            <a:fillRect/>
          </a:stretch>
        </p:blipFill>
        <p:spPr>
          <a:xfrm>
            <a:off x="1447800" y="1309595"/>
            <a:ext cx="3657600" cy="1527100"/>
          </a:xfrm>
          <a:prstGeom prst="rect">
            <a:avLst/>
          </a:prstGeom>
          <a:ln>
            <a:solidFill>
              <a:schemeClr val="bg1">
                <a:lumMod val="85000"/>
              </a:schemeClr>
            </a:solidFill>
          </a:ln>
        </p:spPr>
      </p:pic>
      <p:pic>
        <p:nvPicPr>
          <p:cNvPr id="6" name="Picture 5"/>
          <p:cNvPicPr>
            <a:picLocks noChangeAspect="1"/>
          </p:cNvPicPr>
          <p:nvPr/>
        </p:nvPicPr>
        <p:blipFill>
          <a:blip r:embed="rId5"/>
          <a:stretch>
            <a:fillRect/>
          </a:stretch>
        </p:blipFill>
        <p:spPr>
          <a:xfrm>
            <a:off x="1447801" y="5098572"/>
            <a:ext cx="3657600" cy="1530829"/>
          </a:xfrm>
          <a:prstGeom prst="rect">
            <a:avLst/>
          </a:prstGeom>
          <a:ln>
            <a:solidFill>
              <a:schemeClr val="bg1">
                <a:lumMod val="85000"/>
              </a:schemeClr>
            </a:solidFill>
          </a:ln>
        </p:spPr>
      </p:pic>
      <p:pic>
        <p:nvPicPr>
          <p:cNvPr id="7" name="Picture 6"/>
          <p:cNvPicPr>
            <a:picLocks noChangeAspect="1"/>
          </p:cNvPicPr>
          <p:nvPr/>
        </p:nvPicPr>
        <p:blipFill>
          <a:blip r:embed="rId6"/>
          <a:stretch>
            <a:fillRect/>
          </a:stretch>
        </p:blipFill>
        <p:spPr>
          <a:xfrm>
            <a:off x="5852259" y="1303288"/>
            <a:ext cx="3657600" cy="1533953"/>
          </a:xfrm>
          <a:prstGeom prst="rect">
            <a:avLst/>
          </a:prstGeom>
          <a:ln>
            <a:solidFill>
              <a:schemeClr val="bg1">
                <a:lumMod val="85000"/>
              </a:schemeClr>
            </a:solidFill>
          </a:ln>
        </p:spPr>
      </p:pic>
      <p:pic>
        <p:nvPicPr>
          <p:cNvPr id="8" name="Picture 7"/>
          <p:cNvPicPr>
            <a:picLocks noChangeAspect="1"/>
          </p:cNvPicPr>
          <p:nvPr/>
        </p:nvPicPr>
        <p:blipFill>
          <a:blip r:embed="rId7"/>
          <a:stretch>
            <a:fillRect/>
          </a:stretch>
        </p:blipFill>
        <p:spPr>
          <a:xfrm>
            <a:off x="5852259" y="5037163"/>
            <a:ext cx="3657600" cy="1524932"/>
          </a:xfrm>
          <a:prstGeom prst="rect">
            <a:avLst/>
          </a:prstGeom>
          <a:ln>
            <a:solidFill>
              <a:schemeClr val="bg1">
                <a:lumMod val="85000"/>
              </a:schemeClr>
            </a:solidFill>
          </a:ln>
        </p:spPr>
      </p:pic>
      <p:pic>
        <p:nvPicPr>
          <p:cNvPr id="9" name="Picture 8"/>
          <p:cNvPicPr>
            <a:picLocks noChangeAspect="1"/>
          </p:cNvPicPr>
          <p:nvPr/>
        </p:nvPicPr>
        <p:blipFill>
          <a:blip r:embed="rId8"/>
          <a:stretch>
            <a:fillRect/>
          </a:stretch>
        </p:blipFill>
        <p:spPr>
          <a:xfrm>
            <a:off x="3811056" y="3219377"/>
            <a:ext cx="3657600" cy="153238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10663866"/>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Null Hypothesis (H</a:t>
            </a:r>
            <a:r>
              <a:rPr lang="en-US" baseline="-25000" dirty="0"/>
              <a:t>0</a:t>
            </a:r>
            <a:r>
              <a:rPr lang="en-US" dirty="0"/>
              <a:t>): The data are normally distributed.</a:t>
            </a:r>
          </a:p>
          <a:p>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r>
              <a:rPr lang="en-US" dirty="0"/>
              <a:t>If any of the five data sets are not normally distributed, we need to use other hypothesis testing methods other than one 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2261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3505200"/>
            <a:ext cx="5852160" cy="3080386"/>
          </a:xfrm>
          <a:prstGeom prst="rect">
            <a:avLst/>
          </a:prstGeom>
        </p:spPr>
      </p:pic>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155700" y="2283924"/>
            <a:ext cx="9067800" cy="427966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2: Test whether the variance of the data for each level is equal to the variance of other levels.</a:t>
            </a:r>
          </a:p>
          <a:p>
            <a:pPr lvl="1">
              <a:buNone/>
            </a:pPr>
            <a:r>
              <a:rPr lang="en-US" dirty="0"/>
              <a:t>Null Hypothesis (H</a:t>
            </a:r>
            <a:r>
              <a:rPr lang="en-US" baseline="-25000" dirty="0"/>
              <a:t>0</a:t>
            </a:r>
            <a:r>
              <a:rPr lang="en-US" dirty="0"/>
              <a:t>):</a:t>
            </a:r>
          </a:p>
          <a:p>
            <a:pPr marL="457134" lvl="1" indent="0">
              <a:buNone/>
            </a:pPr>
            <a:r>
              <a:rPr lang="en-US" dirty="0"/>
              <a:t>Alternative Hypothesis (H</a:t>
            </a:r>
            <a:r>
              <a:rPr lang="en-US" baseline="-25000" dirty="0"/>
              <a:t>a</a:t>
            </a:r>
            <a:r>
              <a:rPr lang="en-US" dirty="0"/>
              <a:t>): at least one of the variances is different from others.</a:t>
            </a:r>
          </a:p>
          <a:p>
            <a:pPr lvl="1"/>
            <a:r>
              <a:rPr lang="en-US" sz="2000" dirty="0"/>
              <a:t>Select the entire range of data (both “Business” and “Cost”)</a:t>
            </a:r>
          </a:p>
          <a:p>
            <a:pPr lvl="1"/>
            <a:r>
              <a:rPr lang="en-US" sz="2000" dirty="0"/>
              <a:t>Click SigmaXL -&gt; Statistical Tools -&gt; Bartlett’s Test (Since there are more than two levels in the data and the data of each level are normally distributed, we use Barlett’s test for testing the variances between the five levels.</a:t>
            </a:r>
          </a:p>
          <a:p>
            <a:pPr lvl="1"/>
            <a:r>
              <a:rPr lang="en-US" sz="2000" dirty="0"/>
              <a:t>A new window named “Bartlett’s Test” pops up with the selected range pre-populated</a:t>
            </a:r>
          </a:p>
          <a:p>
            <a:pPr lvl="1"/>
            <a:r>
              <a:rPr lang="en-US" sz="2000" dirty="0"/>
              <a:t>Click “Next&gt;&gt;”</a:t>
            </a:r>
          </a:p>
          <a:p>
            <a:pPr lvl="1"/>
            <a:r>
              <a:rPr lang="en-US" sz="2000" dirty="0"/>
              <a:t>A new window named “Bartlett’s Test” appears</a:t>
            </a:r>
          </a:p>
          <a:p>
            <a:pPr lvl="1"/>
            <a:r>
              <a:rPr lang="en-US" sz="2000" dirty="0"/>
              <a:t>Select “Cost” as the “Numeric Data Variable (Y)”</a:t>
            </a:r>
          </a:p>
          <a:p>
            <a:pPr lvl="1"/>
            <a:r>
              <a:rPr lang="en-US" sz="2000" dirty="0"/>
              <a:t>Select “Business” as the “Group Category (X)”</a:t>
            </a:r>
          </a:p>
          <a:p>
            <a:pPr lvl="1"/>
            <a:r>
              <a:rPr lang="en-US" sz="2000" dirty="0"/>
              <a:t>Click “OK&gt;&gt;”</a:t>
            </a:r>
          </a:p>
          <a:p>
            <a:pPr lvl="1"/>
            <a:r>
              <a:rPr lang="en-US" sz="2000" dirty="0"/>
              <a:t>The results shows up in the newly generated tab “Bartlett's Test (1)”</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700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0211616"/>
              </p:ext>
            </p:extLst>
          </p:nvPr>
        </p:nvGraphicFramePr>
        <p:xfrm>
          <a:off x="3581400" y="1752600"/>
          <a:ext cx="3282950" cy="507999"/>
        </p:xfrm>
        <a:graphic>
          <a:graphicData uri="http://schemas.openxmlformats.org/presentationml/2006/ole">
            <mc:AlternateContent xmlns:mc="http://schemas.openxmlformats.org/markup-compatibility/2006">
              <mc:Choice xmlns:v="urn:schemas-microsoft-com:vml" Requires="v">
                <p:oleObj spid="_x0000_s65538"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52600"/>
                        <a:ext cx="3282950" cy="507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12786160"/>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701</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5AAFAC44-5B4D-48D0-B09D-8803E3E6A4DB}"/>
              </a:ext>
            </a:extLst>
          </p:cNvPr>
          <p:cNvPicPr>
            <a:picLocks noChangeAspect="1"/>
          </p:cNvPicPr>
          <p:nvPr/>
        </p:nvPicPr>
        <p:blipFill>
          <a:blip r:embed="rId3"/>
          <a:stretch>
            <a:fillRect/>
          </a:stretch>
        </p:blipFill>
        <p:spPr>
          <a:xfrm>
            <a:off x="3806890" y="1131404"/>
            <a:ext cx="3200400" cy="2790749"/>
          </a:xfrm>
          <a:prstGeom prst="rect">
            <a:avLst/>
          </a:prstGeom>
        </p:spPr>
      </p:pic>
      <p:pic>
        <p:nvPicPr>
          <p:cNvPr id="10" name="Picture 9">
            <a:extLst>
              <a:ext uri="{FF2B5EF4-FFF2-40B4-BE49-F238E27FC236}">
                <a16:creationId xmlns:a16="http://schemas.microsoft.com/office/drawing/2014/main" id="{EC2F99D9-AADD-47BD-A730-433CA8C9B3F7}"/>
              </a:ext>
            </a:extLst>
          </p:cNvPr>
          <p:cNvPicPr>
            <a:picLocks noChangeAspect="1"/>
          </p:cNvPicPr>
          <p:nvPr/>
        </p:nvPicPr>
        <p:blipFill>
          <a:blip r:embed="rId4"/>
          <a:stretch>
            <a:fillRect/>
          </a:stretch>
        </p:blipFill>
        <p:spPr>
          <a:xfrm>
            <a:off x="1447800" y="4062958"/>
            <a:ext cx="7918580" cy="2505151"/>
          </a:xfrm>
          <a:prstGeom prst="rect">
            <a:avLst/>
          </a:prstGeom>
        </p:spPr>
      </p:pic>
      <p:sp>
        <p:nvSpPr>
          <p:cNvPr id="25" name="Right Arrow 24"/>
          <p:cNvSpPr/>
          <p:nvPr/>
        </p:nvSpPr>
        <p:spPr>
          <a:xfrm rot="5400000">
            <a:off x="5178490" y="39105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43353702"/>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7" name="Content Placeholder 6"/>
          <p:cNvSpPr>
            <a:spLocks noGrp="1"/>
          </p:cNvSpPr>
          <p:nvPr>
            <p:ph idx="1"/>
          </p:nvPr>
        </p:nvSpPr>
        <p:spPr/>
        <p:txBody>
          <a:bodyPr/>
          <a:lstStyle/>
          <a:p>
            <a:r>
              <a:rPr lang="en-US" dirty="0"/>
              <a:t>The p-value of </a:t>
            </a:r>
            <a:r>
              <a:rPr lang="en-US" dirty="0" err="1"/>
              <a:t>Barlett’s</a:t>
            </a:r>
            <a:r>
              <a:rPr lang="en-US" dirty="0"/>
              <a:t> test is 0.7768 greater than the alpha level (0.05), so we fail to reject the null hypothesis and we claim that the variances of five groups are equal.</a:t>
            </a:r>
          </a:p>
          <a:p>
            <a:r>
              <a:rPr lang="en-US" dirty="0"/>
              <a:t>If the variances are not all equal, we need to use other hypothesis testing methods other than one way ANOVA.</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702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dirty="0"/>
              <a:t>Lean Six Sigma Training - SXL</a:t>
            </a:r>
          </a:p>
        </p:txBody>
      </p:sp>
      <p:pic>
        <p:nvPicPr>
          <p:cNvPr id="5" name="Picture 4"/>
          <p:cNvPicPr>
            <a:picLocks noChangeAspect="1"/>
          </p:cNvPicPr>
          <p:nvPr/>
        </p:nvPicPr>
        <p:blipFill>
          <a:blip r:embed="rId4"/>
          <a:stretch>
            <a:fillRect/>
          </a:stretch>
        </p:blipFill>
        <p:spPr>
          <a:xfrm>
            <a:off x="2956413" y="3215308"/>
            <a:ext cx="5466373" cy="3352801"/>
          </a:xfrm>
          <a:prstGeom prst="rect">
            <a:avLst/>
          </a:prstGeom>
        </p:spPr>
      </p:pic>
    </p:spTree>
    <p:custDataLst>
      <p:tags r:id="rId1"/>
    </p:custDataLst>
    <p:extLst>
      <p:ext uri="{BB962C8B-B14F-4D97-AF65-F5344CB8AC3E}">
        <p14:creationId xmlns:p14="http://schemas.microsoft.com/office/powerpoint/2010/main" val="4266702837"/>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3: Test whether the mean of the data for each level is equal to the means of other levels.</a:t>
            </a:r>
          </a:p>
          <a:p>
            <a:pPr lvl="1">
              <a:buNone/>
            </a:pPr>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endParaRPr lang="en-US" dirty="0"/>
          </a:p>
          <a:p>
            <a:pPr marL="457134" lvl="1" indent="0">
              <a:buNone/>
            </a:pPr>
            <a:r>
              <a:rPr lang="en-US" dirty="0"/>
              <a:t>Alternative Hypothesis (H</a:t>
            </a:r>
            <a:r>
              <a:rPr lang="en-US" baseline="-25000" dirty="0"/>
              <a:t>a</a:t>
            </a:r>
            <a:r>
              <a:rPr lang="en-US" dirty="0"/>
              <a:t>): at lease one of the means is different from others.</a:t>
            </a:r>
          </a:p>
          <a:p>
            <a:pPr lvl="1"/>
            <a:r>
              <a:rPr lang="en-US" dirty="0"/>
              <a:t>Select the entire range of the data (both “Business” and “Cost”</a:t>
            </a:r>
          </a:p>
          <a:p>
            <a:pPr lvl="1"/>
            <a:r>
              <a:rPr lang="en-US" dirty="0"/>
              <a:t>Click SigmaXL -&gt; One-Way ANOVA &amp; Means Matrix</a:t>
            </a:r>
          </a:p>
          <a:p>
            <a:pPr lvl="1"/>
            <a:r>
              <a:rPr lang="en-US" dirty="0"/>
              <a:t>A new window named “One-Way ANOVA” pops up with selected range pre-populated</a:t>
            </a:r>
          </a:p>
          <a:p>
            <a:pPr lvl="1"/>
            <a:r>
              <a:rPr lang="en-US" dirty="0"/>
              <a:t>Click “Next&gt;&gt;”</a:t>
            </a:r>
          </a:p>
          <a:p>
            <a:pPr lvl="1"/>
            <a:r>
              <a:rPr lang="en-US" dirty="0"/>
              <a:t>A new window named “One-Way ANOVA &amp; Means Matrix” appears</a:t>
            </a:r>
          </a:p>
          <a:p>
            <a:pPr lvl="1"/>
            <a:r>
              <a:rPr lang="en-US" dirty="0"/>
              <a:t>Select “Cost” as “Numeric Data Variable (Y)”</a:t>
            </a:r>
          </a:p>
          <a:p>
            <a:pPr lvl="1"/>
            <a:r>
              <a:rPr lang="en-US" dirty="0"/>
              <a:t>Select “Business” as “Group Category (X)”</a:t>
            </a:r>
          </a:p>
          <a:p>
            <a:pPr lvl="1"/>
            <a:r>
              <a:rPr lang="en-US" dirty="0"/>
              <a:t>Check the checkbox “Display ANOVA Table Details”</a:t>
            </a:r>
          </a:p>
          <a:p>
            <a:pPr lvl="1"/>
            <a:r>
              <a:rPr lang="en-US" dirty="0"/>
              <a:t>Click “OK&gt;&gt;”</a:t>
            </a:r>
          </a:p>
          <a:p>
            <a:pPr lvl="1"/>
            <a:r>
              <a:rPr lang="en-US" dirty="0"/>
              <a:t>The ANOVA results appear in the newly generated tab “One-Way ANOVA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703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8896691"/>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704</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A0F1906A-DFED-4120-9E8F-59FDDADD2A2D}"/>
              </a:ext>
            </a:extLst>
          </p:cNvPr>
          <p:cNvPicPr>
            <a:picLocks noChangeAspect="1"/>
          </p:cNvPicPr>
          <p:nvPr/>
        </p:nvPicPr>
        <p:blipFill>
          <a:blip r:embed="rId3"/>
          <a:stretch>
            <a:fillRect/>
          </a:stretch>
        </p:blipFill>
        <p:spPr>
          <a:xfrm>
            <a:off x="4089400" y="1049893"/>
            <a:ext cx="3200400" cy="2790748"/>
          </a:xfrm>
          <a:prstGeom prst="rect">
            <a:avLst/>
          </a:prstGeom>
        </p:spPr>
      </p:pic>
      <p:pic>
        <p:nvPicPr>
          <p:cNvPr id="10" name="Picture 9">
            <a:extLst>
              <a:ext uri="{FF2B5EF4-FFF2-40B4-BE49-F238E27FC236}">
                <a16:creationId xmlns:a16="http://schemas.microsoft.com/office/drawing/2014/main" id="{9CC31836-6031-43E1-9B00-FC2B9D79EBA7}"/>
              </a:ext>
            </a:extLst>
          </p:cNvPr>
          <p:cNvPicPr>
            <a:picLocks noChangeAspect="1"/>
          </p:cNvPicPr>
          <p:nvPr/>
        </p:nvPicPr>
        <p:blipFill>
          <a:blip r:embed="rId4"/>
          <a:stretch>
            <a:fillRect/>
          </a:stretch>
        </p:blipFill>
        <p:spPr>
          <a:xfrm>
            <a:off x="2260600" y="3899934"/>
            <a:ext cx="6858000" cy="2610196"/>
          </a:xfrm>
          <a:prstGeom prst="rect">
            <a:avLst/>
          </a:prstGeom>
        </p:spPr>
      </p:pic>
      <p:sp>
        <p:nvSpPr>
          <p:cNvPr id="24" name="Right Arrow 23"/>
          <p:cNvSpPr/>
          <p:nvPr/>
        </p:nvSpPr>
        <p:spPr>
          <a:xfrm rot="5400000">
            <a:off x="5461000" y="37475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4215365"/>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1041400" y="5334000"/>
            <a:ext cx="9296400" cy="923316"/>
          </a:xfrm>
          <a:prstGeom prst="rect">
            <a:avLst/>
          </a:prstGeom>
          <a:noFill/>
        </p:spPr>
        <p:txBody>
          <a:bodyPr wrap="square" lIns="91426" tIns="45713" rIns="91426" bIns="45713" rtlCol="0">
            <a:spAutoFit/>
          </a:bodyPr>
          <a:lstStyle/>
          <a:p>
            <a:r>
              <a:rPr lang="en-US" dirty="0">
                <a:latin typeface="+mj-lt"/>
              </a:rPr>
              <a:t>Since the p-value of the F test is 0.0184 lower than alpha level (0.05). The null hypothesis is rejected and we conclude that the at least one of the means of the five groups is different from others</a:t>
            </a:r>
            <a:r>
              <a:rPr lang="en-US" dirty="0">
                <a:latin typeface="Source Sans Pro" panose="020B0503030403020204" pitchFamily="34" charset="0"/>
              </a:rPr>
              <a:t>.</a:t>
            </a:r>
          </a:p>
        </p:txBody>
      </p:sp>
      <p:pic>
        <p:nvPicPr>
          <p:cNvPr id="3" name="Picture 2"/>
          <p:cNvPicPr>
            <a:picLocks noChangeAspect="1"/>
          </p:cNvPicPr>
          <p:nvPr/>
        </p:nvPicPr>
        <p:blipFill>
          <a:blip r:embed="rId4"/>
          <a:stretch>
            <a:fillRect/>
          </a:stretch>
        </p:blipFill>
        <p:spPr>
          <a:xfrm>
            <a:off x="2297248" y="1066800"/>
            <a:ext cx="6784704" cy="41910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9020420"/>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 Hypothesis Testing: Non-Normal Data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2349"/>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tx1"/>
                </a:solidFill>
              </a:rPr>
              <a:t>3.5 Hyp Testing: Non-Normal Data</a:t>
            </a:r>
            <a:endParaRPr lang="en-US" sz="1600" u="sng" dirty="0">
              <a:solidFill>
                <a:schemeClr val="tx1"/>
              </a:solidFill>
            </a:endParaRPr>
          </a:p>
          <a:p>
            <a:pPr marL="349250" lvl="1" indent="0">
              <a:buNone/>
            </a:pPr>
            <a:r>
              <a:rPr lang="en-US" sz="1600" dirty="0">
                <a:solidFill>
                  <a:schemeClr val="tx1"/>
                </a:solidFill>
              </a:rPr>
              <a:t>3.5.1 Mann-Whitney</a:t>
            </a:r>
          </a:p>
          <a:p>
            <a:pPr marL="349250" lvl="1" indent="0">
              <a:buNone/>
            </a:pPr>
            <a:r>
              <a:rPr lang="en-US" sz="1600" dirty="0">
                <a:solidFill>
                  <a:schemeClr val="tx1"/>
                </a:solidFill>
              </a:rPr>
              <a:t>3.5.2 Kruskal-Wallis</a:t>
            </a:r>
          </a:p>
          <a:p>
            <a:pPr marL="349250" lvl="1" indent="0">
              <a:buNone/>
            </a:pPr>
            <a:r>
              <a:rPr lang="en-US" sz="1600" dirty="0">
                <a:solidFill>
                  <a:schemeClr val="tx1"/>
                </a:solidFill>
              </a:rPr>
              <a:t>3.5.3 Moods Median</a:t>
            </a:r>
          </a:p>
          <a:p>
            <a:pPr marL="349250" lvl="1" indent="0">
              <a:buNone/>
            </a:pPr>
            <a:r>
              <a:rPr lang="en-US" sz="1600" dirty="0">
                <a:solidFill>
                  <a:schemeClr val="tx1"/>
                </a:solidFill>
              </a:rPr>
              <a:t>3.5.4 Friedman</a:t>
            </a:r>
          </a:p>
          <a:p>
            <a:pPr marL="349250" lvl="1" indent="0">
              <a:buNone/>
            </a:pPr>
            <a:r>
              <a:rPr lang="en-US" sz="1600" dirty="0">
                <a:solidFill>
                  <a:schemeClr val="tx1"/>
                </a:solidFill>
              </a:rPr>
              <a:t>3.5.5 One Sample Sign</a:t>
            </a:r>
          </a:p>
          <a:p>
            <a:pPr marL="349250" lvl="1" indent="0">
              <a:buNone/>
            </a:pPr>
            <a:r>
              <a:rPr lang="en-US" sz="1600" dirty="0">
                <a:solidFill>
                  <a:schemeClr val="tx1"/>
                </a:solidFill>
              </a:rPr>
              <a:t>3.5.6 One Sample Wilcoxon</a:t>
            </a:r>
          </a:p>
          <a:p>
            <a:pPr marL="349250" lvl="1" indent="0">
              <a:buNone/>
            </a:pPr>
            <a:r>
              <a:rPr lang="en-US" sz="1600" dirty="0">
                <a:solidFill>
                  <a:schemeClr val="tx1"/>
                </a:solidFill>
              </a:rPr>
              <a:t>3.5.7 One and Two Sample Proportion</a:t>
            </a:r>
          </a:p>
          <a:p>
            <a:pPr marL="349250" lvl="1" indent="0">
              <a:buNone/>
            </a:pPr>
            <a:r>
              <a:rPr lang="en-US" sz="1600" dirty="0">
                <a:solidFill>
                  <a:schemeClr val="tx1"/>
                </a:solidFill>
              </a:rPr>
              <a:t>3.5.8 Chi-Squared </a:t>
            </a:r>
            <a:r>
              <a:rPr lang="en-US" sz="1400" dirty="0">
                <a:solidFill>
                  <a:schemeClr val="tx1"/>
                </a:solidFill>
              </a:rPr>
              <a:t>(Contingency Tables)</a:t>
            </a:r>
          </a:p>
          <a:p>
            <a:pPr marL="349250" lvl="1" indent="0">
              <a:buNone/>
            </a:pPr>
            <a:r>
              <a:rPr lang="en-US" sz="1600" dirty="0">
                <a:solidFill>
                  <a:schemeClr val="tx1"/>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2755202"/>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3.5.1 Mann-Whitney</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47866210"/>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72579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93935728"/>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265380"/>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712</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1205599"/>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66562"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3205039629"/>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66563"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366167580"/>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66564"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latin typeface="+mj-lt"/>
              </a:rPr>
              <a:t>where</a:t>
            </a:r>
          </a:p>
        </p:txBody>
      </p:sp>
      <p:sp>
        <p:nvSpPr>
          <p:cNvPr id="9" name="TextBox 8"/>
          <p:cNvSpPr txBox="1"/>
          <p:nvPr/>
        </p:nvSpPr>
        <p:spPr>
          <a:xfrm>
            <a:off x="2362200" y="4095690"/>
            <a:ext cx="3682418" cy="400110"/>
          </a:xfrm>
          <a:prstGeom prst="rect">
            <a:avLst/>
          </a:prstGeom>
          <a:noFill/>
        </p:spPr>
        <p:txBody>
          <a:bodyPr wrap="none" rtlCol="0">
            <a:spAutoFit/>
          </a:bodyPr>
          <a:lstStyle/>
          <a:p>
            <a:r>
              <a:rPr lang="en-US" sz="2000" i="1" dirty="0">
                <a:latin typeface="+mj-lt"/>
              </a:rPr>
              <a:t>n</a:t>
            </a:r>
            <a:r>
              <a:rPr lang="en-US" sz="2000" i="1" baseline="-25000" dirty="0">
                <a:latin typeface="+mj-lt"/>
              </a:rPr>
              <a:t>1</a:t>
            </a:r>
            <a:r>
              <a:rPr lang="en-US" sz="2000" dirty="0">
                <a:latin typeface="Source Sans Pro" panose="020B0503030403020204" pitchFamily="34" charset="0"/>
              </a:rPr>
              <a:t> </a:t>
            </a:r>
            <a:r>
              <a:rPr lang="en-US" sz="2000" dirty="0">
                <a:latin typeface="+mj-lt"/>
              </a:rPr>
              <a:t>and </a:t>
            </a:r>
            <a:r>
              <a:rPr lang="en-US" sz="2000" i="1" dirty="0">
                <a:latin typeface="+mj-lt"/>
              </a:rPr>
              <a:t>n</a:t>
            </a:r>
            <a:r>
              <a:rPr lang="en-US" sz="2000" i="1" baseline="-25000" dirty="0">
                <a:latin typeface="+mj-lt"/>
              </a:rPr>
              <a:t>2</a:t>
            </a:r>
            <a:r>
              <a:rPr lang="en-US" sz="2000" dirty="0">
                <a:latin typeface="+mj-lt"/>
              </a:rPr>
              <a:t> are the sample sizes</a:t>
            </a:r>
            <a:r>
              <a:rPr lang="en-US" sz="2000" dirty="0">
                <a:latin typeface="Source Sans Pro" panose="020B0503030403020204" pitchFamily="34" charset="0"/>
              </a:rPr>
              <a:t>.</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latin typeface="+mj-lt"/>
              </a:rPr>
              <a:t>R</a:t>
            </a:r>
            <a:r>
              <a:rPr lang="en-US" sz="2000" i="1" baseline="-25000" dirty="0">
                <a:latin typeface="+mj-lt"/>
              </a:rPr>
              <a:t>1</a:t>
            </a:r>
            <a:r>
              <a:rPr lang="en-US" sz="2000" dirty="0">
                <a:latin typeface="+mj-lt"/>
              </a:rPr>
              <a:t> and </a:t>
            </a:r>
            <a:r>
              <a:rPr lang="en-US" sz="2000" i="1" dirty="0">
                <a:latin typeface="+mj-lt"/>
              </a:rPr>
              <a:t>R</a:t>
            </a:r>
            <a:r>
              <a:rPr lang="en-US" sz="2000" i="1" baseline="-25000" dirty="0">
                <a:latin typeface="+mj-lt"/>
              </a:rPr>
              <a:t>2</a:t>
            </a:r>
            <a:r>
              <a:rPr lang="en-US" sz="2000" dirty="0">
                <a:latin typeface="+mj-lt"/>
              </a:rPr>
              <a:t> are the sum of ranks for observations from sample 1 and 2 respectively.</a:t>
            </a:r>
          </a:p>
        </p:txBody>
      </p:sp>
    </p:spTree>
    <p:custDataLst>
      <p:tags r:id="rId2"/>
    </p:custDataLst>
    <p:extLst>
      <p:ext uri="{BB962C8B-B14F-4D97-AF65-F5344CB8AC3E}">
        <p14:creationId xmlns:p14="http://schemas.microsoft.com/office/powerpoint/2010/main" val="1607758748"/>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0646397"/>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sp>
        <p:nvSpPr>
          <p:cNvPr id="11" name="Slide Number Placeholder 10"/>
          <p:cNvSpPr>
            <a:spLocks noGrp="1"/>
          </p:cNvSpPr>
          <p:nvPr>
            <p:ph type="sldNum" sz="quarter" idx="4"/>
          </p:nvPr>
        </p:nvSpPr>
        <p:spPr/>
        <p:txBody>
          <a:bodyPr/>
          <a:lstStyle/>
          <a:p>
            <a:fld id="{5A6A12F4-C341-4E64-9C18-B0BA3358FAF5}" type="slidenum">
              <a:rPr lang="en-US" smtClean="0"/>
              <a:pPr/>
              <a:t>714</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11565018"/>
              </p:ext>
            </p:extLst>
          </p:nvPr>
        </p:nvGraphicFramePr>
        <p:xfrm>
          <a:off x="2469776" y="2737367"/>
          <a:ext cx="1676400" cy="787400"/>
        </p:xfrm>
        <a:graphic>
          <a:graphicData uri="http://schemas.openxmlformats.org/presentationml/2006/ole">
            <mc:AlternateContent xmlns:mc="http://schemas.openxmlformats.org/markup-compatibility/2006">
              <mc:Choice xmlns:v="urn:schemas-microsoft-com:vml" Requires="v">
                <p:oleObj spid="_x0000_s67586"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9776" y="2737367"/>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20097371"/>
              </p:ext>
            </p:extLst>
          </p:nvPr>
        </p:nvGraphicFramePr>
        <p:xfrm>
          <a:off x="2438400" y="4359910"/>
          <a:ext cx="971550" cy="669290"/>
        </p:xfrm>
        <a:graphic>
          <a:graphicData uri="http://schemas.openxmlformats.org/presentationml/2006/ole">
            <mc:AlternateContent xmlns:mc="http://schemas.openxmlformats.org/markup-compatibility/2006">
              <mc:Choice xmlns:v="urn:schemas-microsoft-com:vml" Requires="v">
                <p:oleObj spid="_x0000_s67587"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359910"/>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82324630"/>
              </p:ext>
            </p:extLst>
          </p:nvPr>
        </p:nvGraphicFramePr>
        <p:xfrm>
          <a:off x="3962401" y="4306564"/>
          <a:ext cx="2116001" cy="679450"/>
        </p:xfrm>
        <a:graphic>
          <a:graphicData uri="http://schemas.openxmlformats.org/presentationml/2006/ole">
            <mc:AlternateContent xmlns:mc="http://schemas.openxmlformats.org/markup-compatibility/2006">
              <mc:Choice xmlns:v="urn:schemas-microsoft-com:vml" Requires="v">
                <p:oleObj spid="_x0000_s67588"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1" y="4306564"/>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1" y="3810000"/>
            <a:ext cx="813043" cy="369332"/>
          </a:xfrm>
          <a:prstGeom prst="rect">
            <a:avLst/>
          </a:prstGeom>
          <a:noFill/>
        </p:spPr>
        <p:txBody>
          <a:bodyPr wrap="none" rtlCol="0">
            <a:spAutoFit/>
          </a:bodyPr>
          <a:lstStyle/>
          <a:p>
            <a:r>
              <a:rPr lang="en-US" dirty="0">
                <a:latin typeface="+mj-lt"/>
              </a:rPr>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3025215723"/>
              </p:ext>
            </p:extLst>
          </p:nvPr>
        </p:nvGraphicFramePr>
        <p:xfrm>
          <a:off x="8077200" y="1600201"/>
          <a:ext cx="609600" cy="572655"/>
        </p:xfrm>
        <a:graphic>
          <a:graphicData uri="http://schemas.openxmlformats.org/presentationml/2006/ole">
            <mc:AlternateContent xmlns:mc="http://schemas.openxmlformats.org/markup-compatibility/2006">
              <mc:Choice xmlns:v="urn:schemas-microsoft-com:vml" Requires="v">
                <p:oleObj spid="_x0000_s67589"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7200" y="1600201"/>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146300" y="5506134"/>
            <a:ext cx="7239000" cy="923330"/>
          </a:xfrm>
          <a:prstGeom prst="rect">
            <a:avLst/>
          </a:prstGeom>
          <a:noFill/>
        </p:spPr>
        <p:txBody>
          <a:bodyPr wrap="square" rtlCol="0">
            <a:spAutoFit/>
          </a:bodyPr>
          <a:lstStyle/>
          <a:p>
            <a:r>
              <a:rPr lang="en-US" dirty="0">
                <a:latin typeface="+mj-lt"/>
              </a:rPr>
              <a:t>When |Z</a:t>
            </a:r>
            <a:r>
              <a:rPr lang="en-US" baseline="-25000" dirty="0">
                <a:latin typeface="+mj-lt"/>
              </a:rPr>
              <a:t>calc</a:t>
            </a:r>
            <a:r>
              <a:rPr lang="en-US" dirty="0">
                <a:latin typeface="+mj-lt"/>
              </a:rPr>
              <a:t>| is greater than Z value at </a:t>
            </a:r>
            <a:r>
              <a:rPr lang="el-GR" dirty="0">
                <a:latin typeface="+mj-lt"/>
              </a:rPr>
              <a:t>α</a:t>
            </a:r>
            <a:r>
              <a:rPr lang="en-US" dirty="0">
                <a:latin typeface="+mj-lt"/>
              </a:rPr>
              <a:t>/2 level (e.g., when </a:t>
            </a:r>
            <a:r>
              <a:rPr lang="el-GR" dirty="0">
                <a:latin typeface="+mj-lt"/>
              </a:rPr>
              <a:t>α</a:t>
            </a:r>
            <a:r>
              <a:rPr lang="it-IT" dirty="0">
                <a:latin typeface="+mj-lt"/>
              </a:rPr>
              <a:t> </a:t>
            </a:r>
            <a:r>
              <a:rPr lang="en-US" dirty="0">
                <a:latin typeface="+mj-lt"/>
              </a:rPr>
              <a:t>= 5%, the z value we compare |Z</a:t>
            </a:r>
            <a:r>
              <a:rPr lang="en-US" baseline="-25000" dirty="0">
                <a:latin typeface="+mj-lt"/>
              </a:rPr>
              <a:t>calc</a:t>
            </a:r>
            <a:r>
              <a:rPr lang="en-US" dirty="0">
                <a:latin typeface="+mj-lt"/>
              </a:rPr>
              <a:t>| to is 1.96), we reject the null hypothesis.</a:t>
            </a:r>
          </a:p>
        </p:txBody>
      </p:sp>
    </p:spTree>
    <p:custDataLst>
      <p:tags r:id="rId2"/>
    </p:custDataLst>
    <p:extLst>
      <p:ext uri="{BB962C8B-B14F-4D97-AF65-F5344CB8AC3E}">
        <p14:creationId xmlns:p14="http://schemas.microsoft.com/office/powerpoint/2010/main" val="996899579"/>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between two types of customers using nonparametric (i.e. distribution-fee) hypothesis test: Mann-Whitney test.</a:t>
            </a:r>
          </a:p>
          <a:p>
            <a:pPr lvl="1"/>
            <a:r>
              <a:rPr lang="en-US" dirty="0"/>
              <a:t>Data File: “Mann-Whitney”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6928" y="3048000"/>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34252572"/>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Steps to run a Mann-Whitney Test in SigmaXL:</a:t>
            </a:r>
          </a:p>
          <a:p>
            <a:pPr lvl="1"/>
            <a:r>
              <a:rPr lang="en-US" dirty="0"/>
              <a:t>Select the entire range of data (both “Customer Type” and “Overall Satisfaction”)</a:t>
            </a:r>
          </a:p>
          <a:p>
            <a:pPr lvl="1"/>
            <a:r>
              <a:rPr lang="en-US" dirty="0"/>
              <a:t>Click SigmaXL -&gt; Statistical Tools -&gt; Nonparametric Tests -&gt; 2 Sample Mann-Whitney</a:t>
            </a:r>
          </a:p>
          <a:p>
            <a:pPr lvl="1"/>
            <a:r>
              <a:rPr lang="en-US" dirty="0"/>
              <a:t>A new window named “2 Sample Mann Whitney” pops up with the selected range populated in the box under “Please select your data”</a:t>
            </a:r>
          </a:p>
          <a:p>
            <a:pPr lvl="1"/>
            <a:r>
              <a:rPr lang="en-US" dirty="0"/>
              <a:t>Click “Next&gt;&gt;”</a:t>
            </a:r>
          </a:p>
          <a:p>
            <a:pPr lvl="1"/>
            <a:r>
              <a:rPr lang="en-US" dirty="0"/>
              <a:t>A new window named “2 Sample Mann-Whitney” appears</a:t>
            </a:r>
          </a:p>
          <a:p>
            <a:pPr lvl="1"/>
            <a:r>
              <a:rPr lang="en-US" dirty="0"/>
              <a:t>Select “Overall Satisfaction” as the “Numeric Data Variables (Y)”</a:t>
            </a:r>
          </a:p>
          <a:p>
            <a:pPr lvl="1"/>
            <a:r>
              <a:rPr lang="en-US" dirty="0"/>
              <a:t>Select “Customer Type” as the “Group Category (X)”</a:t>
            </a:r>
          </a:p>
          <a:p>
            <a:pPr lvl="1"/>
            <a:r>
              <a:rPr lang="en-US" dirty="0"/>
              <a:t>Select “Not Equal To” as the “Ha”</a:t>
            </a:r>
          </a:p>
          <a:p>
            <a:pPr lvl="1"/>
            <a:r>
              <a:rPr lang="en-US" dirty="0"/>
              <a:t>Click “OK&gt;&gt;”</a:t>
            </a:r>
          </a:p>
          <a:p>
            <a:pPr lvl="1"/>
            <a:r>
              <a:rPr lang="en-US" dirty="0"/>
              <a:t>The Mann-Whitney test results appear in the newly generated tab “2 Sample Mann-Whitney (1)”</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716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2012338"/>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717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295A7830-3248-445C-8A6A-8D7F220CF200}"/>
              </a:ext>
            </a:extLst>
          </p:cNvPr>
          <p:cNvPicPr>
            <a:picLocks noChangeAspect="1"/>
          </p:cNvPicPr>
          <p:nvPr/>
        </p:nvPicPr>
        <p:blipFill>
          <a:blip r:embed="rId3"/>
          <a:stretch>
            <a:fillRect/>
          </a:stretch>
        </p:blipFill>
        <p:spPr>
          <a:xfrm>
            <a:off x="3810000" y="1143001"/>
            <a:ext cx="3200400" cy="2790749"/>
          </a:xfrm>
          <a:prstGeom prst="rect">
            <a:avLst/>
          </a:prstGeom>
        </p:spPr>
      </p:pic>
      <p:pic>
        <p:nvPicPr>
          <p:cNvPr id="11" name="Picture 10">
            <a:extLst>
              <a:ext uri="{FF2B5EF4-FFF2-40B4-BE49-F238E27FC236}">
                <a16:creationId xmlns:a16="http://schemas.microsoft.com/office/drawing/2014/main" id="{1655862C-AE9F-43A3-9BF6-B4101D57DB2B}"/>
              </a:ext>
            </a:extLst>
          </p:cNvPr>
          <p:cNvPicPr>
            <a:picLocks noChangeAspect="1"/>
          </p:cNvPicPr>
          <p:nvPr/>
        </p:nvPicPr>
        <p:blipFill>
          <a:blip r:embed="rId4"/>
          <a:stretch>
            <a:fillRect/>
          </a:stretch>
        </p:blipFill>
        <p:spPr>
          <a:xfrm>
            <a:off x="1558961" y="4033143"/>
            <a:ext cx="7702478" cy="2558157"/>
          </a:xfrm>
          <a:prstGeom prst="rect">
            <a:avLst/>
          </a:prstGeom>
        </p:spPr>
      </p:pic>
      <p:sp>
        <p:nvSpPr>
          <p:cNvPr id="24" name="Right Arrow 23"/>
          <p:cNvSpPr/>
          <p:nvPr/>
        </p:nvSpPr>
        <p:spPr>
          <a:xfrm rot="5400000">
            <a:off x="5461000" y="38807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84044411"/>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so we reject the null hypothesis and conclude that there is statistically significant difference between the overall satisfaction medians of the two customer types.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718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60700" y="2294883"/>
            <a:ext cx="5410200" cy="418211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200076056"/>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3.5.2 Kruskal-Wallis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719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46900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Analysis of Variance </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45589705"/>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t>Kruskal</a:t>
            </a:r>
            <a:r>
              <a:rPr lang="en-US" dirty="0"/>
              <a:t>-Wallis: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471694"/>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67238774"/>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723</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61639913"/>
              </p:ext>
            </p:extLst>
          </p:nvPr>
        </p:nvGraphicFramePr>
        <p:xfrm>
          <a:off x="2473325" y="1676401"/>
          <a:ext cx="2922588" cy="1577975"/>
        </p:xfrm>
        <a:graphic>
          <a:graphicData uri="http://schemas.openxmlformats.org/presentationml/2006/ole">
            <mc:AlternateContent xmlns:mc="http://schemas.openxmlformats.org/markup-compatibility/2006">
              <mc:Choice xmlns:v="urn:schemas-microsoft-com:vml" Requires="v">
                <p:oleObj spid="_x0000_s68610"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3325" y="1676401"/>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598459112"/>
              </p:ext>
            </p:extLst>
          </p:nvPr>
        </p:nvGraphicFramePr>
        <p:xfrm>
          <a:off x="3581400" y="5093547"/>
          <a:ext cx="1155700" cy="1225042"/>
        </p:xfrm>
        <a:graphic>
          <a:graphicData uri="http://schemas.openxmlformats.org/presentationml/2006/ole">
            <mc:AlternateContent xmlns:mc="http://schemas.openxmlformats.org/markup-compatibility/2006">
              <mc:Choice xmlns:v="urn:schemas-microsoft-com:vml" Requires="v">
                <p:oleObj spid="_x0000_s68611"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5093547"/>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01106854"/>
              </p:ext>
            </p:extLst>
          </p:nvPr>
        </p:nvGraphicFramePr>
        <p:xfrm>
          <a:off x="5395913" y="5525909"/>
          <a:ext cx="1329198" cy="654050"/>
        </p:xfrm>
        <a:graphic>
          <a:graphicData uri="http://schemas.openxmlformats.org/presentationml/2006/ole">
            <mc:AlternateContent xmlns:mc="http://schemas.openxmlformats.org/markup-compatibility/2006">
              <mc:Choice xmlns:v="urn:schemas-microsoft-com:vml" Requires="v">
                <p:oleObj spid="_x0000_s68612"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913" y="5525909"/>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1" y="3741558"/>
            <a:ext cx="7086600" cy="1477328"/>
          </a:xfrm>
          <a:prstGeom prst="rect">
            <a:avLst/>
          </a:prstGeom>
          <a:noFill/>
        </p:spPr>
        <p:txBody>
          <a:bodyPr wrap="square" rtlCol="0">
            <a:spAutoFit/>
          </a:bodyPr>
          <a:lstStyle/>
          <a:p>
            <a:r>
              <a:rPr lang="en-US" i="1" dirty="0">
                <a:latin typeface="+mj-lt"/>
              </a:rPr>
              <a:t>k</a:t>
            </a:r>
            <a:r>
              <a:rPr lang="en-US" dirty="0">
                <a:latin typeface="+mj-lt"/>
              </a:rPr>
              <a:t> is the number of groups.</a:t>
            </a:r>
          </a:p>
          <a:p>
            <a:r>
              <a:rPr lang="en-US" i="1" dirty="0">
                <a:latin typeface="+mj-lt"/>
              </a:rPr>
              <a:t>n</a:t>
            </a:r>
            <a:r>
              <a:rPr lang="en-US" i="1" baseline="-25000" dirty="0">
                <a:latin typeface="+mj-lt"/>
              </a:rPr>
              <a:t>i</a:t>
            </a:r>
            <a:r>
              <a:rPr lang="en-US" i="1" dirty="0">
                <a:latin typeface="+mj-lt"/>
              </a:rPr>
              <a:t> </a:t>
            </a:r>
            <a:r>
              <a:rPr lang="en-US" dirty="0">
                <a:latin typeface="+mj-lt"/>
              </a:rPr>
              <a:t>is the sample size of sample </a:t>
            </a:r>
            <a:r>
              <a:rPr lang="en-US" i="1" dirty="0">
                <a:latin typeface="+mj-lt"/>
              </a:rPr>
              <a:t>i</a:t>
            </a:r>
            <a:r>
              <a:rPr lang="en-US" dirty="0">
                <a:latin typeface="+mj-lt"/>
              </a:rPr>
              <a:t>. </a:t>
            </a:r>
          </a:p>
          <a:p>
            <a:r>
              <a:rPr lang="en-US" i="1" dirty="0">
                <a:latin typeface="+mj-lt"/>
              </a:rPr>
              <a:t>N</a:t>
            </a:r>
            <a:r>
              <a:rPr lang="en-US" dirty="0">
                <a:latin typeface="+mj-lt"/>
              </a:rPr>
              <a:t> is the total number of all the observations across </a:t>
            </a:r>
            <a:r>
              <a:rPr lang="en-US" i="1" dirty="0">
                <a:latin typeface="+mj-lt"/>
              </a:rPr>
              <a:t>k</a:t>
            </a:r>
            <a:r>
              <a:rPr lang="en-US" dirty="0">
                <a:latin typeface="+mj-lt"/>
              </a:rPr>
              <a:t> groups.</a:t>
            </a:r>
          </a:p>
          <a:p>
            <a:r>
              <a:rPr lang="en-US" i="1" dirty="0">
                <a:latin typeface="+mj-lt"/>
              </a:rPr>
              <a:t>r</a:t>
            </a:r>
            <a:r>
              <a:rPr lang="en-US" i="1" baseline="-25000" dirty="0">
                <a:latin typeface="+mj-lt"/>
              </a:rPr>
              <a:t>ij</a:t>
            </a:r>
            <a:r>
              <a:rPr lang="en-US" dirty="0">
                <a:latin typeface="+mj-lt"/>
              </a:rPr>
              <a:t> is the rank (among all the observations) of observation </a:t>
            </a:r>
            <a:r>
              <a:rPr lang="en-US" i="1" dirty="0">
                <a:latin typeface="+mj-lt"/>
              </a:rPr>
              <a:t>j</a:t>
            </a:r>
            <a:r>
              <a:rPr lang="en-US" dirty="0">
                <a:latin typeface="+mj-lt"/>
              </a:rPr>
              <a:t> from group </a:t>
            </a:r>
            <a:r>
              <a:rPr lang="en-US" i="1" dirty="0">
                <a:latin typeface="+mj-lt"/>
              </a:rPr>
              <a:t>i</a:t>
            </a:r>
            <a:r>
              <a:rPr lang="en-US" dirty="0">
                <a:latin typeface="+mj-lt"/>
              </a:rPr>
              <a:t>.</a:t>
            </a:r>
          </a:p>
        </p:txBody>
      </p:sp>
    </p:spTree>
    <p:custDataLst>
      <p:tags r:id="rId2"/>
    </p:custDataLst>
    <p:extLst>
      <p:ext uri="{BB962C8B-B14F-4D97-AF65-F5344CB8AC3E}">
        <p14:creationId xmlns:p14="http://schemas.microsoft.com/office/powerpoint/2010/main" val="3000159922"/>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724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2030757"/>
              </p:ext>
            </p:extLst>
          </p:nvPr>
        </p:nvGraphicFramePr>
        <p:xfrm>
          <a:off x="3429000" y="4268351"/>
          <a:ext cx="533400" cy="460531"/>
        </p:xfrm>
        <a:graphic>
          <a:graphicData uri="http://schemas.openxmlformats.org/presentationml/2006/ole">
            <mc:AlternateContent xmlns:mc="http://schemas.openxmlformats.org/markup-compatibility/2006">
              <mc:Choice xmlns:v="urn:schemas-microsoft-com:vml" Requires="v">
                <p:oleObj spid="_x0000_s69634"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268351"/>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3919814498"/>
              </p:ext>
            </p:extLst>
          </p:nvPr>
        </p:nvGraphicFramePr>
        <p:xfrm>
          <a:off x="3449316" y="3553976"/>
          <a:ext cx="492768" cy="425450"/>
        </p:xfrm>
        <a:graphic>
          <a:graphicData uri="http://schemas.openxmlformats.org/presentationml/2006/ole">
            <mc:AlternateContent xmlns:mc="http://schemas.openxmlformats.org/markup-compatibility/2006">
              <mc:Choice xmlns:v="urn:schemas-microsoft-com:vml" Requires="v">
                <p:oleObj spid="_x0000_s69635"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9316" y="3553976"/>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7293807"/>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00404"/>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3200" dirty="0"/>
              <a:t>Use SigmaXL to Run a Kruskal-Wallis One-Way ANOVA</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among three types of customers using nonparametric (i.e. distribution-fee) hypothesis test: Kruskal-Wallis one-way ANOVA.</a:t>
            </a:r>
          </a:p>
          <a:p>
            <a:pPr lvl="1"/>
            <a:r>
              <a:rPr lang="en-US" dirty="0"/>
              <a:t>Data File: “Kruskal-Wallis”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725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3165193"/>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SigmaXL</a:t>
            </a:r>
          </a:p>
          <a:p>
            <a:pPr lvl="1"/>
            <a:r>
              <a:rPr lang="en-US" dirty="0"/>
              <a:t>Select the entire range of data (both “Customer Type” and “Overall Satisfaction”</a:t>
            </a:r>
          </a:p>
          <a:p>
            <a:pPr lvl="1"/>
            <a:r>
              <a:rPr lang="en-US" dirty="0"/>
              <a:t>Click SigmaXL -&gt; Statistical Tools -&gt; Nonparametric Tests -&gt; Kruskal-Wallis Test</a:t>
            </a:r>
          </a:p>
          <a:p>
            <a:pPr lvl="1"/>
            <a:r>
              <a:rPr lang="en-US" dirty="0"/>
              <a:t>A new window named “Kruskal-Wallis” pops up with the selected range appearing in the box under “Please select your data”</a:t>
            </a:r>
          </a:p>
          <a:p>
            <a:pPr lvl="1"/>
            <a:r>
              <a:rPr lang="en-US" dirty="0"/>
              <a:t>Click “Next&gt;&gt;”</a:t>
            </a:r>
          </a:p>
          <a:p>
            <a:pPr lvl="1"/>
            <a:r>
              <a:rPr lang="en-US" dirty="0"/>
              <a:t>A new window named “Nonparametric ANOVA”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Kruskal-Wallis test results appear in the newly generated tab “Kruskal-Wallis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6480822"/>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727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FA5AE57-9C35-4B07-BC54-FB12C4408BAA}"/>
              </a:ext>
            </a:extLst>
          </p:cNvPr>
          <p:cNvPicPr>
            <a:picLocks noChangeAspect="1"/>
          </p:cNvPicPr>
          <p:nvPr/>
        </p:nvPicPr>
        <p:blipFill>
          <a:blip r:embed="rId3"/>
          <a:stretch>
            <a:fillRect/>
          </a:stretch>
        </p:blipFill>
        <p:spPr>
          <a:xfrm>
            <a:off x="4089400" y="1179444"/>
            <a:ext cx="3200400" cy="2790749"/>
          </a:xfrm>
          <a:prstGeom prst="rect">
            <a:avLst/>
          </a:prstGeom>
        </p:spPr>
      </p:pic>
      <p:pic>
        <p:nvPicPr>
          <p:cNvPr id="11" name="Picture 10">
            <a:extLst>
              <a:ext uri="{FF2B5EF4-FFF2-40B4-BE49-F238E27FC236}">
                <a16:creationId xmlns:a16="http://schemas.microsoft.com/office/drawing/2014/main" id="{0ED5236A-D555-466D-85CA-9703E8BD943A}"/>
              </a:ext>
            </a:extLst>
          </p:cNvPr>
          <p:cNvPicPr>
            <a:picLocks noChangeAspect="1"/>
          </p:cNvPicPr>
          <p:nvPr/>
        </p:nvPicPr>
        <p:blipFill>
          <a:blip r:embed="rId4"/>
          <a:stretch>
            <a:fillRect/>
          </a:stretch>
        </p:blipFill>
        <p:spPr>
          <a:xfrm>
            <a:off x="1489702" y="4046393"/>
            <a:ext cx="8399796" cy="2525029"/>
          </a:xfrm>
          <a:prstGeom prst="rect">
            <a:avLst/>
          </a:prstGeom>
        </p:spPr>
      </p:pic>
      <p:sp>
        <p:nvSpPr>
          <p:cNvPr id="23" name="Right Arrow 22"/>
          <p:cNvSpPr/>
          <p:nvPr/>
        </p:nvSpPr>
        <p:spPr>
          <a:xfrm rot="5400000">
            <a:off x="5461000" y="397682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69519628"/>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175000" y="2386701"/>
            <a:ext cx="5181600" cy="409029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58986833"/>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3.5.3 Mood’s Median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729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71081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0E82A-1A2D-4A01-8B7F-BE15032A14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8450" y="3869679"/>
            <a:ext cx="5854700" cy="2607321"/>
          </a:xfrm>
          <a:prstGeom prst="rect">
            <a:avLst/>
          </a:prstGeom>
        </p:spPr>
      </p:pic>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5374251"/>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731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2316170"/>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4115624"/>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733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48597902"/>
              </p:ext>
            </p:extLst>
          </p:nvPr>
        </p:nvGraphicFramePr>
        <p:xfrm>
          <a:off x="1004047" y="4285690"/>
          <a:ext cx="603250" cy="501650"/>
        </p:xfrm>
        <a:graphic>
          <a:graphicData uri="http://schemas.openxmlformats.org/presentationml/2006/ole">
            <mc:AlternateContent xmlns:mc="http://schemas.openxmlformats.org/markup-compatibility/2006">
              <mc:Choice xmlns:v="urn:schemas-microsoft-com:vml" Requires="v">
                <p:oleObj spid="_x0000_s70658"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047" y="428569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295408726"/>
              </p:ext>
            </p:extLst>
          </p:nvPr>
        </p:nvGraphicFramePr>
        <p:xfrm>
          <a:off x="3756212" y="4272243"/>
          <a:ext cx="577850" cy="501650"/>
        </p:xfrm>
        <a:graphic>
          <a:graphicData uri="http://schemas.openxmlformats.org/presentationml/2006/ole">
            <mc:AlternateContent xmlns:mc="http://schemas.openxmlformats.org/markup-compatibility/2006">
              <mc:Choice xmlns:v="urn:schemas-microsoft-com:vml" Requires="v">
                <p:oleObj spid="_x0000_s70659"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6212" y="4272243"/>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488154942"/>
              </p:ext>
            </p:extLst>
          </p:nvPr>
        </p:nvGraphicFramePr>
        <p:xfrm>
          <a:off x="1004047" y="3470462"/>
          <a:ext cx="603250" cy="501650"/>
        </p:xfrm>
        <a:graphic>
          <a:graphicData uri="http://schemas.openxmlformats.org/presentationml/2006/ole">
            <mc:AlternateContent xmlns:mc="http://schemas.openxmlformats.org/markup-compatibility/2006">
              <mc:Choice xmlns:v="urn:schemas-microsoft-com:vml" Requires="v">
                <p:oleObj spid="_x0000_s70660"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4047" y="3470462"/>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2607375769"/>
              </p:ext>
            </p:extLst>
          </p:nvPr>
        </p:nvGraphicFramePr>
        <p:xfrm>
          <a:off x="3756212" y="3470462"/>
          <a:ext cx="577850" cy="501650"/>
        </p:xfrm>
        <a:graphic>
          <a:graphicData uri="http://schemas.openxmlformats.org/presentationml/2006/ole">
            <mc:AlternateContent xmlns:mc="http://schemas.openxmlformats.org/markup-compatibility/2006">
              <mc:Choice xmlns:v="urn:schemas-microsoft-com:vml" Requires="v">
                <p:oleObj spid="_x0000_s70661"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6212" y="3470462"/>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9738555"/>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500" dirty="0"/>
              <a:t>Case Study: We are interested in comparing the customer satisfaction among three types of customers using nonparametric (i.e. distribution-fee) hypothesis test: Mood’s median test.</a:t>
            </a:r>
          </a:p>
          <a:p>
            <a:pPr lvl="1"/>
            <a:r>
              <a:rPr lang="en-US" dirty="0"/>
              <a:t>Data File: “Median Test”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734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83078"/>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24915327"/>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dirty="0"/>
              <a:t>Steps to run a Mood’s median test in SigmaXL</a:t>
            </a:r>
          </a:p>
          <a:p>
            <a:pPr lvl="1"/>
            <a:r>
              <a:rPr lang="en-US" dirty="0"/>
              <a:t>Select the entire range of data (both “Customer Type” and “Overall Satisfaction”</a:t>
            </a:r>
          </a:p>
          <a:p>
            <a:pPr lvl="1"/>
            <a:r>
              <a:rPr lang="en-US" dirty="0"/>
              <a:t>Click SigmaXL -&gt; Statistical Tools -&gt; Nonparametric Tests -&gt; Mood’s Median Test</a:t>
            </a:r>
          </a:p>
          <a:p>
            <a:pPr lvl="1"/>
            <a:r>
              <a:rPr lang="en-US" dirty="0"/>
              <a:t>A new window named “Mood's Median” pops up with the selected range appearing in the box under “Please select your data”</a:t>
            </a:r>
          </a:p>
          <a:p>
            <a:pPr lvl="1"/>
            <a:r>
              <a:rPr lang="en-US" dirty="0"/>
              <a:t>Click “Next&gt;&gt;”</a:t>
            </a:r>
          </a:p>
          <a:p>
            <a:pPr lvl="1"/>
            <a:r>
              <a:rPr lang="en-US" dirty="0"/>
              <a:t>A new window named “Mood's Median Test”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Mood’s median test results appear in the newly generated tab “Mood's Median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735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7557659"/>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736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46E94CB4-9A02-4EDE-A3FF-071939FC92EF}"/>
              </a:ext>
            </a:extLst>
          </p:cNvPr>
          <p:cNvPicPr>
            <a:picLocks noChangeAspect="1"/>
          </p:cNvPicPr>
          <p:nvPr/>
        </p:nvPicPr>
        <p:blipFill>
          <a:blip r:embed="rId3"/>
          <a:stretch>
            <a:fillRect/>
          </a:stretch>
        </p:blipFill>
        <p:spPr>
          <a:xfrm>
            <a:off x="4089399" y="1191867"/>
            <a:ext cx="3200400" cy="2790749"/>
          </a:xfrm>
          <a:prstGeom prst="rect">
            <a:avLst/>
          </a:prstGeom>
        </p:spPr>
      </p:pic>
      <p:pic>
        <p:nvPicPr>
          <p:cNvPr id="11" name="Picture 10">
            <a:extLst>
              <a:ext uri="{FF2B5EF4-FFF2-40B4-BE49-F238E27FC236}">
                <a16:creationId xmlns:a16="http://schemas.microsoft.com/office/drawing/2014/main" id="{8C1B2C9C-269D-4885-A1B9-FC67ADB78872}"/>
              </a:ext>
            </a:extLst>
          </p:cNvPr>
          <p:cNvPicPr>
            <a:picLocks noChangeAspect="1"/>
          </p:cNvPicPr>
          <p:nvPr/>
        </p:nvPicPr>
        <p:blipFill>
          <a:blip r:embed="rId4"/>
          <a:stretch>
            <a:fillRect/>
          </a:stretch>
        </p:blipFill>
        <p:spPr>
          <a:xfrm>
            <a:off x="1586137" y="4124249"/>
            <a:ext cx="8206925" cy="2467051"/>
          </a:xfrm>
          <a:prstGeom prst="rect">
            <a:avLst/>
          </a:prstGeom>
        </p:spPr>
      </p:pic>
      <p:sp>
        <p:nvSpPr>
          <p:cNvPr id="24" name="Right Arrow 23"/>
          <p:cNvSpPr/>
          <p:nvPr/>
        </p:nvSpPr>
        <p:spPr>
          <a:xfrm rot="5400000">
            <a:off x="5460999" y="39718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73791775"/>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737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201660" y="2361061"/>
            <a:ext cx="4975880" cy="421036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4072162217"/>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3.5.4 Friedman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738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9063063"/>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43334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9" name="Slide Number Placeholder 8"/>
          <p:cNvSpPr>
            <a:spLocks noGrp="1"/>
          </p:cNvSpPr>
          <p:nvPr>
            <p:ph type="sldNum" sz="quarter" idx="4"/>
          </p:nvPr>
        </p:nvSpPr>
        <p:spPr/>
        <p:txBody>
          <a:bodyPr/>
          <a:lstStyle/>
          <a:p>
            <a:fld id="{5A6A12F4-C341-4E64-9C18-B0BA3358FAF5}" type="slidenum">
              <a:rPr lang="en-US" smtClean="0"/>
              <a:pPr/>
              <a:t>74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740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7434845"/>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2516753"/>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sp>
        <p:nvSpPr>
          <p:cNvPr id="9" name="Slide Number Placeholder 8"/>
          <p:cNvSpPr>
            <a:spLocks noGrp="1"/>
          </p:cNvSpPr>
          <p:nvPr>
            <p:ph type="sldNum" sz="quarter" idx="4"/>
          </p:nvPr>
        </p:nvSpPr>
        <p:spPr/>
        <p:txBody>
          <a:bodyPr/>
          <a:lstStyle/>
          <a:p>
            <a:fld id="{5A6A12F4-C341-4E64-9C18-B0BA3358FAF5}" type="slidenum">
              <a:rPr lang="en-US" smtClean="0"/>
              <a:pPr/>
              <a:t>742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55902852"/>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71682"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4220477447"/>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71683"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1983874391"/>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71684"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595381083"/>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743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4322330"/>
              </p:ext>
            </p:extLst>
          </p:nvPr>
        </p:nvGraphicFramePr>
        <p:xfrm>
          <a:off x="6248400" y="2438400"/>
          <a:ext cx="1295400" cy="424355"/>
        </p:xfrm>
        <a:graphic>
          <a:graphicData uri="http://schemas.openxmlformats.org/presentationml/2006/ole">
            <mc:AlternateContent xmlns:mc="http://schemas.openxmlformats.org/markup-compatibility/2006">
              <mc:Choice xmlns:v="urn:schemas-microsoft-com:vml" Requires="v">
                <p:oleObj spid="_x0000_s72706"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4384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83939255"/>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49404618"/>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3.5.5 One Sample Sign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745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2008067"/>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8171525"/>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2183018"/>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29371"/>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749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73730"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latin typeface="+mj-lt"/>
                </a:rPr>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latin typeface="+mj-lt"/>
                </a:rPr>
                <a:t>n</a:t>
              </a:r>
              <a:r>
                <a:rPr lang="en-US" sz="1600" baseline="-25000" dirty="0">
                  <a:latin typeface="+mj-lt"/>
                </a:rPr>
                <a:t>+ </a:t>
              </a:r>
              <a:r>
                <a:rPr lang="en-US" sz="1600" dirty="0">
                  <a:latin typeface="+mj-lt"/>
                </a:rPr>
                <a:t>is the number of observations with values greater than the hypothesized median.</a:t>
              </a:r>
              <a:endParaRPr lang="en-US" sz="1600" baseline="-25000" dirty="0">
                <a:latin typeface="+mj-lt"/>
              </a:endParaRPr>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latin typeface="+mj-lt"/>
                </a:rPr>
                <a:t>n is the total number of observations </a:t>
              </a:r>
              <a:r>
                <a:rPr lang="en-US" sz="1600" dirty="0"/>
                <a:t>.</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latin typeface="+mj-lt"/>
                </a:rPr>
                <a:t>p is 0.5</a:t>
              </a:r>
              <a:r>
                <a:rPr lang="en-US" sz="1600" dirty="0"/>
                <a:t>.</a:t>
              </a:r>
              <a:endParaRPr lang="en-US" sz="1600" baseline="-25000" dirty="0"/>
            </a:p>
          </p:txBody>
        </p:sp>
      </p:grpSp>
    </p:spTree>
    <p:custDataLst>
      <p:tags r:id="rId2"/>
    </p:custDataLst>
    <p:extLst>
      <p:ext uri="{BB962C8B-B14F-4D97-AF65-F5344CB8AC3E}">
        <p14:creationId xmlns:p14="http://schemas.microsoft.com/office/powerpoint/2010/main" val="40602466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Detailed Process Map</a:t>
            </a:r>
            <a:endParaRPr lang="en-US" dirty="0"/>
          </a:p>
        </p:txBody>
      </p:sp>
      <p:sp>
        <p:nvSpPr>
          <p:cNvPr id="15" name="Content Placeholder 14">
            <a:extLst>
              <a:ext uri="{FF2B5EF4-FFF2-40B4-BE49-F238E27FC236}">
                <a16:creationId xmlns:a16="http://schemas.microsoft.com/office/drawing/2014/main" id="{D9C9D318-E033-433D-8CB7-9510944FD0EC}"/>
              </a:ext>
            </a:extLst>
          </p:cNvPr>
          <p:cNvSpPr>
            <a:spLocks noGrp="1"/>
          </p:cNvSpPr>
          <p:nvPr>
            <p:ph idx="1"/>
          </p:nvPr>
        </p:nvSpPr>
        <p:spPr>
          <a:xfrm>
            <a:off x="381000" y="1143000"/>
            <a:ext cx="3733800" cy="5486400"/>
          </a:xfrm>
        </p:spPr>
        <p:txBody>
          <a:bodyPr>
            <a:normAutofit/>
          </a:bodyPr>
          <a:lstStyle/>
          <a:p>
            <a:r>
              <a:rPr lang="en-US" sz="2200" dirty="0"/>
              <a:t>At right is our prime rib cooking example at </a:t>
            </a:r>
            <a:r>
              <a:rPr lang="en-US" sz="2200" b="1" dirty="0"/>
              <a:t>level 2 detail</a:t>
            </a:r>
            <a:r>
              <a:rPr lang="en-US" sz="2200" dirty="0"/>
              <a:t>.</a:t>
            </a:r>
          </a:p>
          <a:p>
            <a:pPr marL="114300" indent="0">
              <a:buNone/>
            </a:pPr>
            <a:endParaRPr lang="en-US" sz="2200" dirty="0"/>
          </a:p>
          <a:p>
            <a:r>
              <a:rPr lang="en-US" sz="2200" dirty="0"/>
              <a:t>This process map has a few more decision points and process steps.</a:t>
            </a:r>
          </a:p>
          <a:p>
            <a:pPr marL="114300" indent="0">
              <a:buNone/>
            </a:pPr>
            <a:endParaRPr lang="en-US" sz="2200" dirty="0"/>
          </a:p>
          <a:p>
            <a:r>
              <a:rPr lang="en-US" sz="2200" dirty="0"/>
              <a:t>You can see that going only one more level deep adds a fair amount of information to the process map.</a:t>
            </a:r>
          </a:p>
          <a:p>
            <a:endParaRPr lang="en-US" b="1"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27FD09D-59D0-401A-9756-110818499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579419"/>
            <a:ext cx="6662332" cy="4249415"/>
          </a:xfrm>
          <a:prstGeom prst="rect">
            <a:avLst/>
          </a:prstGeom>
        </p:spPr>
      </p:pic>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distribution-fee) hypothesis test: 1 Sample Sign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2981325"/>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78102944"/>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SigmaXL</a:t>
            </a:r>
          </a:p>
          <a:p>
            <a:pPr lvl="1"/>
            <a:r>
              <a:rPr lang="en-US" dirty="0"/>
              <a:t>Select the entire range of data (both “Customer Type” and “Overall Satisfaction”</a:t>
            </a:r>
          </a:p>
          <a:p>
            <a:pPr lvl="1"/>
            <a:r>
              <a:rPr lang="en-US" dirty="0"/>
              <a:t>Click SigmaXL -&gt; Statistical Tools -&gt; Nonparametric Tests -&gt; 1 Sample Sign</a:t>
            </a:r>
          </a:p>
          <a:p>
            <a:pPr lvl="1"/>
            <a:r>
              <a:rPr lang="en-US" dirty="0"/>
              <a:t>A new window named “1 Sample Sign” pops up with the selected range appearing in the box under “Please select your data”</a:t>
            </a:r>
          </a:p>
          <a:p>
            <a:pPr lvl="1"/>
            <a:r>
              <a:rPr lang="en-US" dirty="0"/>
              <a:t>Click “Next&gt;&gt;”</a:t>
            </a:r>
          </a:p>
          <a:p>
            <a:pPr lvl="1"/>
            <a:r>
              <a:rPr lang="en-US" dirty="0"/>
              <a:t>A new window named “1 Sample Sign Test”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sign test results appear in the newly generated tab “1 Sample Sign 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751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9263832"/>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752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A7887B67-1EC5-448B-BA66-D8182CCFF643}"/>
              </a:ext>
            </a:extLst>
          </p:cNvPr>
          <p:cNvPicPr>
            <a:picLocks noChangeAspect="1"/>
          </p:cNvPicPr>
          <p:nvPr/>
        </p:nvPicPr>
        <p:blipFill>
          <a:blip r:embed="rId3"/>
          <a:stretch>
            <a:fillRect/>
          </a:stretch>
        </p:blipFill>
        <p:spPr>
          <a:xfrm>
            <a:off x="4089400" y="1211450"/>
            <a:ext cx="3200400" cy="2790749"/>
          </a:xfrm>
          <a:prstGeom prst="rect">
            <a:avLst/>
          </a:prstGeom>
        </p:spPr>
      </p:pic>
      <p:pic>
        <p:nvPicPr>
          <p:cNvPr id="7" name="Picture 6">
            <a:extLst>
              <a:ext uri="{FF2B5EF4-FFF2-40B4-BE49-F238E27FC236}">
                <a16:creationId xmlns:a16="http://schemas.microsoft.com/office/drawing/2014/main" id="{6B8503C7-8AB7-4FAE-82DE-B1E59862B730}"/>
              </a:ext>
            </a:extLst>
          </p:cNvPr>
          <p:cNvPicPr>
            <a:picLocks noChangeAspect="1"/>
          </p:cNvPicPr>
          <p:nvPr/>
        </p:nvPicPr>
        <p:blipFill>
          <a:blip r:embed="rId4"/>
          <a:stretch>
            <a:fillRect/>
          </a:stretch>
        </p:blipFill>
        <p:spPr>
          <a:xfrm>
            <a:off x="2260600" y="4069291"/>
            <a:ext cx="6858000" cy="2502131"/>
          </a:xfrm>
          <a:prstGeom prst="rect">
            <a:avLst/>
          </a:prstGeom>
        </p:spPr>
      </p:pic>
      <p:sp>
        <p:nvSpPr>
          <p:cNvPr id="23" name="Right Arrow 22"/>
          <p:cNvSpPr/>
          <p:nvPr/>
        </p:nvSpPr>
        <p:spPr>
          <a:xfrm rot="5400000">
            <a:off x="5461000" y="391954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72092215"/>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lstStyle/>
          <a:p>
            <a:r>
              <a:rPr lang="en-US" dirty="0"/>
              <a:t>The p-value of the one sample sign test is 1.00 higher than the alpha level (0.05) and we fail to reject the null. There is not any statistically significant difference between the overall satisfaction of customer type 1 and the benchmark satisfaction level.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753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3124453" y="2806148"/>
            <a:ext cx="5282693" cy="3810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857663748"/>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3.5.6 One Sample Wilcoxon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7044197"/>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74249780"/>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0366974"/>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lnSpcReduction="10000"/>
          </a:bodyPr>
          <a:lstStyle/>
          <a:p>
            <a:r>
              <a:rPr lang="en-US" dirty="0"/>
              <a:t>Step 1: Create the following columns one by one:</a:t>
            </a:r>
          </a:p>
          <a:p>
            <a:pPr lvl="1"/>
            <a:endParaRPr lang="en-US" dirty="0"/>
          </a:p>
          <a:p>
            <a:pPr lvl="1"/>
            <a:r>
              <a:rPr lang="en-US" dirty="0"/>
              <a:t>Column 1: all the raw observations (X)</a:t>
            </a:r>
          </a:p>
          <a:p>
            <a:pPr lvl="1"/>
            <a:endParaRPr lang="en-US" dirty="0"/>
          </a:p>
          <a:p>
            <a:pPr lvl="1"/>
            <a:r>
              <a:rPr lang="en-US" dirty="0"/>
              <a:t>Column 2: the differences between each observation value and the hypothesized median (X – </a:t>
            </a:r>
            <a:r>
              <a:rPr lang="el-GR" dirty="0"/>
              <a:t>η</a:t>
            </a:r>
            <a:r>
              <a:rPr lang="en-US" baseline="-25000" dirty="0"/>
              <a:t>0</a:t>
            </a:r>
            <a:r>
              <a:rPr lang="en-US" dirty="0"/>
              <a:t>)</a:t>
            </a:r>
          </a:p>
          <a:p>
            <a:pPr lvl="1"/>
            <a:endParaRPr lang="en-US" dirty="0"/>
          </a:p>
          <a:p>
            <a:pPr lvl="1"/>
            <a:r>
              <a:rPr lang="en-US" dirty="0"/>
              <a:t>Column 3: the signs (+ or –) of column 2</a:t>
            </a:r>
          </a:p>
          <a:p>
            <a:pPr lvl="1"/>
            <a:endParaRPr lang="en-US" dirty="0"/>
          </a:p>
          <a:p>
            <a:pPr lvl="1"/>
            <a:r>
              <a:rPr lang="en-US" dirty="0"/>
              <a:t>Column 4: the absolute value of column 2</a:t>
            </a:r>
          </a:p>
          <a:p>
            <a:pPr lvl="1"/>
            <a:endParaRPr lang="en-US" dirty="0"/>
          </a:p>
          <a:p>
            <a:pPr lvl="1"/>
            <a:r>
              <a:rPr lang="en-US" dirty="0"/>
              <a:t>Column 5: the ranks of each item in column 4 in ascending order</a:t>
            </a:r>
          </a:p>
          <a:p>
            <a:pPr lvl="1"/>
            <a:endParaRPr lang="en-US" dirty="0"/>
          </a:p>
          <a:p>
            <a:pPr lvl="1"/>
            <a:r>
              <a:rPr lang="en-US" dirty="0"/>
              <a:t>Column 6: the product of column 3 and column 5</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9822411"/>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1256736"/>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distribution-fee) hypothesis test: one sample Wilcoxon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004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6908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Functional Process Map</a:t>
            </a:r>
            <a:endParaRPr lang="en-US" dirty="0"/>
          </a:p>
        </p:txBody>
      </p:sp>
      <p:sp>
        <p:nvSpPr>
          <p:cNvPr id="8" name="Content Placeholder 7"/>
          <p:cNvSpPr>
            <a:spLocks noGrp="1"/>
          </p:cNvSpPr>
          <p:nvPr>
            <p:ph idx="1"/>
          </p:nvPr>
        </p:nvSpPr>
        <p:spPr>
          <a:xfrm>
            <a:off x="381000" y="1143000"/>
            <a:ext cx="4419600" cy="5486400"/>
          </a:xfrm>
        </p:spPr>
        <p:txBody>
          <a:bodyPr>
            <a:normAutofit fontScale="92500" lnSpcReduction="20000"/>
          </a:bodyPr>
          <a:lstStyle/>
          <a:p>
            <a:r>
              <a:rPr lang="en-US" dirty="0"/>
              <a:t>The functional map adds dimension to the high-level or detailed map. </a:t>
            </a:r>
          </a:p>
          <a:p>
            <a:endParaRPr lang="en-US" dirty="0"/>
          </a:p>
          <a:p>
            <a:r>
              <a:rPr lang="en-US" dirty="0"/>
              <a:t>The dimension added is identifying which function or job performs the step or makes the decision.</a:t>
            </a:r>
          </a:p>
          <a:p>
            <a:endParaRPr lang="en-US" dirty="0"/>
          </a:p>
          <a:p>
            <a:r>
              <a:rPr lang="en-US" dirty="0"/>
              <a:t>At right is a generic example of a functional map. Note that functions are identified in horizontal lanes and each process step is placed in the appropriate lane based on which function performs the step.</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905000"/>
            <a:ext cx="6045200"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Steps to run a one sample Wilcoxon test in SigmaXL</a:t>
            </a:r>
          </a:p>
          <a:p>
            <a:pPr lvl="1"/>
            <a:r>
              <a:rPr lang="en-US" dirty="0"/>
              <a:t>Select the entire range of data (both “Customer Type” and “Overall Satisfaction”</a:t>
            </a:r>
          </a:p>
          <a:p>
            <a:pPr lvl="1"/>
            <a:r>
              <a:rPr lang="en-US" dirty="0"/>
              <a:t>Click SigmaXL -&gt; Statistical Tools -&gt; Nonparametric Tests -&gt; 1 Sample Wilcoxon</a:t>
            </a:r>
          </a:p>
          <a:p>
            <a:pPr lvl="1"/>
            <a:r>
              <a:rPr lang="en-US" dirty="0"/>
              <a:t>A new window named “1 Sample Wilcoxon” pops up with the selected range appearing in the box under “Please select your data”</a:t>
            </a:r>
          </a:p>
          <a:p>
            <a:pPr lvl="1"/>
            <a:r>
              <a:rPr lang="en-US" dirty="0"/>
              <a:t>Click “Next&gt;&gt;”</a:t>
            </a:r>
          </a:p>
          <a:p>
            <a:pPr lvl="1"/>
            <a:r>
              <a:rPr lang="en-US" dirty="0"/>
              <a:t>A new window also named “1 Sample Wilcoxon”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Wilcoxon test results appear in the newly generated tab “1 Sample Wilcoxon (1)”</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760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90920953"/>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761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D9127BE-7EE4-4568-B031-FA0B6D312775}"/>
              </a:ext>
            </a:extLst>
          </p:cNvPr>
          <p:cNvPicPr>
            <a:picLocks noChangeAspect="1"/>
          </p:cNvPicPr>
          <p:nvPr/>
        </p:nvPicPr>
        <p:blipFill>
          <a:blip r:embed="rId3"/>
          <a:stretch>
            <a:fillRect/>
          </a:stretch>
        </p:blipFill>
        <p:spPr>
          <a:xfrm>
            <a:off x="4089400" y="1144510"/>
            <a:ext cx="3200400" cy="2790749"/>
          </a:xfrm>
          <a:prstGeom prst="rect">
            <a:avLst/>
          </a:prstGeom>
        </p:spPr>
      </p:pic>
      <p:pic>
        <p:nvPicPr>
          <p:cNvPr id="6" name="Picture 5">
            <a:extLst>
              <a:ext uri="{FF2B5EF4-FFF2-40B4-BE49-F238E27FC236}">
                <a16:creationId xmlns:a16="http://schemas.microsoft.com/office/drawing/2014/main" id="{4453CB61-789A-4C9A-ABF4-6BBA91DEC06A}"/>
              </a:ext>
            </a:extLst>
          </p:cNvPr>
          <p:cNvPicPr>
            <a:picLocks noChangeAspect="1"/>
          </p:cNvPicPr>
          <p:nvPr/>
        </p:nvPicPr>
        <p:blipFill>
          <a:blip r:embed="rId4"/>
          <a:stretch>
            <a:fillRect/>
          </a:stretch>
        </p:blipFill>
        <p:spPr>
          <a:xfrm>
            <a:off x="2171700" y="4024299"/>
            <a:ext cx="7035800" cy="2567001"/>
          </a:xfrm>
          <a:prstGeom prst="rect">
            <a:avLst/>
          </a:prstGeom>
        </p:spPr>
      </p:pic>
      <p:sp>
        <p:nvSpPr>
          <p:cNvPr id="26" name="Right Arrow 25"/>
          <p:cNvSpPr/>
          <p:nvPr/>
        </p:nvSpPr>
        <p:spPr>
          <a:xfrm rot="5400000">
            <a:off x="5461000" y="38671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49330024"/>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The p-value of the one sample Wilcoxon test is 0.5566 higher than the alpha level (0.05) and we fail to reject the null. There is not any statistically significant difference between the overall satisfaction of customer type 1 and the benchmark satisfaction level. </a:t>
            </a:r>
          </a:p>
        </p:txBody>
      </p:sp>
      <p:sp>
        <p:nvSpPr>
          <p:cNvPr id="4" name="Slide Number Placeholder 3"/>
          <p:cNvSpPr>
            <a:spLocks noGrp="1"/>
          </p:cNvSpPr>
          <p:nvPr>
            <p:ph type="sldNum" sz="quarter" idx="4"/>
          </p:nvPr>
        </p:nvSpPr>
        <p:spPr/>
        <p:txBody>
          <a:bodyPr/>
          <a:lstStyle/>
          <a:p>
            <a:fld id="{92B910A3-DF24-49C4-B01E-2342EC29AF17}" type="slidenum">
              <a:rPr lang="en-US" smtClean="0"/>
              <a:pPr/>
              <a:t>762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06400" y="2743200"/>
            <a:ext cx="5366399" cy="396239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9395414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144000" cy="1069976"/>
          </a:xfrm>
        </p:spPr>
        <p:txBody>
          <a:bodyPr/>
          <a:lstStyle/>
          <a:p>
            <a:r>
              <a:rPr lang="en-US" dirty="0"/>
              <a:t>3.5.7 One &amp; Two Sample Proportion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763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59657"/>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0618361"/>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3112132"/>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3" name="Content Placeholder 2"/>
          <p:cNvSpPr>
            <a:spLocks noGrp="1"/>
          </p:cNvSpPr>
          <p:nvPr>
            <p:ph idx="1"/>
          </p:nvPr>
        </p:nvSpPr>
        <p:spPr/>
        <p:txBody>
          <a:bodyPr>
            <a:normAutofit/>
          </a:bodyPr>
          <a:lstStyle/>
          <a:p>
            <a:pPr marL="0" indent="0">
              <a:buNone/>
            </a:pPr>
            <a:r>
              <a:rPr lang="en-US" dirty="0"/>
              <a:t>When np ≥ 5 and np(1 – p) ≥ 5, we use normal distribution to approximate the underlying binomial distribution of the population.</a:t>
            </a:r>
          </a:p>
          <a:p>
            <a:pPr marL="0" indent="0">
              <a:buNone/>
            </a:pPr>
            <a:endParaRPr lang="en-US" dirty="0"/>
          </a:p>
          <a:p>
            <a:pPr marL="0" indent="0">
              <a:buNone/>
            </a:pPr>
            <a:r>
              <a:rPr lang="en-US" dirty="0"/>
              <a:t>Test Statistic: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766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15715036"/>
              </p:ext>
            </p:extLst>
          </p:nvPr>
        </p:nvGraphicFramePr>
        <p:xfrm>
          <a:off x="2743200" y="2338646"/>
          <a:ext cx="2093912" cy="974725"/>
        </p:xfrm>
        <a:graphic>
          <a:graphicData uri="http://schemas.openxmlformats.org/presentationml/2006/ole">
            <mc:AlternateContent xmlns:mc="http://schemas.openxmlformats.org/markup-compatibility/2006">
              <mc:Choice xmlns:v="urn:schemas-microsoft-com:vml" Requires="v">
                <p:oleObj spid="_x0000_s74754"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33864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0"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latin typeface="+mj-lt"/>
                </a:rPr>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74755"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latin typeface="+mj-lt"/>
                  </a:rPr>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74756"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latin typeface="+mj-lt"/>
                  </a:rPr>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74757"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latin typeface="+mj-lt"/>
                  </a:rPr>
                  <a:t>is number of trials.</a:t>
                </a:r>
              </a:p>
            </p:txBody>
          </p:sp>
        </p:grpSp>
      </p:grpSp>
      <p:sp>
        <p:nvSpPr>
          <p:cNvPr id="15" name="TextBox 14"/>
          <p:cNvSpPr txBox="1"/>
          <p:nvPr/>
        </p:nvSpPr>
        <p:spPr>
          <a:xfrm>
            <a:off x="1131248" y="5687983"/>
            <a:ext cx="9231952" cy="584775"/>
          </a:xfrm>
          <a:prstGeom prst="rect">
            <a:avLst/>
          </a:prstGeom>
          <a:noFill/>
        </p:spPr>
        <p:txBody>
          <a:bodyPr wrap="square" rtlCol="0">
            <a:spAutoFit/>
          </a:bodyPr>
          <a:lstStyle/>
          <a:p>
            <a:r>
              <a:rPr lang="en-US" sz="1600" dirty="0">
                <a:latin typeface="+mj-lt"/>
              </a:rPr>
              <a:t>When |Z</a:t>
            </a:r>
            <a:r>
              <a:rPr lang="en-US" sz="1600" baseline="-25000" dirty="0">
                <a:latin typeface="+mj-lt"/>
              </a:rPr>
              <a:t>calc</a:t>
            </a:r>
            <a:r>
              <a:rPr lang="en-US" sz="1600" dirty="0">
                <a:latin typeface="+mj-lt"/>
              </a:rPr>
              <a:t>| is smaller than Z</a:t>
            </a:r>
            <a:r>
              <a:rPr lang="en-US" sz="1600" baseline="-25000" dirty="0">
                <a:latin typeface="+mj-lt"/>
              </a:rPr>
              <a:t>crit</a:t>
            </a:r>
            <a:r>
              <a:rPr lang="en-US" sz="1600" dirty="0">
                <a:latin typeface="+mj-lt"/>
              </a:rPr>
              <a:t>, we fail to reject the null hypothesis and claim that there is no statistically significant difference between the population proportion and the hypothesized proportion</a:t>
            </a:r>
            <a:r>
              <a:rPr lang="en-US" sz="1600" dirty="0">
                <a:latin typeface="Source Sans Pro" panose="020B0503030403020204" pitchFamily="34" charset="0"/>
              </a:rPr>
              <a:t>. </a:t>
            </a:r>
          </a:p>
        </p:txBody>
      </p:sp>
    </p:spTree>
    <p:custDataLst>
      <p:tags r:id="rId2"/>
    </p:custDataLst>
    <p:extLst>
      <p:ext uri="{BB962C8B-B14F-4D97-AF65-F5344CB8AC3E}">
        <p14:creationId xmlns:p14="http://schemas.microsoft.com/office/powerpoint/2010/main" val="1759611007"/>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0099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SigmaXL to Run a One Sample Proportion Test</a:t>
            </a:r>
          </a:p>
        </p:txBody>
      </p:sp>
      <p:sp>
        <p:nvSpPr>
          <p:cNvPr id="3" name="Content Placeholder 2"/>
          <p:cNvSpPr>
            <a:spLocks noGrp="1"/>
          </p:cNvSpPr>
          <p:nvPr>
            <p:ph idx="1"/>
          </p:nvPr>
        </p:nvSpPr>
        <p:spPr>
          <a:xfrm>
            <a:off x="381000" y="1143000"/>
            <a:ext cx="10769600" cy="5334000"/>
          </a:xfrm>
        </p:spPr>
        <p:txBody>
          <a:bodyPr>
            <a:normAutofit/>
          </a:bodyPr>
          <a:lstStyle/>
          <a:p>
            <a:r>
              <a:rPr lang="en-US" dirty="0"/>
              <a:t>Case Study: We are interested in comparing the exam pass rate of a high school this month against a specified rate (70%) using nonparametric (i.e. distribution-fee) hypothesis test: one sample proportion test.</a:t>
            </a:r>
          </a:p>
          <a:p>
            <a:pPr lvl="1"/>
            <a:r>
              <a:rPr lang="en-US" dirty="0"/>
              <a:t>Data File: “One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7508066"/>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SigmaXL.</a:t>
            </a:r>
          </a:p>
          <a:p>
            <a:pPr lvl="1"/>
            <a:r>
              <a:rPr lang="en-US" dirty="0"/>
              <a:t>Click SigmaXL -&gt; Statistical Tools -&gt; Basic Statistical Templates -&gt; 1 Proportion Test and Confidence Interval</a:t>
            </a:r>
          </a:p>
          <a:p>
            <a:pPr lvl="1"/>
            <a:r>
              <a:rPr lang="en-US" dirty="0"/>
              <a:t>A new tab named “1 Proportion Test CI” appears</a:t>
            </a:r>
          </a:p>
          <a:p>
            <a:pPr lvl="1"/>
            <a:r>
              <a:rPr lang="en-US" dirty="0"/>
              <a:t>Enter “77” in the yellow box of “Number of Events in category of interest x”</a:t>
            </a:r>
          </a:p>
          <a:p>
            <a:pPr lvl="1"/>
            <a:r>
              <a:rPr lang="en-US" dirty="0"/>
              <a:t>Enter ‘105” in the yellow box of “Sample Size”</a:t>
            </a:r>
          </a:p>
          <a:p>
            <a:pPr lvl="1"/>
            <a:r>
              <a:rPr lang="en-US" dirty="0"/>
              <a:t>Enter 0.70 as “hypothesized proportion” test against 70%</a:t>
            </a:r>
          </a:p>
          <a:p>
            <a:pPr lvl="1"/>
            <a:r>
              <a:rPr lang="en-US" dirty="0"/>
              <a:t>Keep 95% as the default confidence level</a:t>
            </a:r>
          </a:p>
          <a:p>
            <a:pPr lvl="1"/>
            <a:r>
              <a:rPr lang="en-US" dirty="0"/>
              <a:t>See next page for steps as results..</a:t>
            </a:r>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768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098064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One Sample Proportion Test</a:t>
            </a:r>
            <a:endParaRPr lang="en-US" dirty="0"/>
          </a:p>
        </p:txBody>
      </p:sp>
      <p:sp>
        <p:nvSpPr>
          <p:cNvPr id="14" name="Content Placeholder 13">
            <a:extLst>
              <a:ext uri="{FF2B5EF4-FFF2-40B4-BE49-F238E27FC236}">
                <a16:creationId xmlns:a16="http://schemas.microsoft.com/office/drawing/2014/main" id="{5720DA3B-18DA-47FC-9FD8-ED33B527B75B}"/>
              </a:ext>
            </a:extLst>
          </p:cNvPr>
          <p:cNvSpPr>
            <a:spLocks noGrp="1"/>
          </p:cNvSpPr>
          <p:nvPr>
            <p:ph idx="1"/>
          </p:nvPr>
        </p:nvSpPr>
        <p:spPr/>
        <p:txBody>
          <a:bodyPr/>
          <a:lstStyle/>
          <a:p>
            <a:r>
              <a:rPr lang="en-US" dirty="0"/>
              <a:t>The interpretation highlighted at bottom right, says “we are 95% confident that the true proportion lies between 0.6381 and 0.8149”</a:t>
            </a:r>
          </a:p>
          <a:p>
            <a:r>
              <a:rPr lang="en-US" dirty="0"/>
              <a:t>The p-value is 0.5286, therefore, we claim that there is not any statistically significant difference between the school’s exam passing rate and 70%.</a:t>
            </a:r>
          </a:p>
          <a:p>
            <a:pPr marL="114300" indent="0">
              <a:buNone/>
            </a:pPr>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769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517977" y="2879035"/>
            <a:ext cx="6343246" cy="3886200"/>
          </a:xfrm>
          <a:prstGeom prst="rect">
            <a:avLst/>
          </a:prstGeom>
        </p:spPr>
      </p:pic>
    </p:spTree>
    <p:custDataLst>
      <p:tags r:id="rId1"/>
    </p:custDataLst>
    <p:extLst>
      <p:ext uri="{BB962C8B-B14F-4D97-AF65-F5344CB8AC3E}">
        <p14:creationId xmlns:p14="http://schemas.microsoft.com/office/powerpoint/2010/main" val="9948215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1.2.2 VOC and CTQs</a:t>
            </a:r>
          </a:p>
        </p:txBody>
      </p:sp>
      <p:sp>
        <p:nvSpPr>
          <p:cNvPr id="8" name="Slide Number Placeholder 7"/>
          <p:cNvSpPr>
            <a:spLocks noGrp="1"/>
          </p:cNvSpPr>
          <p:nvPr>
            <p:ph type="sldNum" sz="quarter" idx="4"/>
          </p:nvPr>
        </p:nvSpPr>
        <p:spPr/>
        <p:txBody>
          <a:bodyPr/>
          <a:lstStyle/>
          <a:p>
            <a:fld id="{5A6A12F4-C341-4E64-9C18-B0BA3358FAF5}" type="slidenum">
              <a:rPr lang="en-US" smtClean="0"/>
              <a:pPr/>
              <a:t>77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4893682"/>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3493301"/>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772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74520172"/>
              </p:ext>
            </p:extLst>
          </p:nvPr>
        </p:nvGraphicFramePr>
        <p:xfrm>
          <a:off x="4251325" y="2580744"/>
          <a:ext cx="2876550" cy="1258888"/>
        </p:xfrm>
        <a:graphic>
          <a:graphicData uri="http://schemas.openxmlformats.org/presentationml/2006/ole">
            <mc:AlternateContent xmlns:mc="http://schemas.openxmlformats.org/markup-compatibility/2006">
              <mc:Choice xmlns:v="urn:schemas-microsoft-com:vml" Requires="v">
                <p:oleObj spid="_x0000_s75778"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325" y="2580744"/>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390261" y="3963989"/>
            <a:ext cx="7213424" cy="1852935"/>
            <a:chOff x="838200" y="4265612"/>
            <a:chExt cx="8128141" cy="2008820"/>
          </a:xfrm>
        </p:grpSpPr>
        <p:sp>
          <p:nvSpPr>
            <p:cNvPr id="6" name="TextBox 5"/>
            <p:cNvSpPr txBox="1"/>
            <p:nvPr/>
          </p:nvSpPr>
          <p:spPr>
            <a:xfrm>
              <a:off x="838200" y="4419599"/>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75779"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1" cy="407032"/>
              <a:chOff x="838200" y="5044936"/>
              <a:chExt cx="8128141"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75780"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1" cy="400404"/>
              </a:xfrm>
              <a:prstGeom prst="rect">
                <a:avLst/>
              </a:prstGeom>
              <a:noFill/>
            </p:spPr>
            <p:txBody>
              <a:bodyPr wrap="none" rtlCol="0">
                <a:spAutoFit/>
              </a:bodyPr>
              <a:lstStyle/>
              <a:p>
                <a:r>
                  <a:rPr lang="en-US" dirty="0">
                    <a:latin typeface="+mj-lt"/>
                  </a:rPr>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75781"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66337" cy="407032"/>
              <a:chOff x="860425" y="5562600"/>
              <a:chExt cx="7766337" cy="407032"/>
            </a:xfrm>
          </p:grpSpPr>
          <p:sp>
            <p:nvSpPr>
              <p:cNvPr id="11" name="TextBox 10"/>
              <p:cNvSpPr txBox="1"/>
              <p:nvPr/>
            </p:nvSpPr>
            <p:spPr>
              <a:xfrm>
                <a:off x="1143000" y="5569228"/>
                <a:ext cx="7483762" cy="400404"/>
              </a:xfrm>
              <a:prstGeom prst="rect">
                <a:avLst/>
              </a:prstGeom>
              <a:noFill/>
            </p:spPr>
            <p:txBody>
              <a:bodyPr wrap="none" rtlCol="0">
                <a:spAutoFit/>
              </a:bodyPr>
              <a:lstStyle/>
              <a:p>
                <a:r>
                  <a:rPr lang="en-US" dirty="0">
                    <a:latin typeface="+mj-lt"/>
                  </a:rPr>
                  <a:t>and      are the number of trials in the two samples respectively</a:t>
                </a:r>
                <a:r>
                  <a:rPr lang="en-US" dirty="0">
                    <a:latin typeface="Source Sans Pro" panose="020B0503030403020204" pitchFamily="34" charset="0"/>
                  </a:rPr>
                  <a:t>.</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782"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783"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5" cy="407032"/>
              <a:chOff x="860425" y="5562600"/>
              <a:chExt cx="7971025" cy="407032"/>
            </a:xfrm>
          </p:grpSpPr>
          <p:sp>
            <p:nvSpPr>
              <p:cNvPr id="17" name="TextBox 16"/>
              <p:cNvSpPr txBox="1"/>
              <p:nvPr/>
            </p:nvSpPr>
            <p:spPr>
              <a:xfrm>
                <a:off x="1143000" y="5569228"/>
                <a:ext cx="7688450" cy="400404"/>
              </a:xfrm>
              <a:prstGeom prst="rect">
                <a:avLst/>
              </a:prstGeom>
              <a:noFill/>
            </p:spPr>
            <p:txBody>
              <a:bodyPr wrap="none" rtlCol="0">
                <a:spAutoFit/>
              </a:bodyPr>
              <a:lstStyle/>
              <a:p>
                <a:r>
                  <a:rPr lang="en-US" dirty="0">
                    <a:latin typeface="+mj-lt"/>
                  </a:rPr>
                  <a:t>and      are the number of events in the two samples respectively</a:t>
                </a:r>
                <a:r>
                  <a:rPr lang="en-US" dirty="0"/>
                  <a:t>.</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784"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785"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00100" y="5946777"/>
            <a:ext cx="7531399" cy="369332"/>
          </a:xfrm>
          <a:prstGeom prst="rect">
            <a:avLst/>
          </a:prstGeom>
          <a:noFill/>
        </p:spPr>
        <p:txBody>
          <a:bodyPr wrap="square" rtlCol="0">
            <a:spAutoFit/>
          </a:bodyPr>
          <a:lstStyle/>
          <a:p>
            <a:pPr algn="ctr"/>
            <a:r>
              <a:rPr lang="en-US" dirty="0">
                <a:latin typeface="+mj-lt"/>
              </a:rPr>
              <a:t>When |Z</a:t>
            </a:r>
            <a:r>
              <a:rPr lang="en-US" baseline="-25000" dirty="0">
                <a:latin typeface="+mj-lt"/>
              </a:rPr>
              <a:t>calc</a:t>
            </a:r>
            <a:r>
              <a:rPr lang="en-US" dirty="0">
                <a:latin typeface="+mj-lt"/>
              </a:rPr>
              <a:t>| is smaller than Z</a:t>
            </a:r>
            <a:r>
              <a:rPr lang="en-US" baseline="-25000" dirty="0">
                <a:latin typeface="+mj-lt"/>
              </a:rPr>
              <a:t>crit</a:t>
            </a:r>
            <a:r>
              <a:rPr lang="en-US" dirty="0">
                <a:latin typeface="+mj-lt"/>
              </a:rPr>
              <a:t>, we fail to reject the null hypothesis.</a:t>
            </a:r>
          </a:p>
        </p:txBody>
      </p:sp>
    </p:spTree>
    <p:custDataLst>
      <p:tags r:id="rId2"/>
    </p:custDataLst>
    <p:extLst>
      <p:ext uri="{BB962C8B-B14F-4D97-AF65-F5344CB8AC3E}">
        <p14:creationId xmlns:p14="http://schemas.microsoft.com/office/powerpoint/2010/main" val="2823872027"/>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Case Study: We are interested in comparing the exam pass rates of a high school in March and April using nonparametric (i.e. distribution-fee) hypothesis test: two sample proportion test.</a:t>
            </a:r>
          </a:p>
          <a:p>
            <a:pPr lvl="1"/>
            <a:r>
              <a:rPr lang="en-US" dirty="0"/>
              <a:t>Data File: “Two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7937" y="2990688"/>
            <a:ext cx="3895726" cy="179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69660559"/>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SigmaXL</a:t>
            </a:r>
          </a:p>
          <a:p>
            <a:pPr lvl="1"/>
            <a:r>
              <a:rPr lang="en-US" dirty="0"/>
              <a:t>Click SigmaXL -&gt; Statistical Tools -&gt; 2 Proportions Test &amp; Confidence Interval</a:t>
            </a:r>
          </a:p>
          <a:p>
            <a:pPr lvl="1"/>
            <a:r>
              <a:rPr lang="en-US" dirty="0"/>
              <a:t>A new tab named “2 Proportions Test and CI” appears automatically.</a:t>
            </a:r>
          </a:p>
          <a:p>
            <a:pPr lvl="1"/>
            <a:r>
              <a:rPr lang="en-US" dirty="0"/>
              <a:t>Enter “89” in the yellow box of “Number of Events” in Sample #1 column</a:t>
            </a:r>
          </a:p>
          <a:p>
            <a:pPr lvl="1"/>
            <a:r>
              <a:rPr lang="en-US" dirty="0"/>
              <a:t>Enter “112” in the yellow box of “Sample Size in Sample #1 column.</a:t>
            </a:r>
          </a:p>
          <a:p>
            <a:pPr lvl="1"/>
            <a:r>
              <a:rPr lang="en-US" dirty="0"/>
              <a:t>Enter “102” in the yellow box of “Number of Events” in Sample #2 column.</a:t>
            </a:r>
          </a:p>
          <a:p>
            <a:pPr lvl="1"/>
            <a:r>
              <a:rPr lang="en-US" dirty="0"/>
              <a:t>Enter “130” in the yellow box of “Sample Size” in Sample #2 column.</a:t>
            </a:r>
          </a:p>
          <a:p>
            <a:pPr lvl="1"/>
            <a:r>
              <a:rPr lang="en-US" dirty="0"/>
              <a:t>Select “Fisher’s Exact” as the testing method.</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774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889063"/>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Two Sample Proportion Test</a:t>
            </a:r>
            <a:endParaRPr lang="en-US" dirty="0"/>
          </a:p>
        </p:txBody>
      </p:sp>
      <p:sp>
        <p:nvSpPr>
          <p:cNvPr id="14" name="Content Placeholder 13">
            <a:extLst>
              <a:ext uri="{FF2B5EF4-FFF2-40B4-BE49-F238E27FC236}">
                <a16:creationId xmlns:a16="http://schemas.microsoft.com/office/drawing/2014/main" id="{C0D69F08-0BD0-4F21-8728-98DBBF8EE06B}"/>
              </a:ext>
            </a:extLst>
          </p:cNvPr>
          <p:cNvSpPr>
            <a:spLocks noGrp="1"/>
          </p:cNvSpPr>
          <p:nvPr>
            <p:ph idx="1"/>
          </p:nvPr>
        </p:nvSpPr>
        <p:spPr/>
        <p:txBody>
          <a:bodyPr/>
          <a:lstStyle/>
          <a:p>
            <a:r>
              <a:rPr lang="en-US" dirty="0"/>
              <a:t>Fisher’s exact p-value (2-sided, Ha: P1 ≠ P2) is 0.8756 and higher than the alpha level of 0.05. </a:t>
            </a:r>
          </a:p>
          <a:p>
            <a:r>
              <a:rPr lang="en-US" dirty="0"/>
              <a:t>Therefore, we fail to reject the null and we claim that the exam pass rates in March and April are not statistically different.</a:t>
            </a:r>
          </a:p>
          <a:p>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775</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489200" y="2793662"/>
            <a:ext cx="6400800" cy="3955009"/>
          </a:xfrm>
          <a:prstGeom prst="rect">
            <a:avLst/>
          </a:prstGeom>
        </p:spPr>
      </p:pic>
    </p:spTree>
    <p:custDataLst>
      <p:tags r:id="rId1"/>
    </p:custDataLst>
    <p:extLst>
      <p:ext uri="{BB962C8B-B14F-4D97-AF65-F5344CB8AC3E}">
        <p14:creationId xmlns:p14="http://schemas.microsoft.com/office/powerpoint/2010/main" val="2796939219"/>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3.5.8 Chi-Squared (Contingency Tables)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88332514"/>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60451618"/>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62477064"/>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85676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780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13608415"/>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76802"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a:extLst/>
                    </p:spPr>
                  </p:pic>
                </p:oleObj>
              </mc:Fallback>
            </mc:AlternateContent>
          </a:graphicData>
        </a:graphic>
      </p:graphicFrame>
      <p:sp>
        <p:nvSpPr>
          <p:cNvPr id="6" name="TextBox 5"/>
          <p:cNvSpPr txBox="1"/>
          <p:nvPr/>
        </p:nvSpPr>
        <p:spPr>
          <a:xfrm>
            <a:off x="2327276" y="2971800"/>
            <a:ext cx="883575" cy="400110"/>
          </a:xfrm>
          <a:prstGeom prst="rect">
            <a:avLst/>
          </a:prstGeom>
          <a:noFill/>
        </p:spPr>
        <p:txBody>
          <a:bodyPr wrap="none" rtlCol="0">
            <a:spAutoFit/>
          </a:bodyPr>
          <a:lstStyle/>
          <a:p>
            <a:r>
              <a:rPr lang="en-US" sz="2000" dirty="0">
                <a:latin typeface="+mj-lt"/>
              </a:rPr>
              <a:t>where</a:t>
            </a:r>
          </a:p>
        </p:txBody>
      </p:sp>
      <p:sp>
        <p:nvSpPr>
          <p:cNvPr id="8" name="TextBox 7"/>
          <p:cNvSpPr txBox="1"/>
          <p:nvPr/>
        </p:nvSpPr>
        <p:spPr>
          <a:xfrm>
            <a:off x="2327276" y="3471878"/>
            <a:ext cx="3470822" cy="400110"/>
          </a:xfrm>
          <a:prstGeom prst="rect">
            <a:avLst/>
          </a:prstGeom>
          <a:noFill/>
        </p:spPr>
        <p:txBody>
          <a:bodyPr wrap="none" rtlCol="0">
            <a:spAutoFit/>
          </a:bodyPr>
          <a:lstStyle/>
          <a:p>
            <a:r>
              <a:rPr lang="en-US" sz="2000" i="1" dirty="0">
                <a:latin typeface="+mj-lt"/>
              </a:rPr>
              <a:t>O</a:t>
            </a:r>
            <a:r>
              <a:rPr lang="en-US" sz="2000" i="1" baseline="-25000" dirty="0">
                <a:latin typeface="+mj-lt"/>
              </a:rPr>
              <a:t>i</a:t>
            </a:r>
            <a:r>
              <a:rPr lang="en-US" sz="2000" dirty="0">
                <a:latin typeface="+mj-lt"/>
              </a:rPr>
              <a:t> is an observed frequency</a:t>
            </a:r>
            <a:r>
              <a:rPr lang="en-US" sz="2000" dirty="0">
                <a:latin typeface="Source Sans Pro" panose="020B0503030403020204" pitchFamily="34" charset="0"/>
              </a:rPr>
              <a:t>.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latin typeface="+mj-lt"/>
              </a:rPr>
              <a:t>E</a:t>
            </a:r>
            <a:r>
              <a:rPr lang="en-US" sz="2000" i="1" baseline="-25000" dirty="0">
                <a:latin typeface="+mj-lt"/>
              </a:rPr>
              <a:t>i</a:t>
            </a:r>
            <a:r>
              <a:rPr lang="en-US" sz="2000" dirty="0">
                <a:latin typeface="+mj-lt"/>
              </a:rPr>
              <a:t> is an expected frequency. </a:t>
            </a:r>
          </a:p>
        </p:txBody>
      </p:sp>
      <p:sp>
        <p:nvSpPr>
          <p:cNvPr id="10" name="TextBox 9"/>
          <p:cNvSpPr txBox="1"/>
          <p:nvPr/>
        </p:nvSpPr>
        <p:spPr>
          <a:xfrm>
            <a:off x="2327275" y="4472033"/>
            <a:ext cx="5689378" cy="400110"/>
          </a:xfrm>
          <a:prstGeom prst="rect">
            <a:avLst/>
          </a:prstGeom>
          <a:noFill/>
        </p:spPr>
        <p:txBody>
          <a:bodyPr wrap="none" rtlCol="0">
            <a:spAutoFit/>
          </a:bodyPr>
          <a:lstStyle/>
          <a:p>
            <a:r>
              <a:rPr lang="en-US" sz="2000" i="1" dirty="0">
                <a:latin typeface="+mj-lt"/>
              </a:rPr>
              <a:t>N</a:t>
            </a:r>
            <a:r>
              <a:rPr lang="en-US" sz="2000" dirty="0">
                <a:latin typeface="+mj-lt"/>
              </a:rPr>
              <a:t> is the number of cells in the contingency table</a:t>
            </a:r>
            <a:r>
              <a:rPr lang="en-US" sz="2000" dirty="0">
                <a:latin typeface="Source Sans Pro" panose="020B0503030403020204" pitchFamily="34" charset="0"/>
              </a:rPr>
              <a:t>.</a:t>
            </a:r>
          </a:p>
        </p:txBody>
      </p:sp>
      <p:grpSp>
        <p:nvGrpSpPr>
          <p:cNvPr id="15" name="Group 14"/>
          <p:cNvGrpSpPr/>
          <p:nvPr/>
        </p:nvGrpSpPr>
        <p:grpSpPr>
          <a:xfrm>
            <a:off x="2375636" y="5295947"/>
            <a:ext cx="7140096" cy="413087"/>
            <a:chOff x="914400" y="6012657"/>
            <a:chExt cx="7140096" cy="413087"/>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latin typeface="+mj-lt"/>
                </a:rPr>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76803"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70675730"/>
                </p:ext>
              </p:extLst>
            </p:nvPr>
          </p:nvGraphicFramePr>
          <p:xfrm>
            <a:off x="3339364" y="6025634"/>
            <a:ext cx="457200" cy="395287"/>
          </p:xfrm>
          <a:graphic>
            <a:graphicData uri="http://schemas.openxmlformats.org/presentationml/2006/ole">
              <mc:AlternateContent xmlns:mc="http://schemas.openxmlformats.org/markup-compatibility/2006">
                <mc:Choice xmlns:v="urn:schemas-microsoft-com:vml" Requires="v">
                  <p:oleObj spid="_x0000_s76804"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25634"/>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949196880"/>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1: We are interested in comparing the product quality exam pass rates of three suppliers A, B and C using nonparametric (i.e. distribution-free) hypothesis test: Chi-square test.</a:t>
            </a:r>
          </a:p>
          <a:p>
            <a:pPr lvl="1"/>
            <a:r>
              <a:rPr lang="en-US" dirty="0"/>
              <a:t>Data File: “Chi-Square Test_1” tab in “Sample Data.xlsx”</a:t>
            </a:r>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781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3034145"/>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782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
        <p:nvSpPr>
          <p:cNvPr id="8" name="Content Placeholder 2"/>
          <p:cNvSpPr txBox="1">
            <a:spLocks/>
          </p:cNvSpPr>
          <p:nvPr/>
        </p:nvSpPr>
        <p:spPr>
          <a:xfrm>
            <a:off x="533400" y="12954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a:t>Steps to run a chi-square test in SigmaXL</a:t>
            </a:r>
          </a:p>
          <a:p>
            <a:pPr lvl="1"/>
            <a:r>
              <a:rPr lang="en-US"/>
              <a:t>Select the entire range of data ( Supplier, Results, &amp; Count)</a:t>
            </a:r>
          </a:p>
          <a:p>
            <a:pPr lvl="1"/>
            <a:r>
              <a:rPr lang="en-US"/>
              <a:t>Click SigmaXL -&gt; Statistical Tools -&gt;</a:t>
            </a:r>
            <a:br>
              <a:rPr lang="en-US"/>
            </a:br>
            <a:r>
              <a:rPr lang="en-US"/>
              <a:t>Chi-Square Tests -&gt; Chi-Square Test</a:t>
            </a:r>
          </a:p>
          <a:p>
            <a:pPr lvl="1"/>
            <a:r>
              <a:rPr lang="en-US"/>
              <a:t>A new window named “Chi-Square Test &amp; Association” pops up with the selected range appearing in the box under “Please select your data”.</a:t>
            </a:r>
          </a:p>
          <a:p>
            <a:pPr lvl="1"/>
            <a:r>
              <a:rPr lang="en-US"/>
              <a:t>Click “Next&gt;&gt;”</a:t>
            </a:r>
          </a:p>
          <a:p>
            <a:pPr lvl="1"/>
            <a:r>
              <a:rPr lang="en-US"/>
              <a:t>A new window named “Chi-Square Test &amp; Association” pops up.</a:t>
            </a:r>
          </a:p>
          <a:p>
            <a:pPr lvl="1"/>
            <a:r>
              <a:rPr lang="en-US"/>
              <a:t>Select “Results” as “Count Category (X1)”</a:t>
            </a:r>
          </a:p>
          <a:p>
            <a:pPr lvl="1"/>
            <a:r>
              <a:rPr lang="en-US"/>
              <a:t>Select “Supplier” as “Group Category (X2)”</a:t>
            </a:r>
          </a:p>
          <a:p>
            <a:pPr lvl="1"/>
            <a:r>
              <a:rPr lang="en-US"/>
              <a:t>Select “Count” as “Count (Y)”</a:t>
            </a:r>
          </a:p>
          <a:p>
            <a:pPr lvl="1"/>
            <a:r>
              <a:rPr lang="en-US"/>
              <a:t>Click “OK&gt;&gt;”</a:t>
            </a:r>
          </a:p>
          <a:p>
            <a:pPr lvl="1"/>
            <a:r>
              <a:rPr lang="en-US"/>
              <a:t>The Chi-square test results appears automatically in the new tab </a:t>
            </a:r>
            <a:r>
              <a:rPr lang="en-US" sz="2000"/>
              <a:t>“Chi-Square </a:t>
            </a:r>
            <a:r>
              <a:rPr lang="en-US" sz="1600"/>
              <a:t>(1)</a:t>
            </a:r>
            <a:r>
              <a:rPr lang="en-US" sz="2000"/>
              <a:t>”</a:t>
            </a:r>
            <a:endParaRPr lang="en-US"/>
          </a:p>
          <a:p>
            <a:pPr lvl="1"/>
            <a:endParaRPr lang="en-US"/>
          </a:p>
          <a:p>
            <a:pPr lvl="1"/>
            <a:endParaRPr lang="en-US"/>
          </a:p>
          <a:p>
            <a:endParaRPr lang="en-US" dirty="0"/>
          </a:p>
        </p:txBody>
      </p:sp>
    </p:spTree>
    <p:custDataLst>
      <p:tags r:id="rId1"/>
    </p:custDataLst>
    <p:extLst>
      <p:ext uri="{BB962C8B-B14F-4D97-AF65-F5344CB8AC3E}">
        <p14:creationId xmlns:p14="http://schemas.microsoft.com/office/powerpoint/2010/main" val="2297454095"/>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783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E8147BAE-57DD-40E5-9283-BBC3EE8DFD95}"/>
              </a:ext>
            </a:extLst>
          </p:cNvPr>
          <p:cNvPicPr>
            <a:picLocks noChangeAspect="1"/>
          </p:cNvPicPr>
          <p:nvPr/>
        </p:nvPicPr>
        <p:blipFill>
          <a:blip r:embed="rId3"/>
          <a:stretch>
            <a:fillRect/>
          </a:stretch>
        </p:blipFill>
        <p:spPr>
          <a:xfrm>
            <a:off x="4089399" y="1107630"/>
            <a:ext cx="3200400" cy="2790749"/>
          </a:xfrm>
          <a:prstGeom prst="rect">
            <a:avLst/>
          </a:prstGeom>
        </p:spPr>
      </p:pic>
      <p:pic>
        <p:nvPicPr>
          <p:cNvPr id="6" name="Picture 5">
            <a:extLst>
              <a:ext uri="{FF2B5EF4-FFF2-40B4-BE49-F238E27FC236}">
                <a16:creationId xmlns:a16="http://schemas.microsoft.com/office/drawing/2014/main" id="{B28637CA-EAF9-4499-A487-586CD4CD09BE}"/>
              </a:ext>
            </a:extLst>
          </p:cNvPr>
          <p:cNvPicPr>
            <a:picLocks noChangeAspect="1"/>
          </p:cNvPicPr>
          <p:nvPr/>
        </p:nvPicPr>
        <p:blipFill>
          <a:blip r:embed="rId4"/>
          <a:stretch>
            <a:fillRect/>
          </a:stretch>
        </p:blipFill>
        <p:spPr>
          <a:xfrm>
            <a:off x="2033388" y="4015409"/>
            <a:ext cx="7312423" cy="2552700"/>
          </a:xfrm>
          <a:prstGeom prst="rect">
            <a:avLst/>
          </a:prstGeom>
        </p:spPr>
      </p:pic>
      <p:sp>
        <p:nvSpPr>
          <p:cNvPr id="20" name="Right Arrow 22"/>
          <p:cNvSpPr/>
          <p:nvPr/>
        </p:nvSpPr>
        <p:spPr>
          <a:xfrm rot="5400000">
            <a:off x="5460999" y="38630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3256427"/>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784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867400" y="2057400"/>
            <a:ext cx="4724400" cy="3139307"/>
          </a:xfrm>
          <a:prstGeom prst="rect">
            <a:avLst/>
          </a:prstGeom>
          <a:noFill/>
        </p:spPr>
        <p:txBody>
          <a:bodyPr wrap="square" lIns="91426" tIns="45713" rIns="91426" bIns="45713" rtlCol="0">
            <a:spAutoFit/>
          </a:bodyPr>
          <a:lstStyle/>
          <a:p>
            <a:pPr marL="236504" indent="-236504">
              <a:buFont typeface="Arial" pitchFamily="34" charset="0"/>
              <a:buChar char="•"/>
            </a:pPr>
            <a:r>
              <a:rPr lang="en-US" dirty="0">
                <a:latin typeface="+mj-lt"/>
              </a:rPr>
              <a:t>Observed counts are based on the sample observation.</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Expected counts are based on the assumption that the null hypothesis is true.</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Since the p-value is smaller than alpha level (0.05), we reject the null and claim that at least one supplier has a different pass rate from the others.</a:t>
            </a:r>
          </a:p>
        </p:txBody>
      </p:sp>
      <p:pic>
        <p:nvPicPr>
          <p:cNvPr id="8" name="Picture 7"/>
          <p:cNvPicPr>
            <a:picLocks noChangeAspect="1"/>
          </p:cNvPicPr>
          <p:nvPr/>
        </p:nvPicPr>
        <p:blipFill>
          <a:blip r:embed="rId4"/>
          <a:stretch>
            <a:fillRect/>
          </a:stretch>
        </p:blipFill>
        <p:spPr>
          <a:xfrm>
            <a:off x="609600" y="1427093"/>
            <a:ext cx="5035622" cy="466890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687672194"/>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2: We are trying to check whether there is a relationship between the suppliers and the results of product quality exam using nonparametric (i.e. distribution-fee) hypothesis test: Chi-square test. </a:t>
            </a:r>
          </a:p>
          <a:p>
            <a:pPr lvl="1"/>
            <a:r>
              <a:rPr lang="en-US" dirty="0"/>
              <a:t>Data File: “Chi-Square Test2” tab in “Sample Data.xlsx”</a:t>
            </a:r>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785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76362043"/>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Steps to run a chi-square test in SigmaXL</a:t>
            </a:r>
          </a:p>
          <a:p>
            <a:pPr lvl="1"/>
            <a:r>
              <a:rPr lang="en-US" dirty="0"/>
              <a:t>Select the entire range of data (Supplier, Results, &amp; Count)</a:t>
            </a:r>
          </a:p>
          <a:p>
            <a:pPr lvl="1"/>
            <a:r>
              <a:rPr lang="en-US" dirty="0"/>
              <a:t>Click SigmaXL -&gt; Statistical Tools -&gt;</a:t>
            </a:r>
            <a:br>
              <a:rPr lang="en-US" dirty="0"/>
            </a:br>
            <a:r>
              <a:rPr lang="en-US" dirty="0"/>
              <a:t>Chi-Square Tests -&gt; Chi-Square Test &amp; Association</a:t>
            </a:r>
          </a:p>
          <a:p>
            <a:pPr lvl="1"/>
            <a:r>
              <a:rPr lang="en-US" dirty="0"/>
              <a:t>A new window named “Chi-Square Test &amp; Association” pops up with the selected range appearing in the box under “Please select your data”.</a:t>
            </a:r>
          </a:p>
          <a:p>
            <a:pPr lvl="1"/>
            <a:r>
              <a:rPr lang="en-US" dirty="0"/>
              <a:t>Click “Next&gt;&gt;”</a:t>
            </a:r>
          </a:p>
          <a:p>
            <a:pPr lvl="1"/>
            <a:r>
              <a:rPr lang="en-US" dirty="0"/>
              <a:t>A new window named “Chi-Square Test &amp; Association” pops up.</a:t>
            </a:r>
          </a:p>
          <a:p>
            <a:pPr lvl="1"/>
            <a:r>
              <a:rPr lang="en-US" dirty="0"/>
              <a:t>Select “Results” as “Count Category (X1)”</a:t>
            </a:r>
          </a:p>
          <a:p>
            <a:pPr lvl="1"/>
            <a:r>
              <a:rPr lang="en-US" dirty="0"/>
              <a:t>Select “Supplier” as “Group Category (X2)”</a:t>
            </a:r>
          </a:p>
          <a:p>
            <a:pPr lvl="1"/>
            <a:r>
              <a:rPr lang="en-US" dirty="0"/>
              <a:t>Select “Count” as “Count (Y)”</a:t>
            </a:r>
          </a:p>
          <a:p>
            <a:pPr lvl="1"/>
            <a:r>
              <a:rPr lang="en-US" dirty="0"/>
              <a:t>Click “OK&gt;&gt;”</a:t>
            </a:r>
          </a:p>
          <a:p>
            <a:pPr lvl="1"/>
            <a:r>
              <a:rPr lang="en-US" dirty="0"/>
              <a:t>The Chi-square test results appears automatically in the new tab </a:t>
            </a:r>
            <a:r>
              <a:rPr lang="en-US" sz="2000" dirty="0"/>
              <a:t>“Chi-Square (1)”</a:t>
            </a:r>
            <a:endParaRPr lang="en-US" dirty="0"/>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786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8527984"/>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787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EC0203C-1AA8-404F-A75D-1EDF55C9A419}"/>
              </a:ext>
            </a:extLst>
          </p:cNvPr>
          <p:cNvPicPr>
            <a:picLocks noChangeAspect="1"/>
          </p:cNvPicPr>
          <p:nvPr/>
        </p:nvPicPr>
        <p:blipFill>
          <a:blip r:embed="rId3"/>
          <a:stretch>
            <a:fillRect/>
          </a:stretch>
        </p:blipFill>
        <p:spPr>
          <a:xfrm>
            <a:off x="4089399" y="1143001"/>
            <a:ext cx="3200400" cy="2790749"/>
          </a:xfrm>
          <a:prstGeom prst="rect">
            <a:avLst/>
          </a:prstGeom>
        </p:spPr>
      </p:pic>
      <p:pic>
        <p:nvPicPr>
          <p:cNvPr id="6" name="Picture 5">
            <a:extLst>
              <a:ext uri="{FF2B5EF4-FFF2-40B4-BE49-F238E27FC236}">
                <a16:creationId xmlns:a16="http://schemas.microsoft.com/office/drawing/2014/main" id="{FF2DBCDA-80BC-4021-9EDF-FB4284F00FF2}"/>
              </a:ext>
            </a:extLst>
          </p:cNvPr>
          <p:cNvPicPr>
            <a:picLocks noChangeAspect="1"/>
          </p:cNvPicPr>
          <p:nvPr/>
        </p:nvPicPr>
        <p:blipFill>
          <a:blip r:embed="rId4"/>
          <a:stretch>
            <a:fillRect/>
          </a:stretch>
        </p:blipFill>
        <p:spPr>
          <a:xfrm>
            <a:off x="1940855" y="3973996"/>
            <a:ext cx="7497487" cy="2617304"/>
          </a:xfrm>
          <a:prstGeom prst="rect">
            <a:avLst/>
          </a:prstGeom>
        </p:spPr>
      </p:pic>
      <p:sp>
        <p:nvSpPr>
          <p:cNvPr id="20" name="Right Arrow 22"/>
          <p:cNvSpPr/>
          <p:nvPr/>
        </p:nvSpPr>
        <p:spPr>
          <a:xfrm rot="5400000">
            <a:off x="5460998" y="38776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39140873"/>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788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53740" y="2057400"/>
            <a:ext cx="5115859" cy="2246755"/>
          </a:xfrm>
          <a:prstGeom prst="rect">
            <a:avLst/>
          </a:prstGeom>
          <a:noFill/>
        </p:spPr>
        <p:txBody>
          <a:bodyPr wrap="square" lIns="91426" tIns="45713" rIns="91426" bIns="45713" rtlCol="0">
            <a:spAutoFit/>
          </a:bodyPr>
          <a:lstStyle/>
          <a:p>
            <a:r>
              <a:rPr lang="en-US" sz="2000" dirty="0">
                <a:latin typeface="+mj-lt"/>
              </a:rPr>
              <a:t>The p-value is smaller than the alpha level (0.05).</a:t>
            </a:r>
          </a:p>
          <a:p>
            <a:endParaRPr lang="en-US" sz="2000" dirty="0">
              <a:latin typeface="+mj-lt"/>
            </a:endParaRPr>
          </a:p>
          <a:p>
            <a:r>
              <a:rPr lang="en-US" sz="2000" dirty="0">
                <a:latin typeface="+mj-lt"/>
              </a:rPr>
              <a:t>Therefore, we reject the null hypothesis. </a:t>
            </a:r>
          </a:p>
          <a:p>
            <a:endParaRPr lang="en-US" sz="2000" dirty="0">
              <a:latin typeface="+mj-lt"/>
            </a:endParaRPr>
          </a:p>
          <a:p>
            <a:r>
              <a:rPr lang="en-US" sz="2000" dirty="0">
                <a:latin typeface="+mj-lt"/>
              </a:rPr>
              <a:t>The product quality exam results are not independent of the suppliers.</a:t>
            </a:r>
          </a:p>
        </p:txBody>
      </p:sp>
      <p:pic>
        <p:nvPicPr>
          <p:cNvPr id="5" name="Picture 4"/>
          <p:cNvPicPr>
            <a:picLocks noChangeAspect="1"/>
          </p:cNvPicPr>
          <p:nvPr/>
        </p:nvPicPr>
        <p:blipFill>
          <a:blip r:embed="rId4"/>
          <a:stretch>
            <a:fillRect/>
          </a:stretch>
        </p:blipFill>
        <p:spPr>
          <a:xfrm>
            <a:off x="685800" y="1138782"/>
            <a:ext cx="4648200" cy="524545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607569468"/>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3.5.9 Tests of Equal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789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52631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790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1714" name="Object 2"/>
          <p:cNvGraphicFramePr>
            <a:graphicFrameLocks noChangeAspect="1"/>
          </p:cNvGraphicFramePr>
          <p:nvPr>
            <p:extLst>
              <p:ext uri="{D42A27DB-BD31-4B8C-83A1-F6EECF244321}">
                <p14:modId xmlns:p14="http://schemas.microsoft.com/office/powerpoint/2010/main" val="2131081173"/>
              </p:ext>
            </p:extLst>
          </p:nvPr>
        </p:nvGraphicFramePr>
        <p:xfrm>
          <a:off x="3810000" y="2667000"/>
          <a:ext cx="2535237" cy="528638"/>
        </p:xfrm>
        <a:graphic>
          <a:graphicData uri="http://schemas.openxmlformats.org/presentationml/2006/ole">
            <mc:AlternateContent xmlns:mc="http://schemas.openxmlformats.org/markup-compatibility/2006">
              <mc:Choice xmlns:v="urn:schemas-microsoft-com:vml" Requires="v">
                <p:oleObj spid="_x0000_s77826"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6733872"/>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791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276610" y="4038600"/>
            <a:ext cx="6978380" cy="1060840"/>
            <a:chOff x="990600" y="5323014"/>
            <a:chExt cx="6978380"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859007494"/>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78850"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a:extLst/>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a:t>
              </a:r>
              <a:r>
                <a:rPr lang="en-US" dirty="0">
                  <a:latin typeface="+mj-lt"/>
                </a:rPr>
                <a:t>where</a:t>
              </a:r>
            </a:p>
          </p:txBody>
        </p:sp>
        <p:sp>
          <p:nvSpPr>
            <p:cNvPr id="7" name="TextBox 6"/>
            <p:cNvSpPr txBox="1"/>
            <p:nvPr/>
          </p:nvSpPr>
          <p:spPr>
            <a:xfrm>
              <a:off x="3158048" y="5676900"/>
              <a:ext cx="4810932" cy="369332"/>
            </a:xfrm>
            <a:prstGeom prst="rect">
              <a:avLst/>
            </a:prstGeom>
            <a:noFill/>
          </p:spPr>
          <p:txBody>
            <a:bodyPr wrap="none" rtlCol="0">
              <a:spAutoFit/>
            </a:bodyPr>
            <a:lstStyle/>
            <a:p>
              <a:r>
                <a:rPr lang="en-US" dirty="0"/>
                <a:t>s</a:t>
              </a:r>
              <a:r>
                <a:rPr lang="en-US" baseline="-25000" dirty="0"/>
                <a:t>1</a:t>
              </a:r>
              <a:r>
                <a:rPr lang="en-US" dirty="0"/>
                <a:t> </a:t>
              </a:r>
              <a:r>
                <a:rPr lang="en-US" dirty="0">
                  <a:latin typeface="+mj-lt"/>
                </a:rPr>
                <a:t>and s</a:t>
              </a:r>
              <a:r>
                <a:rPr lang="en-US" baseline="-25000" dirty="0">
                  <a:latin typeface="+mj-lt"/>
                </a:rPr>
                <a:t>2</a:t>
              </a:r>
              <a:r>
                <a:rPr lang="en-US" dirty="0">
                  <a:latin typeface="+mj-lt"/>
                </a:rPr>
                <a:t> are the sample standard deviations</a:t>
              </a:r>
              <a:r>
                <a:rPr lang="en-US" dirty="0">
                  <a:latin typeface="Source Sans Pro" panose="020B0503030403020204" pitchFamily="34" charset="0"/>
                </a:rPr>
                <a:t>.</a:t>
              </a:r>
            </a:p>
          </p:txBody>
        </p:sp>
      </p:grpSp>
      <p:sp>
        <p:nvSpPr>
          <p:cNvPr id="9" name="TextBox 8"/>
          <p:cNvSpPr txBox="1"/>
          <p:nvPr/>
        </p:nvSpPr>
        <p:spPr>
          <a:xfrm>
            <a:off x="1752600" y="5447146"/>
            <a:ext cx="8610600" cy="369332"/>
          </a:xfrm>
          <a:prstGeom prst="rect">
            <a:avLst/>
          </a:prstGeom>
          <a:noFill/>
        </p:spPr>
        <p:txBody>
          <a:bodyPr wrap="square" rtlCol="0">
            <a:spAutoFit/>
          </a:bodyPr>
          <a:lstStyle/>
          <a:p>
            <a:r>
              <a:rPr lang="en-US" sz="1600" dirty="0">
                <a:latin typeface="+mj-lt"/>
              </a:rPr>
              <a:t>The sampling distribution of the test statistic follows F distribution when the null is true</a:t>
            </a:r>
            <a:r>
              <a:rPr lang="en-US" dirty="0">
                <a:latin typeface="+mj-lt"/>
              </a:rPr>
              <a:t>.</a:t>
            </a:r>
          </a:p>
        </p:txBody>
      </p:sp>
    </p:spTree>
    <p:custDataLst>
      <p:tags r:id="rId2"/>
    </p:custDataLst>
    <p:extLst>
      <p:ext uri="{BB962C8B-B14F-4D97-AF65-F5344CB8AC3E}">
        <p14:creationId xmlns:p14="http://schemas.microsoft.com/office/powerpoint/2010/main" val="3756107905"/>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792</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2028622" y="3807542"/>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2248873676"/>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79874"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6602991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79875"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51851387"/>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79876"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1821451" y="5566237"/>
            <a:ext cx="7888698" cy="338554"/>
          </a:xfrm>
          <a:prstGeom prst="rect">
            <a:avLst/>
          </a:prstGeom>
          <a:noFill/>
        </p:spPr>
        <p:txBody>
          <a:bodyPr wrap="none" rtlCol="0">
            <a:spAutoFit/>
          </a:bodyPr>
          <a:lstStyle/>
          <a:p>
            <a:r>
              <a:rPr lang="en-US" sz="1600" dirty="0">
                <a:latin typeface="+mj-lt"/>
              </a:rPr>
              <a:t>The sampling distribution of test statistic follows chi</a:t>
            </a:r>
            <a:r>
              <a:rPr lang="en-US" sz="1600" baseline="30000" dirty="0">
                <a:latin typeface="+mj-lt"/>
              </a:rPr>
              <a:t>2</a:t>
            </a:r>
            <a:r>
              <a:rPr lang="en-US" sz="1600" dirty="0">
                <a:latin typeface="+mj-lt"/>
              </a:rPr>
              <a:t> distribution when the null is true</a:t>
            </a:r>
            <a:r>
              <a:rPr lang="en-US" sz="1600"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3901611712"/>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sp>
        <p:nvSpPr>
          <p:cNvPr id="7" name="Slide Number Placeholder 6"/>
          <p:cNvSpPr>
            <a:spLocks noGrp="1"/>
          </p:cNvSpPr>
          <p:nvPr>
            <p:ph type="sldNum" sz="quarter" idx="4"/>
          </p:nvPr>
        </p:nvSpPr>
        <p:spPr/>
        <p:txBody>
          <a:bodyPr/>
          <a:lstStyle/>
          <a:p>
            <a:fld id="{5A6A12F4-C341-4E64-9C18-B0BA3358FAF5}" type="slidenum">
              <a:rPr lang="en-US" smtClean="0"/>
              <a:pPr/>
              <a:t>793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17959940"/>
              </p:ext>
            </p:extLst>
          </p:nvPr>
        </p:nvGraphicFramePr>
        <p:xfrm>
          <a:off x="3832878" y="3619499"/>
          <a:ext cx="1527175" cy="533400"/>
        </p:xfrm>
        <a:graphic>
          <a:graphicData uri="http://schemas.openxmlformats.org/presentationml/2006/ole">
            <mc:AlternateContent xmlns:mc="http://schemas.openxmlformats.org/markup-compatibility/2006">
              <mc:Choice xmlns:v="urn:schemas-microsoft-com:vml" Requires="v">
                <p:oleObj spid="_x0000_s80898"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2878"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4119564232"/>
              </p:ext>
            </p:extLst>
          </p:nvPr>
        </p:nvGraphicFramePr>
        <p:xfrm>
          <a:off x="6248400" y="3658064"/>
          <a:ext cx="314325" cy="436563"/>
        </p:xfrm>
        <a:graphic>
          <a:graphicData uri="http://schemas.openxmlformats.org/presentationml/2006/ole">
            <mc:AlternateContent xmlns:mc="http://schemas.openxmlformats.org/markup-compatibility/2006">
              <mc:Choice xmlns:v="urn:schemas-microsoft-com:vml" Requires="v">
                <p:oleObj spid="_x0000_s80899"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65806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877844003"/>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3572337961"/>
              </p:ext>
            </p:extLst>
          </p:nvPr>
        </p:nvGraphicFramePr>
        <p:xfrm>
          <a:off x="2133600" y="3616371"/>
          <a:ext cx="1527175" cy="533400"/>
        </p:xfrm>
        <a:graphic>
          <a:graphicData uri="http://schemas.openxmlformats.org/presentationml/2006/ole">
            <mc:AlternateContent xmlns:mc="http://schemas.openxmlformats.org/markup-compatibility/2006">
              <mc:Choice xmlns:v="urn:schemas-microsoft-com:vml" Requires="v">
                <p:oleObj spid="_x0000_s81922"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616371"/>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1910963199"/>
              </p:ext>
            </p:extLst>
          </p:nvPr>
        </p:nvGraphicFramePr>
        <p:xfrm>
          <a:off x="4638675" y="3664789"/>
          <a:ext cx="314325" cy="436563"/>
        </p:xfrm>
        <a:graphic>
          <a:graphicData uri="http://schemas.openxmlformats.org/presentationml/2006/ole">
            <mc:AlternateContent xmlns:mc="http://schemas.openxmlformats.org/markup-compatibility/2006">
              <mc:Choice xmlns:v="urn:schemas-microsoft-com:vml" Requires="v">
                <p:oleObj spid="_x0000_s81923"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8675" y="3664789"/>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772380753"/>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sp>
        <p:nvSpPr>
          <p:cNvPr id="7" name="Slide Number Placeholder 6"/>
          <p:cNvSpPr>
            <a:spLocks noGrp="1"/>
          </p:cNvSpPr>
          <p:nvPr>
            <p:ph type="sldNum" sz="quarter" idx="4"/>
          </p:nvPr>
        </p:nvSpPr>
        <p:spPr/>
        <p:txBody>
          <a:bodyPr/>
          <a:lstStyle/>
          <a:p>
            <a:fld id="{5A6A12F4-C341-4E64-9C18-B0BA3358FAF5}" type="slidenum">
              <a:rPr lang="en-US" smtClean="0"/>
              <a:pPr/>
              <a:t>795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375810" name="Object 2"/>
          <p:cNvGraphicFramePr>
            <a:graphicFrameLocks noChangeAspect="1"/>
          </p:cNvGraphicFramePr>
          <p:nvPr>
            <p:extLst>
              <p:ext uri="{D42A27DB-BD31-4B8C-83A1-F6EECF244321}">
                <p14:modId xmlns:p14="http://schemas.microsoft.com/office/powerpoint/2010/main" val="1452004774"/>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82946"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1864088" y="2786514"/>
            <a:ext cx="7865335" cy="1934528"/>
            <a:chOff x="592865" y="3429000"/>
            <a:chExt cx="7865335" cy="1934528"/>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latin typeface="+mj-lt"/>
                </a:rPr>
                <a:t>where</a:t>
              </a:r>
            </a:p>
          </p:txBody>
        </p:sp>
        <p:sp>
          <p:nvSpPr>
            <p:cNvPr id="6" name="TextBox 5"/>
            <p:cNvSpPr txBox="1"/>
            <p:nvPr/>
          </p:nvSpPr>
          <p:spPr>
            <a:xfrm>
              <a:off x="609600" y="3886200"/>
              <a:ext cx="7848600" cy="1477328"/>
            </a:xfrm>
            <a:prstGeom prst="rect">
              <a:avLst/>
            </a:prstGeom>
            <a:noFill/>
          </p:spPr>
          <p:txBody>
            <a:bodyPr wrap="square" rtlCol="0">
              <a:spAutoFit/>
            </a:bodyPr>
            <a:lstStyle/>
            <a:p>
              <a:r>
                <a:rPr lang="en-US" i="1" dirty="0">
                  <a:latin typeface="+mj-lt"/>
                </a:rPr>
                <a:t>N</a:t>
              </a:r>
              <a:r>
                <a:rPr lang="en-US" dirty="0">
                  <a:latin typeface="+mj-lt"/>
                </a:rPr>
                <a:t> is the total number of observations. </a:t>
              </a:r>
            </a:p>
            <a:p>
              <a:r>
                <a:rPr lang="en-US" i="1" dirty="0">
                  <a:latin typeface="+mj-lt"/>
                </a:rPr>
                <a:t>k</a:t>
              </a:r>
              <a:r>
                <a:rPr lang="en-US" dirty="0">
                  <a:latin typeface="+mj-lt"/>
                </a:rPr>
                <a:t> is the number of groups. </a:t>
              </a:r>
            </a:p>
            <a:p>
              <a:r>
                <a:rPr lang="en-US" i="1" dirty="0">
                  <a:latin typeface="+mj-lt"/>
                </a:rPr>
                <a:t>N</a:t>
              </a:r>
              <a:r>
                <a:rPr lang="en-US" i="1" baseline="-25000" dirty="0">
                  <a:latin typeface="+mj-lt"/>
                </a:rPr>
                <a:t>i</a:t>
              </a:r>
              <a:r>
                <a:rPr lang="en-US" dirty="0">
                  <a:latin typeface="+mj-lt"/>
                </a:rPr>
                <a:t> is the number of observations in the i</a:t>
              </a:r>
              <a:r>
                <a:rPr lang="en-US" baseline="30000" dirty="0">
                  <a:latin typeface="+mj-lt"/>
                </a:rPr>
                <a:t>th</a:t>
              </a:r>
              <a:r>
                <a:rPr lang="en-US" dirty="0">
                  <a:latin typeface="+mj-lt"/>
                </a:rPr>
                <a:t> group.</a:t>
              </a:r>
            </a:p>
            <a:p>
              <a:r>
                <a:rPr lang="en-US" i="1" dirty="0">
                  <a:latin typeface="+mj-lt"/>
                </a:rPr>
                <a:t>Z</a:t>
              </a:r>
              <a:r>
                <a:rPr lang="en-US" i="1" baseline="-25000" dirty="0">
                  <a:latin typeface="+mj-lt"/>
                </a:rPr>
                <a:t>i</a:t>
              </a:r>
              <a:r>
                <a:rPr lang="en-US" baseline="-25000" dirty="0">
                  <a:latin typeface="+mj-lt"/>
                </a:rPr>
                <a:t>. </a:t>
              </a:r>
              <a:r>
                <a:rPr lang="en-US" dirty="0">
                  <a:latin typeface="+mj-lt"/>
                </a:rPr>
                <a:t>is the group mean of the ith group.</a:t>
              </a:r>
            </a:p>
            <a:p>
              <a:r>
                <a:rPr lang="en-US" i="1" dirty="0">
                  <a:latin typeface="+mj-lt"/>
                </a:rPr>
                <a:t>Z</a:t>
              </a:r>
              <a:r>
                <a:rPr lang="en-US" baseline="-25000" dirty="0">
                  <a:latin typeface="+mj-lt"/>
                </a:rPr>
                <a:t>..</a:t>
              </a:r>
              <a:r>
                <a:rPr lang="en-US" dirty="0">
                  <a:latin typeface="+mj-lt"/>
                </a:rPr>
                <a:t> is the grand mean of all the observations.</a:t>
              </a:r>
            </a:p>
          </p:txBody>
        </p:sp>
      </p:grpSp>
      <p:grpSp>
        <p:nvGrpSpPr>
          <p:cNvPr id="17" name="Group 16"/>
          <p:cNvGrpSpPr/>
          <p:nvPr/>
        </p:nvGrpSpPr>
        <p:grpSpPr>
          <a:xfrm>
            <a:off x="1752601" y="5105400"/>
            <a:ext cx="8112053" cy="584200"/>
            <a:chOff x="381000" y="5411787"/>
            <a:chExt cx="8112053" cy="584200"/>
          </a:xfrm>
        </p:grpSpPr>
        <p:grpSp>
          <p:nvGrpSpPr>
            <p:cNvPr id="14" name="Group 13"/>
            <p:cNvGrpSpPr/>
            <p:nvPr/>
          </p:nvGrpSpPr>
          <p:grpSpPr>
            <a:xfrm>
              <a:off x="3943410" y="5411787"/>
              <a:ext cx="4549643" cy="511175"/>
              <a:chOff x="2180214" y="5395912"/>
              <a:chExt cx="4549643" cy="511175"/>
            </a:xfrm>
          </p:grpSpPr>
          <p:sp>
            <p:nvSpPr>
              <p:cNvPr id="9" name="TextBox 8"/>
              <p:cNvSpPr txBox="1"/>
              <p:nvPr/>
            </p:nvSpPr>
            <p:spPr>
              <a:xfrm>
                <a:off x="2180214" y="5514643"/>
                <a:ext cx="4549643" cy="338554"/>
              </a:xfrm>
              <a:prstGeom prst="rect">
                <a:avLst/>
              </a:prstGeom>
              <a:noFill/>
            </p:spPr>
            <p:txBody>
              <a:bodyPr wrap="none" rtlCol="0">
                <a:spAutoFit/>
              </a:bodyPr>
              <a:lstStyle/>
              <a:p>
                <a:r>
                  <a:rPr lang="en-US" sz="1600" dirty="0"/>
                  <a:t>, </a:t>
                </a:r>
                <a:r>
                  <a:rPr lang="en-US" sz="1600" dirty="0">
                    <a:latin typeface="+mj-lt"/>
                  </a:rPr>
                  <a:t>where        is the group median of the i</a:t>
                </a:r>
                <a:r>
                  <a:rPr lang="en-US" sz="1600" baseline="30000" dirty="0">
                    <a:latin typeface="+mj-lt"/>
                  </a:rPr>
                  <a:t>th</a:t>
                </a:r>
                <a:r>
                  <a:rPr lang="en-US" sz="1600" dirty="0">
                    <a:latin typeface="+mj-lt"/>
                  </a:rPr>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2235624502"/>
                  </p:ext>
                </p:extLst>
              </p:nvPr>
            </p:nvGraphicFramePr>
            <p:xfrm>
              <a:off x="2950091" y="5395912"/>
              <a:ext cx="315912" cy="511175"/>
            </p:xfrm>
            <a:graphic>
              <a:graphicData uri="http://schemas.openxmlformats.org/presentationml/2006/ole">
                <mc:AlternateContent xmlns:mc="http://schemas.openxmlformats.org/markup-compatibility/2006">
                  <mc:Choice xmlns:v="urn:schemas-microsoft-com:vml" Requires="v">
                    <p:oleObj spid="_x0000_s82947"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0091" y="5395912"/>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2522186815"/>
                </p:ext>
              </p:extLst>
            </p:nvPr>
          </p:nvGraphicFramePr>
          <p:xfrm>
            <a:off x="2514599" y="5411787"/>
            <a:ext cx="1557337" cy="584200"/>
          </p:xfrm>
          <a:graphic>
            <a:graphicData uri="http://schemas.openxmlformats.org/presentationml/2006/ole">
              <mc:AlternateContent xmlns:mc="http://schemas.openxmlformats.org/markup-compatibility/2006">
                <mc:Choice xmlns:v="urn:schemas-microsoft-com:vml" Requires="v">
                  <p:oleObj spid="_x0000_s82948"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599"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407197" cy="338554"/>
            </a:xfrm>
            <a:prstGeom prst="rect">
              <a:avLst/>
            </a:prstGeom>
            <a:noFill/>
          </p:spPr>
          <p:txBody>
            <a:bodyPr wrap="none" rtlCol="0">
              <a:spAutoFit/>
            </a:bodyPr>
            <a:lstStyle/>
            <a:p>
              <a:r>
                <a:rPr lang="en-US" sz="1600" dirty="0">
                  <a:latin typeface="+mj-lt"/>
                </a:rPr>
                <a:t>In Brown-Forsythe Test,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590503699"/>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82949"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a:t>
                </a:r>
                <a:r>
                  <a:rPr lang="en-US" sz="1600" dirty="0">
                    <a:latin typeface="+mj-lt"/>
                  </a:rPr>
                  <a:t>where        is the group mean of the i</a:t>
                </a:r>
                <a:r>
                  <a:rPr lang="en-US" sz="1600" baseline="30000" dirty="0">
                    <a:latin typeface="+mj-lt"/>
                  </a:rPr>
                  <a:t>th</a:t>
                </a:r>
                <a:r>
                  <a:rPr lang="en-US" sz="1600" dirty="0">
                    <a:latin typeface="+mj-lt"/>
                  </a:rPr>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1950736943"/>
                  </p:ext>
                </p:extLst>
              </p:nvPr>
            </p:nvGraphicFramePr>
            <p:xfrm>
              <a:off x="3200400" y="5943600"/>
              <a:ext cx="315913" cy="487363"/>
            </p:xfrm>
            <a:graphic>
              <a:graphicData uri="http://schemas.openxmlformats.org/presentationml/2006/ole">
                <mc:AlternateContent xmlns:mc="http://schemas.openxmlformats.org/markup-compatibility/2006">
                  <mc:Choice xmlns:v="urn:schemas-microsoft-com:vml" Requires="v">
                    <p:oleObj spid="_x0000_s82950"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latin typeface="+mj-lt"/>
                </a:rPr>
                <a:t>In Levene’s Test, </a:t>
              </a:r>
            </a:p>
          </p:txBody>
        </p:sp>
      </p:grpSp>
    </p:spTree>
    <p:custDataLst>
      <p:tags r:id="rId2"/>
    </p:custDataLst>
    <p:extLst>
      <p:ext uri="{BB962C8B-B14F-4D97-AF65-F5344CB8AC3E}">
        <p14:creationId xmlns:p14="http://schemas.microsoft.com/office/powerpoint/2010/main" val="3267652285"/>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lstStyle/>
          <a:p>
            <a:r>
              <a:rPr lang="en-US" dirty="0"/>
              <a:t>Case Study: We are interested in comparing the variances of the retail price of a product in state A and state B.</a:t>
            </a:r>
          </a:p>
          <a:p>
            <a:pPr lvl="1"/>
            <a:r>
              <a:rPr lang="en-US" dirty="0"/>
              <a:t>Data File: “Two-Sample T-Test” tab in “Sample Data.xlsx”</a:t>
            </a:r>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796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02558628"/>
              </p:ext>
            </p:extLst>
          </p:nvPr>
        </p:nvGraphicFramePr>
        <p:xfrm>
          <a:off x="3659618" y="2286000"/>
          <a:ext cx="1181100" cy="506185"/>
        </p:xfrm>
        <a:graphic>
          <a:graphicData uri="http://schemas.openxmlformats.org/presentationml/2006/ole">
            <mc:AlternateContent xmlns:mc="http://schemas.openxmlformats.org/markup-compatibility/2006">
              <mc:Choice xmlns:v="urn:schemas-microsoft-com:vml" Requires="v">
                <p:oleObj spid="_x0000_s83970"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9618" y="2286000"/>
                        <a:ext cx="1181100" cy="5061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2556726621"/>
              </p:ext>
            </p:extLst>
          </p:nvPr>
        </p:nvGraphicFramePr>
        <p:xfrm>
          <a:off x="4562288" y="2778738"/>
          <a:ext cx="1181100" cy="506413"/>
        </p:xfrm>
        <a:graphic>
          <a:graphicData uri="http://schemas.openxmlformats.org/presentationml/2006/ole">
            <mc:AlternateContent xmlns:mc="http://schemas.openxmlformats.org/markup-compatibility/2006">
              <mc:Choice xmlns:v="urn:schemas-microsoft-com:vml" Requires="v">
                <p:oleObj spid="_x0000_s83971" name="Equation" r:id="rId7" imgW="533169" imgH="228501" progId="Equation.3">
                  <p:embed/>
                </p:oleObj>
              </mc:Choice>
              <mc:Fallback>
                <p:oleObj name="Equation" r:id="rId7" imgW="533169" imgH="228501" progId="Equation.3">
                  <p:embed/>
                  <p:pic>
                    <p:nvPicPr>
                      <p:cNvPr id="5959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2288" y="2778738"/>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08863240"/>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1: run the normality test to check whether all levels of data are normally distributed</a:t>
            </a:r>
          </a:p>
          <a:p>
            <a:pPr lvl="1"/>
            <a:r>
              <a:rPr lang="en-US" dirty="0"/>
              <a:t>Select the entire range of data (both “State” and “Retail Price” columns)</a:t>
            </a:r>
          </a:p>
          <a:p>
            <a:pPr lvl="1"/>
            <a:r>
              <a:rPr lang="en-US" dirty="0"/>
              <a:t>Click SigmaXL -&gt; Graphical Tools -&gt; Histograms &amp; Descriptive Statistics</a:t>
            </a:r>
          </a:p>
          <a:p>
            <a:pPr lvl="1"/>
            <a:r>
              <a:rPr lang="en-US" dirty="0"/>
              <a:t>A new window named “Histograms &amp; Descriptive ”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“Retail Price” as the “Numeric Data Variables (Y)”</a:t>
            </a:r>
          </a:p>
          <a:p>
            <a:pPr lvl="1"/>
            <a:r>
              <a:rPr lang="en-US" dirty="0"/>
              <a:t>Select “State” as “Group Category (X1)”</a:t>
            </a:r>
          </a:p>
          <a:p>
            <a:pPr lvl="1"/>
            <a:r>
              <a:rPr lang="en-US" dirty="0"/>
              <a:t>Click “OK&gt;&gt;”</a:t>
            </a:r>
          </a:p>
          <a:p>
            <a:pPr lvl="1"/>
            <a:r>
              <a:rPr lang="en-US" dirty="0"/>
              <a:t>The normality test results appear automatically in the new tab “Hist Descript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797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9427742"/>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798</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C12AF70-6C70-4758-8299-139F33970CBF}"/>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5087BF0F-8B1A-4238-BFAE-2ACDE5EE9637}"/>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1" name="Right Arrow 24"/>
          <p:cNvSpPr/>
          <p:nvPr/>
        </p:nvSpPr>
        <p:spPr>
          <a:xfrm rot="5400000">
            <a:off x="5461000" y="38203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77522267"/>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799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943600" y="2409143"/>
            <a:ext cx="4648200" cy="2862308"/>
          </a:xfrm>
          <a:prstGeom prst="rect">
            <a:avLst/>
          </a:prstGeom>
          <a:noFill/>
        </p:spPr>
        <p:txBody>
          <a:bodyPr wrap="square" lIns="91426" tIns="45713" rIns="91426" bIns="45713" rtlCol="0">
            <a:spAutoFit/>
          </a:bodyPr>
          <a:lstStyle/>
          <a:p>
            <a:r>
              <a:rPr lang="en-US" sz="2000" dirty="0">
                <a:latin typeface="+mj-lt"/>
              </a:rPr>
              <a:t>Null Hypothesis (H</a:t>
            </a:r>
            <a:r>
              <a:rPr lang="en-US" sz="2000" baseline="-25000" dirty="0">
                <a:latin typeface="+mj-lt"/>
              </a:rPr>
              <a:t>0</a:t>
            </a:r>
            <a:r>
              <a:rPr lang="en-US" sz="2000" dirty="0">
                <a:latin typeface="+mj-lt"/>
              </a:rPr>
              <a:t>): The data are normally distributed.</a:t>
            </a:r>
          </a:p>
          <a:p>
            <a:r>
              <a:rPr lang="en-US" sz="2000" dirty="0">
                <a:latin typeface="+mj-lt"/>
              </a:rPr>
              <a:t>Alternative Hypothesis (H</a:t>
            </a:r>
            <a:r>
              <a:rPr lang="en-US" sz="2000" baseline="-25000" dirty="0">
                <a:latin typeface="+mj-lt"/>
              </a:rPr>
              <a:t>a</a:t>
            </a:r>
            <a:r>
              <a:rPr lang="en-US" sz="2000" dirty="0">
                <a:latin typeface="+mj-lt"/>
              </a:rPr>
              <a:t>): The data are not normally distributed.</a:t>
            </a:r>
          </a:p>
          <a:p>
            <a:endParaRPr lang="en-US" sz="2000" dirty="0">
              <a:latin typeface="+mj-lt"/>
            </a:endParaRPr>
          </a:p>
          <a:p>
            <a:r>
              <a:rPr lang="en-US" sz="2000" dirty="0">
                <a:latin typeface="+mj-lt"/>
              </a:rPr>
              <a:t>Both retail price data of state A and B are normally distributed since the p-values are both greater than alpha level (0.05).</a:t>
            </a:r>
          </a:p>
        </p:txBody>
      </p:sp>
      <p:pic>
        <p:nvPicPr>
          <p:cNvPr id="3" name="Picture 2"/>
          <p:cNvPicPr>
            <a:picLocks noChangeAspect="1"/>
          </p:cNvPicPr>
          <p:nvPr/>
        </p:nvPicPr>
        <p:blipFill>
          <a:blip r:embed="rId4"/>
          <a:stretch>
            <a:fillRect/>
          </a:stretch>
        </p:blipFill>
        <p:spPr>
          <a:xfrm>
            <a:off x="321120" y="1295400"/>
            <a:ext cx="5622480" cy="4751121"/>
          </a:xfrm>
          <a:prstGeom prst="rect">
            <a:avLst/>
          </a:prstGeom>
          <a:ln w="3175">
            <a:solidFill>
              <a:schemeClr val="bg1">
                <a:lumMod val="85000"/>
              </a:schemeClr>
            </a:solidFill>
          </a:ln>
        </p:spPr>
      </p:pic>
    </p:spTree>
    <p:custDataLst>
      <p:tags r:id="rId1"/>
    </p:custDataLst>
    <p:extLst>
      <p:ext uri="{BB962C8B-B14F-4D97-AF65-F5344CB8AC3E}">
        <p14:creationId xmlns:p14="http://schemas.microsoft.com/office/powerpoint/2010/main" val="830892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146" y="3886200"/>
            <a:ext cx="6070907" cy="222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5021" y="2133600"/>
            <a:ext cx="1141558" cy="1130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SigmaXL</a:t>
            </a:r>
          </a:p>
          <a:p>
            <a:pPr lvl="1"/>
            <a:r>
              <a:rPr lang="en-US" dirty="0"/>
              <a:t>If all the groups of data are normally distributed, run Bartlett’s test in SigmaXL to test the equality of the variance.</a:t>
            </a:r>
          </a:p>
          <a:p>
            <a:pPr lvl="2"/>
            <a:r>
              <a:rPr lang="en-US" dirty="0"/>
              <a:t>Select the entire range of data (both “State” and “Retail Price” columns)</a:t>
            </a:r>
          </a:p>
          <a:p>
            <a:pPr lvl="2"/>
            <a:r>
              <a:rPr lang="en-US" dirty="0"/>
              <a:t>Click SigmaXL -&gt; Statistical Tools -&gt; Equal Variance Tests -&gt; Bartlett</a:t>
            </a:r>
          </a:p>
          <a:p>
            <a:pPr lvl="2"/>
            <a:r>
              <a:rPr lang="en-US" dirty="0"/>
              <a:t>A new window named “Bartlett’s Test” pops up with the selected range appearing in the box under “Please select your data”</a:t>
            </a:r>
          </a:p>
          <a:p>
            <a:pPr lvl="2"/>
            <a:r>
              <a:rPr lang="en-US" dirty="0"/>
              <a:t>Click “Next&gt;&gt;”</a:t>
            </a:r>
          </a:p>
          <a:p>
            <a:pPr lvl="2"/>
            <a:r>
              <a:rPr lang="en-US" dirty="0"/>
              <a:t>A new window named “Bartlett’s Test” appears</a:t>
            </a:r>
          </a:p>
          <a:p>
            <a:pPr lvl="2"/>
            <a:r>
              <a:rPr lang="en-US" dirty="0"/>
              <a:t>Select “Retail Price” as the “Numeric Data Variable (Y)”</a:t>
            </a:r>
          </a:p>
          <a:p>
            <a:pPr lvl="2"/>
            <a:r>
              <a:rPr lang="en-US" dirty="0"/>
              <a:t>Select “State” as “Group Category (X)”</a:t>
            </a:r>
          </a:p>
          <a:p>
            <a:pPr lvl="2"/>
            <a:r>
              <a:rPr lang="en-US" dirty="0"/>
              <a:t>Click “OK&gt;&gt;”</a:t>
            </a:r>
          </a:p>
          <a:p>
            <a:pPr lvl="2"/>
            <a:r>
              <a:rPr lang="en-US" dirty="0"/>
              <a:t>The results of Bartlett’s test appear automatically in the new tab “Bartlett's Test (1)”</a:t>
            </a:r>
          </a:p>
          <a:p>
            <a:pPr lvl="2"/>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800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31427680"/>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801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1B34CB5F-5260-4D78-862C-FE83C2479241}"/>
              </a:ext>
            </a:extLst>
          </p:cNvPr>
          <p:cNvPicPr>
            <a:picLocks noChangeAspect="1"/>
          </p:cNvPicPr>
          <p:nvPr/>
        </p:nvPicPr>
        <p:blipFill>
          <a:blip r:embed="rId3"/>
          <a:stretch>
            <a:fillRect/>
          </a:stretch>
        </p:blipFill>
        <p:spPr>
          <a:xfrm>
            <a:off x="4038600" y="1143000"/>
            <a:ext cx="3306113" cy="2882931"/>
          </a:xfrm>
          <a:prstGeom prst="rect">
            <a:avLst/>
          </a:prstGeom>
        </p:spPr>
      </p:pic>
      <p:pic>
        <p:nvPicPr>
          <p:cNvPr id="7" name="Picture 6">
            <a:extLst>
              <a:ext uri="{FF2B5EF4-FFF2-40B4-BE49-F238E27FC236}">
                <a16:creationId xmlns:a16="http://schemas.microsoft.com/office/drawing/2014/main" id="{E28197FE-D983-4626-9093-8E6ACDDF2680}"/>
              </a:ext>
            </a:extLst>
          </p:cNvPr>
          <p:cNvPicPr>
            <a:picLocks noChangeAspect="1"/>
          </p:cNvPicPr>
          <p:nvPr/>
        </p:nvPicPr>
        <p:blipFill>
          <a:blip r:embed="rId4"/>
          <a:stretch>
            <a:fillRect/>
          </a:stretch>
        </p:blipFill>
        <p:spPr>
          <a:xfrm>
            <a:off x="1786064" y="4111487"/>
            <a:ext cx="7807072" cy="2469874"/>
          </a:xfrm>
          <a:prstGeom prst="rect">
            <a:avLst/>
          </a:prstGeom>
        </p:spPr>
      </p:pic>
      <p:sp>
        <p:nvSpPr>
          <p:cNvPr id="23" name="Right Arrow 21"/>
          <p:cNvSpPr/>
          <p:nvPr/>
        </p:nvSpPr>
        <p:spPr>
          <a:xfrm rot="5400000">
            <a:off x="5461000" y="399611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6497490"/>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802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657041" y="2209800"/>
            <a:ext cx="4112559" cy="2554531"/>
          </a:xfrm>
          <a:prstGeom prst="rect">
            <a:avLst/>
          </a:prstGeom>
          <a:noFill/>
        </p:spPr>
        <p:txBody>
          <a:bodyPr wrap="square" lIns="91426" tIns="45713" rIns="91426" bIns="45713" rtlCol="0">
            <a:spAutoFit/>
          </a:bodyPr>
          <a:lstStyle/>
          <a:p>
            <a:pPr marL="0" lvl="1"/>
            <a:r>
              <a:rPr lang="en-US" sz="2000" dirty="0">
                <a:latin typeface="+mj-lt"/>
              </a:rPr>
              <a:t>The p-value of Bartlett’s test is greater than the alpha level of 0.05.</a:t>
            </a:r>
          </a:p>
          <a:p>
            <a:pPr marL="0" lvl="1"/>
            <a:endParaRPr lang="en-US" sz="2000" dirty="0">
              <a:latin typeface="+mj-lt"/>
            </a:endParaRPr>
          </a:p>
          <a:p>
            <a:pPr marL="0" lvl="1"/>
            <a:r>
              <a:rPr lang="en-US" sz="2000" dirty="0">
                <a:latin typeface="+mj-lt"/>
              </a:rPr>
              <a:t>Therefore, we fail to reject the null hypothesis and claim that the variances of different groups are identical.</a:t>
            </a:r>
          </a:p>
        </p:txBody>
      </p:sp>
      <p:pic>
        <p:nvPicPr>
          <p:cNvPr id="5" name="Picture 4"/>
          <p:cNvPicPr>
            <a:picLocks noChangeAspect="1"/>
          </p:cNvPicPr>
          <p:nvPr/>
        </p:nvPicPr>
        <p:blipFill>
          <a:blip r:embed="rId4"/>
          <a:stretch>
            <a:fillRect/>
          </a:stretch>
        </p:blipFill>
        <p:spPr>
          <a:xfrm>
            <a:off x="304800" y="1371600"/>
            <a:ext cx="6207404" cy="44196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77011191"/>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lstStyle/>
          <a:p>
            <a:pPr marL="342850" lvl="1">
              <a:buClr>
                <a:schemeClr val="accent1"/>
              </a:buClr>
            </a:pPr>
            <a:r>
              <a:rPr lang="en-US" sz="2400" dirty="0"/>
              <a:t>If at least one of the groups is not normally distributed, run Levene’s test in SigmaXL to test the equality of the variance.</a:t>
            </a:r>
          </a:p>
          <a:p>
            <a:pPr lvl="2"/>
            <a:r>
              <a:rPr lang="en-US" sz="2200" dirty="0"/>
              <a:t>Select the entire range of data (both “State” and “Retail Price” columns)</a:t>
            </a:r>
          </a:p>
          <a:p>
            <a:pPr lvl="2"/>
            <a:r>
              <a:rPr lang="en-US" sz="2200" dirty="0"/>
              <a:t>Click SigmaXL -&gt; Statistical Tools -&gt; Equal Variance Tests -&gt; Levene</a:t>
            </a:r>
          </a:p>
          <a:p>
            <a:pPr lvl="2"/>
            <a:r>
              <a:rPr lang="en-US" sz="2200" dirty="0"/>
              <a:t>A new window named “Levene’s Test” pops up with the selected range appearing in the box under “Please select your data”</a:t>
            </a:r>
          </a:p>
          <a:p>
            <a:pPr lvl="2"/>
            <a:r>
              <a:rPr lang="en-US" sz="2200" dirty="0"/>
              <a:t>Click “Next&gt;&gt;”</a:t>
            </a:r>
          </a:p>
          <a:p>
            <a:pPr lvl="2"/>
            <a:r>
              <a:rPr lang="en-US" sz="2200" dirty="0"/>
              <a:t>A new window named “Levene’s Test” appears</a:t>
            </a:r>
          </a:p>
          <a:p>
            <a:pPr lvl="2"/>
            <a:r>
              <a:rPr lang="en-US" sz="2200" dirty="0"/>
              <a:t>Select “Retail Price” as the “Numeric Data Variable (Y)”</a:t>
            </a:r>
          </a:p>
          <a:p>
            <a:pPr lvl="2"/>
            <a:r>
              <a:rPr lang="en-US" sz="2200" dirty="0"/>
              <a:t>Select “State” as “Group Category (X)”</a:t>
            </a:r>
          </a:p>
          <a:p>
            <a:pPr lvl="2"/>
            <a:r>
              <a:rPr lang="en-US" sz="2200" dirty="0"/>
              <a:t>Click “OK&gt;&gt;”</a:t>
            </a:r>
          </a:p>
          <a:p>
            <a:pPr lvl="2"/>
            <a:r>
              <a:rPr lang="en-US" sz="2200" dirty="0"/>
              <a:t>The results of Levene’s test appear automatically in the new tab “Levene's Test (1)”</a:t>
            </a:r>
          </a:p>
          <a:p>
            <a:pPr marL="708558" lvl="2">
              <a:buClr>
                <a:schemeClr val="accent1"/>
              </a:buClr>
            </a:pPr>
            <a:endParaRPr lang="en-US" sz="2200"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803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4977058"/>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804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616ECF0D-2CE6-4636-B012-3A6CB45F4EC0}"/>
              </a:ext>
            </a:extLst>
          </p:cNvPr>
          <p:cNvPicPr>
            <a:picLocks noChangeAspect="1"/>
          </p:cNvPicPr>
          <p:nvPr/>
        </p:nvPicPr>
        <p:blipFill>
          <a:blip r:embed="rId3"/>
          <a:stretch>
            <a:fillRect/>
          </a:stretch>
        </p:blipFill>
        <p:spPr>
          <a:xfrm>
            <a:off x="4089400" y="1172817"/>
            <a:ext cx="3200400" cy="2790749"/>
          </a:xfrm>
          <a:prstGeom prst="rect">
            <a:avLst/>
          </a:prstGeom>
        </p:spPr>
      </p:pic>
      <p:pic>
        <p:nvPicPr>
          <p:cNvPr id="7" name="Picture 6">
            <a:extLst>
              <a:ext uri="{FF2B5EF4-FFF2-40B4-BE49-F238E27FC236}">
                <a16:creationId xmlns:a16="http://schemas.microsoft.com/office/drawing/2014/main" id="{D97D6661-429C-436F-8492-BAA29E4D4F70}"/>
              </a:ext>
            </a:extLst>
          </p:cNvPr>
          <p:cNvPicPr>
            <a:picLocks noChangeAspect="1"/>
          </p:cNvPicPr>
          <p:nvPr/>
        </p:nvPicPr>
        <p:blipFill>
          <a:blip r:embed="rId4"/>
          <a:stretch>
            <a:fillRect/>
          </a:stretch>
        </p:blipFill>
        <p:spPr>
          <a:xfrm>
            <a:off x="1730310" y="4086149"/>
            <a:ext cx="7918580" cy="2505151"/>
          </a:xfrm>
          <a:prstGeom prst="rect">
            <a:avLst/>
          </a:prstGeom>
        </p:spPr>
      </p:pic>
      <p:sp>
        <p:nvSpPr>
          <p:cNvPr id="24" name="Right Arrow 21"/>
          <p:cNvSpPr/>
          <p:nvPr/>
        </p:nvSpPr>
        <p:spPr>
          <a:xfrm rot="5400000">
            <a:off x="5461000" y="396356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70808452"/>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805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519718" y="2667000"/>
            <a:ext cx="4249882" cy="2246755"/>
          </a:xfrm>
          <a:prstGeom prst="rect">
            <a:avLst/>
          </a:prstGeom>
          <a:noFill/>
        </p:spPr>
        <p:txBody>
          <a:bodyPr wrap="square" lIns="91426" tIns="45713" rIns="91426" bIns="45713" rtlCol="0">
            <a:spAutoFit/>
          </a:bodyPr>
          <a:lstStyle/>
          <a:p>
            <a:pPr marL="0" lvl="1"/>
            <a:r>
              <a:rPr lang="en-US" sz="2000" dirty="0"/>
              <a:t>The p-value of Levene’s test is greater than the alpha level of 0.05.</a:t>
            </a:r>
          </a:p>
          <a:p>
            <a:pPr marL="0" lvl="1"/>
            <a:endParaRPr lang="en-US" sz="2000" dirty="0"/>
          </a:p>
          <a:p>
            <a:pPr marL="0" lvl="1"/>
            <a:r>
              <a:rPr lang="en-US" sz="2000" dirty="0"/>
              <a:t>Therefore, we fail to reject the null hypothesis and claim that the variances of different groups are identical.</a:t>
            </a:r>
          </a:p>
        </p:txBody>
      </p:sp>
      <p:pic>
        <p:nvPicPr>
          <p:cNvPr id="3" name="Picture 2"/>
          <p:cNvPicPr>
            <a:picLocks noChangeAspect="1"/>
          </p:cNvPicPr>
          <p:nvPr/>
        </p:nvPicPr>
        <p:blipFill>
          <a:blip r:embed="rId4"/>
          <a:stretch>
            <a:fillRect/>
          </a:stretch>
        </p:blipFill>
        <p:spPr>
          <a:xfrm>
            <a:off x="609599" y="1219200"/>
            <a:ext cx="5715001" cy="4956611"/>
          </a:xfrm>
          <a:prstGeom prst="rect">
            <a:avLst/>
          </a:prstGeom>
          <a:noFill/>
          <a:ln>
            <a:solidFill>
              <a:schemeClr val="bg1">
                <a:lumMod val="85000"/>
              </a:schemeClr>
            </a:solidFill>
          </a:ln>
        </p:spPr>
      </p:pic>
    </p:spTree>
    <p:custDataLst>
      <p:tags r:id="rId1"/>
    </p:custDataLst>
    <p:extLst>
      <p:ext uri="{BB962C8B-B14F-4D97-AF65-F5344CB8AC3E}">
        <p14:creationId xmlns:p14="http://schemas.microsoft.com/office/powerpoint/2010/main" val="1921322686"/>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Autofit/>
          </a:bodyPr>
          <a:lstStyle/>
          <a:p>
            <a:r>
              <a:rPr lang="en-US" dirty="0"/>
              <a:t>Hypothesis Testing Roadmap:</a:t>
            </a:r>
            <a:r>
              <a:rPr lang="en-US" sz="4800" dirty="0"/>
              <a:t> </a:t>
            </a:r>
            <a:r>
              <a:rPr lang="en-US" dirty="0"/>
              <a:t>Putting it all together</a:t>
            </a:r>
            <a:endParaRPr lang="en-US" sz="4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806</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6000" y="1037131"/>
            <a:ext cx="6573208" cy="578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6647898"/>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4.0 Improve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807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03476752"/>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4.2.6 Stepwise Regression</a:t>
            </a:r>
          </a:p>
          <a:p>
            <a:pPr marL="114300" indent="0">
              <a:buNone/>
            </a:pPr>
            <a:r>
              <a:rPr lang="en-US" sz="1600" dirty="0"/>
              <a:t>   4.2.7 Logistic Regression</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4.3 Designed Experiments</a:t>
            </a:r>
          </a:p>
          <a:p>
            <a:pPr marL="114300" indent="0">
              <a:buNone/>
            </a:pPr>
            <a:r>
              <a:rPr lang="en-US" sz="1600" dirty="0"/>
              <a:t>   4.3.1 Experiment Objectives</a:t>
            </a:r>
          </a:p>
          <a:p>
            <a:pPr marL="114300" indent="0">
              <a:buNone/>
            </a:pPr>
            <a:r>
              <a:rPr lang="en-US" sz="1600" dirty="0"/>
              <a:t>   4.3.2 Experimental Methods</a:t>
            </a:r>
          </a:p>
          <a:p>
            <a:pPr marL="114300" indent="0">
              <a:buNone/>
            </a:pPr>
            <a:r>
              <a:rPr lang="en-US" sz="1600" dirty="0"/>
              <a:t>   4.3.3 DOE Design Considerations</a:t>
            </a:r>
          </a:p>
          <a:p>
            <a:pPr marL="114300" indent="0">
              <a:buNone/>
            </a:pPr>
            <a:endParaRPr lang="en-US" sz="1600" b="1" dirty="0"/>
          </a:p>
          <a:p>
            <a:pPr marL="114300" indent="0">
              <a:buNone/>
            </a:pPr>
            <a:r>
              <a:rPr lang="en-US" sz="1600" b="1" dirty="0"/>
              <a:t>4.4 Full Factorial Experiments</a:t>
            </a:r>
          </a:p>
          <a:p>
            <a:pPr marL="114300" indent="0">
              <a:buNone/>
            </a:pPr>
            <a:r>
              <a:rPr lang="en-US" sz="1600" dirty="0"/>
              <a:t>   4.4.1 2k Full Factorial Designs</a:t>
            </a:r>
          </a:p>
          <a:p>
            <a:pPr marL="114300" indent="0">
              <a:buNone/>
            </a:pPr>
            <a:r>
              <a:rPr lang="en-US" sz="1600" dirty="0"/>
              <a:t>   4.4.2 Linear and Quadratic Models</a:t>
            </a:r>
          </a:p>
          <a:p>
            <a:pPr marL="114300" indent="0">
              <a:buNone/>
            </a:pPr>
            <a:r>
              <a:rPr lang="en-US" sz="1600" dirty="0"/>
              <a:t>   4.4.3 Balanced and Orthogonal Designs</a:t>
            </a:r>
          </a:p>
          <a:p>
            <a:pPr marL="114300" indent="0">
              <a:buNone/>
            </a:pPr>
            <a:r>
              <a:rPr lang="en-US" sz="1600" dirty="0"/>
              <a:t>   4.4.4 Fit, Model, and Center Points</a:t>
            </a:r>
          </a:p>
          <a:p>
            <a:pPr marL="114300" indent="0">
              <a:buNone/>
            </a:pPr>
            <a:endParaRPr lang="en-US" sz="1600" b="1" dirty="0"/>
          </a:p>
          <a:p>
            <a:pPr marL="114300" indent="0">
              <a:buNone/>
            </a:pPr>
            <a:r>
              <a:rPr lang="en-US" sz="1600" b="1" dirty="0"/>
              <a:t>4.5 Fractional Factorial Experiments</a:t>
            </a:r>
          </a:p>
          <a:p>
            <a:pPr marL="114300" indent="0">
              <a:buNone/>
            </a:pPr>
            <a:r>
              <a:rPr lang="en-US" sz="1600" dirty="0"/>
              <a:t>   4.5.1 Designs</a:t>
            </a:r>
          </a:p>
          <a:p>
            <a:pPr marL="114300" indent="0">
              <a:buNone/>
            </a:pPr>
            <a:r>
              <a:rPr lang="en-US" sz="1600" dirty="0"/>
              <a:t>   4.5.2 Confounding Effects</a:t>
            </a:r>
          </a:p>
          <a:p>
            <a:pPr marL="114300" indent="0">
              <a:buNone/>
            </a:pPr>
            <a:r>
              <a:rPr lang="en-US" sz="1600" dirty="0"/>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8433904"/>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54957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r>
              <a:rPr lang="en-US" dirty="0"/>
              <a:t>Consider which factors are important and build a sample size plan around them.</a:t>
            </a:r>
          </a:p>
          <a:p>
            <a:r>
              <a:rPr lang="en-US" dirty="0"/>
              <a:t>Also, consider response rates and adjust the initial sample strategy to ensure adequate input is received.</a:t>
            </a:r>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9194495"/>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811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1496233"/>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35018691"/>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r>
              <a:rPr lang="en-US" dirty="0"/>
              <a:t>If r &lt; 0, there is a negative linear correlation.</a:t>
            </a:r>
          </a:p>
          <a:p>
            <a:pPr lvl="2"/>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r>
              <a:rPr lang="en-US" dirty="0"/>
              <a:t>If |r| ≤ 0.5, there is a weak linear correlation.</a:t>
            </a:r>
          </a:p>
          <a:p>
            <a:pPr lvl="2"/>
            <a:r>
              <a:rPr lang="en-US" dirty="0"/>
              <a:t>If |r| &gt; 0.5, there is a strong linear correlation.</a:t>
            </a:r>
          </a:p>
          <a:p>
            <a:pPr lvl="2"/>
            <a:r>
              <a:rPr lang="en-US" dirty="0"/>
              <a:t>If |r| = 1, there is a perfect linear correlation</a:t>
            </a:r>
            <a:r>
              <a:rPr lang="en-US" sz="1600"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5615677"/>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3"/>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2032000" y="5636359"/>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51102536"/>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815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879600" y="5151810"/>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60589296"/>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2678078"/>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7948662"/>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406096"/>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9205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1371600"/>
            <a:ext cx="1143000" cy="1720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sz="1800"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7184634"/>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endParaRPr lang="en-US" dirty="0"/>
          </a:p>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821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70302886"/>
              </p:ext>
            </p:extLst>
          </p:nvPr>
        </p:nvGraphicFramePr>
        <p:xfrm>
          <a:off x="2895600" y="1371601"/>
          <a:ext cx="1306286" cy="1142999"/>
        </p:xfrm>
        <a:graphic>
          <a:graphicData uri="http://schemas.openxmlformats.org/presentationml/2006/ole">
            <mc:AlternateContent xmlns:mc="http://schemas.openxmlformats.org/markup-compatibility/2006">
              <mc:Choice xmlns:v="urn:schemas-microsoft-com:vml" Requires="v">
                <p:oleObj spid="_x0000_s84994"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371601"/>
                        <a:ext cx="1306286" cy="114299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71919574"/>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410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8226934"/>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sz="2000" dirty="0"/>
              <a:t>The formula CORREL in Excel calculates the sample correlation coefficient of two data series.</a:t>
            </a:r>
          </a:p>
          <a:p>
            <a:r>
              <a:rPr lang="en-US" sz="2000" dirty="0"/>
              <a:t>The correlation coefficient between the two data series is -0.83, which indicates a strong negative linear relationship between MPG and weight.</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50171" y="2536391"/>
            <a:ext cx="6078857" cy="4093009"/>
            <a:chOff x="-12777" y="2174934"/>
            <a:chExt cx="7236734" cy="4487516"/>
          </a:xfrm>
        </p:grpSpPr>
        <p:pic>
          <p:nvPicPr>
            <p:cNvPr id="3076" name="Picture 4"/>
            <p:cNvPicPr>
              <a:picLocks noChangeAspect="1" noChangeArrowheads="1"/>
            </p:cNvPicPr>
            <p:nvPr/>
          </p:nvPicPr>
          <p:blipFill>
            <a:blip r:embed="rId4" cstate="print"/>
            <a:srcRect/>
            <a:stretch>
              <a:fillRect/>
            </a:stretch>
          </p:blipFill>
          <p:spPr bwMode="auto">
            <a:xfrm>
              <a:off x="-12777" y="2174934"/>
              <a:ext cx="7236734" cy="44875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2326386" y="3821934"/>
              <a:ext cx="4114800" cy="8768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80454439"/>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4164894"/>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pPr>
              <a:buNone/>
            </a:pPr>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362200" y="19365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438400" y="3733800"/>
            <a:ext cx="3810000" cy="8293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52845849"/>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5" name="Slide Number Placeholder 4"/>
          <p:cNvSpPr>
            <a:spLocks noGrp="1"/>
          </p:cNvSpPr>
          <p:nvPr>
            <p:ph type="sldNum" sz="quarter" idx="4"/>
          </p:nvPr>
        </p:nvSpPr>
        <p:spPr/>
        <p:txBody>
          <a:bodyPr/>
          <a:lstStyle/>
          <a:p>
            <a:fld id="{5A6A12F4-C341-4E64-9C18-B0BA3358FAF5}" type="slidenum">
              <a:rPr lang="en-US" smtClean="0"/>
              <a:pPr/>
              <a:t>826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15077735"/>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52659076"/>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7" name="Content Placeholder 6"/>
          <p:cNvSpPr>
            <a:spLocks noGrp="1"/>
          </p:cNvSpPr>
          <p:nvPr>
            <p:ph idx="1"/>
          </p:nvPr>
        </p:nvSpPr>
        <p:spPr/>
        <p:txBody>
          <a:bodyPr/>
          <a:lstStyle/>
          <a:p>
            <a:r>
              <a:rPr lang="en-US" sz="2200" dirty="0"/>
              <a:t>In the chart below, there are 10 data points depicted (10 pairs of X and Y values), and they were created using the equation Y = 2X. </a:t>
            </a:r>
          </a:p>
          <a:p>
            <a:r>
              <a:rPr lang="en-US" sz="2200" dirty="0"/>
              <a:t>As a result, all the data points fall onto the straight line of Y = 2X.</a:t>
            </a:r>
          </a:p>
          <a:p>
            <a:r>
              <a:rPr lang="en-US" sz="2200" dirty="0"/>
              <a:t>The chart demonstrates a perfect positive linear correlation between X and Y since the relationship between X and Y can be perfectly described by a linear equation in a format of Y = a × X + b where a ≠ 0.</a:t>
            </a:r>
          </a:p>
          <a:p>
            <a:endParaRPr lang="en-US" sz="22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828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78158187"/>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7" name="Content Placeholder 6"/>
          <p:cNvSpPr>
            <a:spLocks noGrp="1"/>
          </p:cNvSpPr>
          <p:nvPr>
            <p:ph idx="1"/>
          </p:nvPr>
        </p:nvSpPr>
        <p:spPr/>
        <p:txBody>
          <a:bodyPr/>
          <a:lstStyle/>
          <a:p>
            <a:r>
              <a:rPr lang="en-US" sz="2200" dirty="0"/>
              <a:t>In this chart, the data points scatter closely around a straight line. </a:t>
            </a:r>
          </a:p>
          <a:p>
            <a:r>
              <a:rPr lang="en-US" sz="2200" dirty="0"/>
              <a:t>When X increases, Y increases accordingly. </a:t>
            </a:r>
          </a:p>
          <a:p>
            <a:r>
              <a:rPr lang="en-US" sz="2200" dirty="0"/>
              <a:t>This chart demonstrates a strong positive linear correlation between X and Y. </a:t>
            </a:r>
          </a:p>
          <a:p>
            <a:r>
              <a:rPr lang="en-US" sz="2200" dirty="0"/>
              <a:t>The straight line is the trend line showing how Y’s trend goes with changes in X</a:t>
            </a:r>
            <a:r>
              <a:rPr lang="en-US" dirty="0"/>
              <a:t>.</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829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7543800" y="3622158"/>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104939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a:t>
            </a:r>
            <a:r>
              <a:rPr lang="en-US" sz="2800" dirty="0"/>
              <a:t>Building a CTQ Tree</a:t>
            </a:r>
            <a:endParaRPr lang="en-US"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8" name="Content Placeholder 7"/>
          <p:cNvSpPr>
            <a:spLocks noGrp="1"/>
          </p:cNvSpPr>
          <p:nvPr>
            <p:ph idx="1"/>
          </p:nvPr>
        </p:nvSpPr>
        <p:spPr/>
        <p:txBody>
          <a:bodyPr>
            <a:normAutofit/>
          </a:bodyPr>
          <a:lstStyle/>
          <a:p>
            <a:r>
              <a:rPr lang="en-US" sz="2200" dirty="0"/>
              <a:t>In this chart, the data points scatter remotely around a straight line. </a:t>
            </a:r>
          </a:p>
          <a:p>
            <a:r>
              <a:rPr lang="en-US" sz="2200" dirty="0"/>
              <a:t>When X increases, Y increases accordingly. </a:t>
            </a:r>
          </a:p>
          <a:p>
            <a:r>
              <a:rPr lang="en-US" sz="2200" dirty="0"/>
              <a:t>This chart demonstrates a weak positive linear correlation between X and Y since the distance between the data points and the trend line is relatively far on average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830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7467601" y="3629026"/>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2941699"/>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7" name="Content Placeholder 6"/>
          <p:cNvSpPr>
            <a:spLocks noGrp="1"/>
          </p:cNvSpPr>
          <p:nvPr>
            <p:ph idx="1"/>
          </p:nvPr>
        </p:nvSpPr>
        <p:spPr/>
        <p:txBody>
          <a:bodyPr/>
          <a:lstStyle/>
          <a:p>
            <a:r>
              <a:rPr lang="en-US" sz="2200" dirty="0"/>
              <a:t>The X-Y diagram also helps to identify any nonlinear relationship between X and Y.</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831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6477000" y="2063554"/>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2590800" y="2063554"/>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6477001" y="4419600"/>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2590706" y="4419599"/>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5666274"/>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6" name="Content Placeholder 5"/>
          <p:cNvSpPr>
            <a:spLocks noGrp="1"/>
          </p:cNvSpPr>
          <p:nvPr>
            <p:ph idx="1"/>
          </p:nvPr>
        </p:nvSpPr>
        <p:spPr/>
        <p:txBody>
          <a:bodyPr/>
          <a:lstStyle/>
          <a:p>
            <a:r>
              <a:rPr lang="en-US" sz="2200" dirty="0"/>
              <a:t>In this chart, the Y value of each data point is a constant regardless of what the X value is.</a:t>
            </a:r>
          </a:p>
          <a:p>
            <a:r>
              <a:rPr lang="en-US" sz="2200" dirty="0"/>
              <a:t>Changes in X do not show any relative impact on Y. As a result, there is no correlation between X and Y.</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832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03645788"/>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6" name="Content Placeholder 5"/>
          <p:cNvSpPr>
            <a:spLocks noGrp="1"/>
          </p:cNvSpPr>
          <p:nvPr>
            <p:ph idx="1"/>
          </p:nvPr>
        </p:nvSpPr>
        <p:spPr/>
        <p:txBody>
          <a:bodyPr/>
          <a:lstStyle/>
          <a:p>
            <a:r>
              <a:rPr lang="en-US" sz="2200" dirty="0"/>
              <a:t>Using X-Y diagram, you may identify outliers in the data. </a:t>
            </a:r>
          </a:p>
          <a:p>
            <a:r>
              <a:rPr lang="en-US" sz="2200" dirty="0"/>
              <a:t>In this chart, the last data point does not seem to follow the trend of other data points. </a:t>
            </a:r>
          </a:p>
          <a:p>
            <a:r>
              <a:rPr lang="en-US" sz="2200" dirty="0"/>
              <a:t>This should require further investigation on the last data point to determine whether it is an outlier.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833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543800" y="3324226"/>
            <a:ext cx="1536192" cy="27717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362201" y="33242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07641546"/>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6" name="Slide Number Placeholder 5"/>
          <p:cNvSpPr>
            <a:spLocks noGrp="1"/>
          </p:cNvSpPr>
          <p:nvPr>
            <p:ph type="sldNum" sz="quarter" idx="4"/>
          </p:nvPr>
        </p:nvSpPr>
        <p:spPr/>
        <p:txBody>
          <a:bodyPr/>
          <a:lstStyle/>
          <a:p>
            <a:fld id="{5A6A12F4-C341-4E64-9C18-B0BA3358FAF5}" type="slidenum">
              <a:rPr lang="en-US" smtClean="0"/>
              <a:pPr/>
              <a:t>834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3606026"/>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835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3743247"/>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836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3562587"/>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8274158"/>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023314"/>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33114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5" name="Content Placeholder 4"/>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137"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840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1950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86018"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7669977"/>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86019"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latin typeface="Source Sans Pro" panose="020B0503030403020204" pitchFamily="34" charset="0"/>
                </a:rPr>
                <a:t>where</a:t>
              </a:r>
            </a:p>
          </p:txBody>
        </p:sp>
      </p:grpSp>
    </p:spTree>
    <p:custDataLst>
      <p:tags r:id="rId2"/>
    </p:custDataLst>
    <p:extLst>
      <p:ext uri="{BB962C8B-B14F-4D97-AF65-F5344CB8AC3E}">
        <p14:creationId xmlns:p14="http://schemas.microsoft.com/office/powerpoint/2010/main" val="2374706754"/>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841</a:t>
            </a:fld>
            <a:endParaRPr lang="en-US" dirty="0"/>
          </a:p>
        </p:txBody>
      </p:sp>
      <p:sp>
        <p:nvSpPr>
          <p:cNvPr id="13" name="Footer Placeholder 12"/>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447925" y="1712050"/>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3073451764"/>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87042"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a:extLst/>
                      </p:spPr>
                    </p:pic>
                  </p:oleObj>
                </mc:Fallback>
              </mc:AlternateContent>
            </a:graphicData>
          </a:graphic>
        </p:graphicFrame>
        <p:sp>
          <p:nvSpPr>
            <p:cNvPr id="6" name="TextBox 5"/>
            <p:cNvSpPr txBox="1"/>
            <p:nvPr/>
          </p:nvSpPr>
          <p:spPr>
            <a:xfrm>
              <a:off x="3262905" y="2259368"/>
              <a:ext cx="2057400" cy="347215"/>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9" name="Group 8"/>
          <p:cNvGrpSpPr/>
          <p:nvPr/>
        </p:nvGrpSpPr>
        <p:grpSpPr>
          <a:xfrm>
            <a:off x="2438400" y="2819400"/>
            <a:ext cx="5158422" cy="762000"/>
            <a:chOff x="857250" y="3262313"/>
            <a:chExt cx="4537341"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87043"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337191" y="3522086"/>
              <a:ext cx="2057400" cy="375103"/>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87044"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87045"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333444887"/>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842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5" cstate="print"/>
          <a:srcRect/>
          <a:stretch>
            <a:fillRect/>
          </a:stretch>
        </p:blipFill>
        <p:spPr bwMode="auto">
          <a:xfrm>
            <a:off x="8077200" y="2535274"/>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2209800" y="121920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721600" y="1285883"/>
            <a:ext cx="3048000" cy="954107"/>
          </a:xfrm>
          <a:prstGeom prst="rect">
            <a:avLst/>
          </a:prstGeom>
          <a:noFill/>
        </p:spPr>
        <p:txBody>
          <a:bodyPr wrap="square" rtlCol="0">
            <a:spAutoFit/>
          </a:bodyPr>
          <a:lstStyle/>
          <a:p>
            <a:r>
              <a:rPr lang="en-US" sz="1400" b="1" dirty="0">
                <a:latin typeface="+mj-lt"/>
              </a:rPr>
              <a:t>X</a:t>
            </a:r>
            <a:r>
              <a:rPr lang="en-US" sz="1400" dirty="0">
                <a:latin typeface="+mj-lt"/>
              </a:rPr>
              <a:t>: the independent variable that we use to predict;</a:t>
            </a:r>
          </a:p>
          <a:p>
            <a:r>
              <a:rPr lang="en-US" sz="1400" b="1" dirty="0">
                <a:latin typeface="+mj-lt"/>
              </a:rPr>
              <a:t>Y</a:t>
            </a:r>
            <a:r>
              <a:rPr lang="en-US" sz="1400" dirty="0">
                <a:latin typeface="+mj-lt"/>
              </a:rPr>
              <a:t>: the dependent variable that we want to predict.</a:t>
            </a:r>
          </a:p>
        </p:txBody>
      </p:sp>
      <p:sp>
        <p:nvSpPr>
          <p:cNvPr id="10" name="TextBox 9"/>
          <p:cNvSpPr txBox="1"/>
          <p:nvPr/>
        </p:nvSpPr>
        <p:spPr>
          <a:xfrm>
            <a:off x="2133600" y="4869590"/>
            <a:ext cx="6858000" cy="1754326"/>
          </a:xfrm>
          <a:prstGeom prst="rect">
            <a:avLst/>
          </a:prstGeom>
          <a:noFill/>
        </p:spPr>
        <p:txBody>
          <a:bodyPr wrap="square" rtlCol="0">
            <a:spAutoFit/>
          </a:bodyPr>
          <a:lstStyle/>
          <a:p>
            <a:r>
              <a:rPr lang="en-US" dirty="0">
                <a:latin typeface="+mj-lt"/>
              </a:rPr>
              <a:t>Total Variation = Total Sums of Squares = </a:t>
            </a:r>
          </a:p>
          <a:p>
            <a:endParaRPr lang="en-US" dirty="0">
              <a:latin typeface="+mj-lt"/>
            </a:endParaRPr>
          </a:p>
          <a:p>
            <a:r>
              <a:rPr lang="en-US" dirty="0">
                <a:latin typeface="+mj-lt"/>
              </a:rPr>
              <a:t>Explained Variation = Regression Sums of Squares = </a:t>
            </a:r>
          </a:p>
          <a:p>
            <a:endParaRPr lang="en-US" dirty="0">
              <a:latin typeface="+mj-lt"/>
            </a:endParaRPr>
          </a:p>
          <a:p>
            <a:r>
              <a:rPr lang="en-US" dirty="0">
                <a:latin typeface="+mj-lt"/>
              </a:rPr>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446393889"/>
              </p:ext>
            </p:extLst>
          </p:nvPr>
        </p:nvGraphicFramePr>
        <p:xfrm>
          <a:off x="6477000" y="4793390"/>
          <a:ext cx="990600" cy="590884"/>
        </p:xfrm>
        <a:graphic>
          <a:graphicData uri="http://schemas.openxmlformats.org/presentationml/2006/ole">
            <mc:AlternateContent xmlns:mc="http://schemas.openxmlformats.org/markup-compatibility/2006">
              <mc:Choice xmlns:v="urn:schemas-microsoft-com:vml" Requires="v">
                <p:oleObj spid="_x0000_s88066"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4793390"/>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1109979406"/>
              </p:ext>
            </p:extLst>
          </p:nvPr>
        </p:nvGraphicFramePr>
        <p:xfrm>
          <a:off x="7654925" y="5326790"/>
          <a:ext cx="955675" cy="590550"/>
        </p:xfrm>
        <a:graphic>
          <a:graphicData uri="http://schemas.openxmlformats.org/presentationml/2006/ole">
            <mc:AlternateContent xmlns:mc="http://schemas.openxmlformats.org/markup-compatibility/2006">
              <mc:Choice xmlns:v="urn:schemas-microsoft-com:vml" Requires="v">
                <p:oleObj spid="_x0000_s88067"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925" y="5326790"/>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620009779"/>
              </p:ext>
            </p:extLst>
          </p:nvPr>
        </p:nvGraphicFramePr>
        <p:xfrm>
          <a:off x="7315200" y="5879240"/>
          <a:ext cx="990600" cy="590550"/>
        </p:xfrm>
        <a:graphic>
          <a:graphicData uri="http://schemas.openxmlformats.org/presentationml/2006/ole">
            <mc:AlternateContent xmlns:mc="http://schemas.openxmlformats.org/markup-compatibility/2006">
              <mc:Choice xmlns:v="urn:schemas-microsoft-com:vml" Requires="v">
                <p:oleObj spid="_x0000_s88068"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5200" y="5879240"/>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31066530"/>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sz="2000"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sz="2000"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6976749"/>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844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0008851"/>
              </p:ext>
            </p:extLst>
          </p:nvPr>
        </p:nvGraphicFramePr>
        <p:xfrm>
          <a:off x="2505784" y="2514600"/>
          <a:ext cx="3361616" cy="1295400"/>
        </p:xfrm>
        <a:graphic>
          <a:graphicData uri="http://schemas.openxmlformats.org/presentationml/2006/ole">
            <mc:AlternateContent xmlns:mc="http://schemas.openxmlformats.org/markup-compatibility/2006">
              <mc:Choice xmlns:v="urn:schemas-microsoft-com:vml" Requires="v">
                <p:oleObj spid="_x0000_s89090"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05784" y="2514600"/>
                        <a:ext cx="3361616" cy="1295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675927628"/>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sp>
        <p:nvSpPr>
          <p:cNvPr id="7" name="Slide Number Placeholder 6"/>
          <p:cNvSpPr>
            <a:spLocks noGrp="1"/>
          </p:cNvSpPr>
          <p:nvPr>
            <p:ph type="sldNum" sz="quarter" idx="4"/>
          </p:nvPr>
        </p:nvSpPr>
        <p:spPr/>
        <p:txBody>
          <a:bodyPr/>
          <a:lstStyle/>
          <a:p>
            <a:fld id="{5A6A12F4-C341-4E64-9C18-B0BA3358FAF5}" type="slidenum">
              <a:rPr lang="en-US" smtClean="0"/>
              <a:pPr/>
              <a:t>845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09615727"/>
              </p:ext>
            </p:extLst>
          </p:nvPr>
        </p:nvGraphicFramePr>
        <p:xfrm>
          <a:off x="2565400" y="4038600"/>
          <a:ext cx="6400799" cy="1965060"/>
        </p:xfrm>
        <a:graphic>
          <a:graphicData uri="http://schemas.openxmlformats.org/presentationml/2006/ole">
            <mc:AlternateContent xmlns:mc="http://schemas.openxmlformats.org/markup-compatibility/2006">
              <mc:Choice xmlns:v="urn:schemas-microsoft-com:vml" Requires="v">
                <p:oleObj spid="_x0000_s90114"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5400" y="4038600"/>
                        <a:ext cx="6400799" cy="196506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160162033"/>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 in exam one has any statistically significant relationship with the score in final exam. If yes, how much impact does exam one have on the final exam?</a:t>
            </a:r>
          </a:p>
          <a:p>
            <a:pPr lvl="1"/>
            <a:r>
              <a:rPr lang="en-US" dirty="0"/>
              <a:t>Data File: “Simple Linear Regression” tab in “Sample Data.xlsx”</a:t>
            </a:r>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846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4440913"/>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eyeball whether there seems to be a linear relationship between X and Y.</a:t>
            </a:r>
          </a:p>
          <a:p>
            <a:pPr lvl="1"/>
            <a:r>
              <a:rPr lang="en-US" dirty="0"/>
              <a:t>Select the range of both independent and dependent variables in Excel.</a:t>
            </a:r>
          </a:p>
          <a:p>
            <a:pPr lvl="1"/>
            <a:r>
              <a:rPr lang="en-US" dirty="0"/>
              <a:t>Click SigmaXL -&gt; Graphical Tools -&gt; Scatter Plots</a:t>
            </a:r>
          </a:p>
          <a:p>
            <a:pPr lvl="1"/>
            <a:r>
              <a:rPr lang="en-US" dirty="0"/>
              <a:t>A new window named “Scatter Plots” pops up and the selected range appears automatically in the box below “Please select your data”.</a:t>
            </a:r>
          </a:p>
          <a:p>
            <a:pPr lvl="1"/>
            <a:r>
              <a:rPr lang="en-US" dirty="0"/>
              <a:t>Click “Next &gt;&gt;”</a:t>
            </a:r>
          </a:p>
          <a:p>
            <a:pPr lvl="1"/>
            <a:r>
              <a:rPr lang="en-US" dirty="0"/>
              <a:t>A new window also named “Scatter Plots” pops up.</a:t>
            </a:r>
          </a:p>
          <a:p>
            <a:pPr lvl="1"/>
            <a:r>
              <a:rPr lang="en-US" dirty="0"/>
              <a:t>Select “FINAL” as Numeric Response (Y)” and “EXAM1” as “Numeric Predictor (X1) &gt;&gt;”</a:t>
            </a:r>
          </a:p>
          <a:p>
            <a:pPr lvl="1"/>
            <a:r>
              <a:rPr lang="en-US" dirty="0"/>
              <a:t>Click “OK&gt;&gt;”</a:t>
            </a:r>
          </a:p>
          <a:p>
            <a:pPr lvl="1"/>
            <a:r>
              <a:rPr lang="en-US" dirty="0"/>
              <a:t>A scatter plot is generated in a new spreadsheet “Scatterplot(1)”.</a:t>
            </a:r>
          </a:p>
          <a:p>
            <a:endParaRPr lang="en-US" sz="16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847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3672990"/>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848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7582B87D-4738-4F9C-BE4E-9EEE9FC86AC6}"/>
              </a:ext>
            </a:extLst>
          </p:cNvPr>
          <p:cNvPicPr>
            <a:picLocks noChangeAspect="1"/>
          </p:cNvPicPr>
          <p:nvPr/>
        </p:nvPicPr>
        <p:blipFill>
          <a:blip r:embed="rId3"/>
          <a:stretch>
            <a:fillRect/>
          </a:stretch>
        </p:blipFill>
        <p:spPr>
          <a:xfrm>
            <a:off x="2260600" y="3789790"/>
            <a:ext cx="6858000" cy="2834640"/>
          </a:xfrm>
          <a:prstGeom prst="rect">
            <a:avLst/>
          </a:prstGeom>
        </p:spPr>
      </p:pic>
      <p:pic>
        <p:nvPicPr>
          <p:cNvPr id="7" name="Picture 6">
            <a:extLst>
              <a:ext uri="{FF2B5EF4-FFF2-40B4-BE49-F238E27FC236}">
                <a16:creationId xmlns:a16="http://schemas.microsoft.com/office/drawing/2014/main" id="{E5E5B43E-E4E5-457B-B7A3-3A4E99412F82}"/>
              </a:ext>
            </a:extLst>
          </p:cNvPr>
          <p:cNvPicPr>
            <a:picLocks noChangeAspect="1"/>
          </p:cNvPicPr>
          <p:nvPr/>
        </p:nvPicPr>
        <p:blipFill>
          <a:blip r:embed="rId4"/>
          <a:stretch>
            <a:fillRect/>
          </a:stretch>
        </p:blipFill>
        <p:spPr>
          <a:xfrm>
            <a:off x="4089400" y="1083366"/>
            <a:ext cx="3200400" cy="2790749"/>
          </a:xfrm>
          <a:prstGeom prst="rect">
            <a:avLst/>
          </a:prstGeom>
        </p:spPr>
      </p:pic>
      <p:sp>
        <p:nvSpPr>
          <p:cNvPr id="22" name="Right Arrow 21"/>
          <p:cNvSpPr/>
          <p:nvPr/>
        </p:nvSpPr>
        <p:spPr>
          <a:xfrm rot="5400000">
            <a:off x="5461000" y="376478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31200810"/>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849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2298700" y="2379426"/>
            <a:ext cx="6934200" cy="417543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5086511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805" y="19050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lvl="1"/>
            <a:r>
              <a:rPr lang="en-US" dirty="0"/>
              <a:t>Select the range of both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2046078"/>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EC217F9-3C67-4884-8548-421116002646}"/>
              </a:ext>
            </a:extLst>
          </p:cNvPr>
          <p:cNvPicPr>
            <a:picLocks noChangeAspect="1"/>
          </p:cNvPicPr>
          <p:nvPr/>
        </p:nvPicPr>
        <p:blipFill>
          <a:blip r:embed="rId3"/>
          <a:stretch>
            <a:fillRect/>
          </a:stretch>
        </p:blipFill>
        <p:spPr>
          <a:xfrm>
            <a:off x="330501" y="1853208"/>
            <a:ext cx="4019081" cy="3504639"/>
          </a:xfrm>
          <a:prstGeom prst="rect">
            <a:avLst/>
          </a:prstGeom>
        </p:spPr>
      </p:pic>
      <p:pic>
        <p:nvPicPr>
          <p:cNvPr id="8" name="Picture 7">
            <a:extLst>
              <a:ext uri="{FF2B5EF4-FFF2-40B4-BE49-F238E27FC236}">
                <a16:creationId xmlns:a16="http://schemas.microsoft.com/office/drawing/2014/main" id="{774990C0-01CE-476B-A56B-D8F2896A833C}"/>
              </a:ext>
            </a:extLst>
          </p:cNvPr>
          <p:cNvPicPr>
            <a:picLocks noChangeAspect="1"/>
          </p:cNvPicPr>
          <p:nvPr/>
        </p:nvPicPr>
        <p:blipFill>
          <a:blip r:embed="rId4"/>
          <a:stretch>
            <a:fillRect/>
          </a:stretch>
        </p:blipFill>
        <p:spPr>
          <a:xfrm>
            <a:off x="4483652" y="1738908"/>
            <a:ext cx="6403163" cy="3733238"/>
          </a:xfrm>
          <a:prstGeom prst="rect">
            <a:avLst/>
          </a:prstGeom>
        </p:spPr>
      </p:pic>
      <p:sp>
        <p:nvSpPr>
          <p:cNvPr id="22" name="Right Arrow 21"/>
          <p:cNvSpPr/>
          <p:nvPr/>
        </p:nvSpPr>
        <p:spPr>
          <a:xfrm>
            <a:off x="3962400" y="345312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7662387"/>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sz="2200" dirty="0"/>
              <a:t>Step 4: Check whether the model is statistically significant. If not significant, we will need to re-examine the predictor or look for new predictors before continuing</a:t>
            </a:r>
            <a:r>
              <a:rPr lang="en-US" sz="1800" dirty="0"/>
              <a:t>.</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stretch>
            <a:fillRect/>
          </a:stretch>
        </p:blipFill>
        <p:spPr>
          <a:xfrm>
            <a:off x="609600" y="2269886"/>
            <a:ext cx="6620929" cy="3908736"/>
          </a:xfrm>
          <a:prstGeom prst="rect">
            <a:avLst/>
          </a:prstGeom>
        </p:spPr>
      </p:pic>
      <p:sp>
        <p:nvSpPr>
          <p:cNvPr id="10" name="Rectangle 9"/>
          <p:cNvSpPr/>
          <p:nvPr/>
        </p:nvSpPr>
        <p:spPr>
          <a:xfrm>
            <a:off x="4617493" y="5517304"/>
            <a:ext cx="5397500" cy="1169551"/>
          </a:xfrm>
          <a:prstGeom prst="rect">
            <a:avLst/>
          </a:prstGeom>
        </p:spPr>
        <p:txBody>
          <a:bodyPr wrap="square">
            <a:spAutoFit/>
          </a:bodyPr>
          <a:lstStyle/>
          <a:p>
            <a:r>
              <a:rPr lang="en-US" sz="1400" dirty="0">
                <a:latin typeface="+mj-lt"/>
              </a:rPr>
              <a:t>The “Analysis of Variance for Model” section provides a ANOVA table covering degrees of freedom, sum of squares and mean square information for total, model and error. The p-value of the F-test is lower than </a:t>
            </a:r>
            <a:r>
              <a:rPr lang="el-GR" sz="1400" dirty="0">
                <a:latin typeface="+mj-lt"/>
              </a:rPr>
              <a:t>α</a:t>
            </a:r>
            <a:r>
              <a:rPr lang="en-US" sz="1400" dirty="0">
                <a:latin typeface="+mj-lt"/>
              </a:rPr>
              <a:t> level (0.05) indicating that the model is statistically significant.</a:t>
            </a:r>
            <a:endParaRPr lang="en-US" sz="1400" baseline="30000" dirty="0">
              <a:latin typeface="+mj-lt"/>
            </a:endParaRPr>
          </a:p>
        </p:txBody>
      </p:sp>
      <p:sp>
        <p:nvSpPr>
          <p:cNvPr id="11" name="Rectangle 10"/>
          <p:cNvSpPr/>
          <p:nvPr/>
        </p:nvSpPr>
        <p:spPr>
          <a:xfrm>
            <a:off x="4617493" y="2462435"/>
            <a:ext cx="4851339" cy="954107"/>
          </a:xfrm>
          <a:prstGeom prst="rect">
            <a:avLst/>
          </a:prstGeom>
        </p:spPr>
        <p:txBody>
          <a:bodyPr wrap="square">
            <a:spAutoFit/>
          </a:bodyPr>
          <a:lstStyle/>
          <a:p>
            <a:r>
              <a:rPr lang="en-US" sz="1400" dirty="0">
                <a:latin typeface="+mj-lt"/>
              </a:rPr>
              <a:t>The “Model Summary” section provides R</a:t>
            </a:r>
            <a:r>
              <a:rPr lang="en-US" sz="1400" baseline="30000" dirty="0">
                <a:latin typeface="+mj-lt"/>
              </a:rPr>
              <a:t>2 </a:t>
            </a:r>
            <a:r>
              <a:rPr lang="en-US" sz="1400" dirty="0">
                <a:latin typeface="+mj-lt"/>
              </a:rPr>
              <a:t>which measures the percentage of variation in the data set which can be explained by the model. 89.51% of the variability in the data can be accounted for by this linear regression model.</a:t>
            </a:r>
          </a:p>
        </p:txBody>
      </p:sp>
    </p:spTree>
    <p:custDataLst>
      <p:tags r:id="rId1"/>
    </p:custDataLst>
    <p:extLst>
      <p:ext uri="{BB962C8B-B14F-4D97-AF65-F5344CB8AC3E}">
        <p14:creationId xmlns:p14="http://schemas.microsoft.com/office/powerpoint/2010/main" val="519487779"/>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609600" y="1981200"/>
            <a:ext cx="7162800" cy="4228638"/>
          </a:xfrm>
          <a:prstGeom prst="rect">
            <a:avLst/>
          </a:prstGeom>
        </p:spPr>
      </p:pic>
      <p:sp>
        <p:nvSpPr>
          <p:cNvPr id="2" name="Title 1"/>
          <p:cNvSpPr>
            <a:spLocks noGrp="1"/>
          </p:cNvSpPr>
          <p:nvPr>
            <p:ph type="title"/>
          </p:nvPr>
        </p:nvSpPr>
        <p:spPr/>
        <p:txBody>
          <a:bodyPr/>
          <a:lstStyle/>
          <a:p>
            <a:r>
              <a:rPr lang="en-US"/>
              <a:t>Use SigmaXL to Run a Simple Linear Regression</a:t>
            </a:r>
            <a:endParaRPr lang="en-US" dirty="0"/>
          </a:p>
        </p:txBody>
      </p:sp>
      <p:sp>
        <p:nvSpPr>
          <p:cNvPr id="3" name="Content Placeholder 2"/>
          <p:cNvSpPr>
            <a:spLocks noGrp="1"/>
          </p:cNvSpPr>
          <p:nvPr>
            <p:ph idx="1"/>
          </p:nvPr>
        </p:nvSpPr>
        <p:spPr/>
        <p:txBody>
          <a:bodyPr/>
          <a:lstStyle/>
          <a:p>
            <a:r>
              <a:rPr lang="en-US"/>
              <a:t>Step 5: Understand regression equation</a:t>
            </a:r>
          </a:p>
          <a:p>
            <a:pPr lvl="1"/>
            <a:endParaRPr lang="en-US"/>
          </a:p>
          <a:p>
            <a:endParaRPr lang="en-US"/>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29" name="TextBox 28">
            <a:extLst>
              <a:ext uri="{FF2B5EF4-FFF2-40B4-BE49-F238E27FC236}">
                <a16:creationId xmlns:a16="http://schemas.microsoft.com/office/drawing/2014/main" id="{268E8404-9550-456C-B271-D38221DC18AD}"/>
              </a:ext>
            </a:extLst>
          </p:cNvPr>
          <p:cNvSpPr txBox="1"/>
          <p:nvPr/>
        </p:nvSpPr>
        <p:spPr>
          <a:xfrm>
            <a:off x="7735958" y="2178040"/>
            <a:ext cx="3124200" cy="3416320"/>
          </a:xfrm>
          <a:prstGeom prst="rect">
            <a:avLst/>
          </a:prstGeom>
          <a:noFill/>
        </p:spPr>
        <p:txBody>
          <a:bodyPr wrap="square" rtlCol="0">
            <a:spAutoFit/>
          </a:bodyPr>
          <a:lstStyle/>
          <a:p>
            <a:r>
              <a:rPr lang="en-US" dirty="0"/>
              <a:t>The estimates of slope and intercept are shown in the “Parameter Estimate” section.</a:t>
            </a:r>
          </a:p>
          <a:p>
            <a:endParaRPr lang="en-US" dirty="0"/>
          </a:p>
          <a:p>
            <a:r>
              <a:rPr lang="en-US" dirty="0"/>
              <a:t>In this example, Y = 15.622 + 1.852 * X.</a:t>
            </a:r>
          </a:p>
          <a:p>
            <a:r>
              <a:rPr lang="en-US" dirty="0"/>
              <a:t>A one unit increase in the score of Exam1 would increase the final score by 1.852.</a:t>
            </a:r>
          </a:p>
          <a:p>
            <a:endParaRPr lang="en-UG" dirty="0"/>
          </a:p>
        </p:txBody>
      </p:sp>
    </p:spTree>
    <p:custDataLst>
      <p:tags r:id="rId1"/>
    </p:custDataLst>
    <p:extLst>
      <p:ext uri="{BB962C8B-B14F-4D97-AF65-F5344CB8AC3E}">
        <p14:creationId xmlns:p14="http://schemas.microsoft.com/office/powerpoint/2010/main" val="1361828016"/>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000" dirty="0">
                <a:solidFill>
                  <a:srgbClr val="182835"/>
                </a:solidFill>
              </a:rPr>
              <a:t>Let us say you are the professor and you want to use this prediction equation to estimate what two of your students might get on their final exam.</a:t>
            </a:r>
          </a:p>
        </p:txBody>
      </p:sp>
      <p:sp>
        <p:nvSpPr>
          <p:cNvPr id="6" name="Slide Number Placeholder 5"/>
          <p:cNvSpPr>
            <a:spLocks noGrp="1"/>
          </p:cNvSpPr>
          <p:nvPr>
            <p:ph type="sldNum" sz="quarter" idx="4"/>
          </p:nvPr>
        </p:nvSpPr>
        <p:spPr/>
        <p:txBody>
          <a:bodyPr/>
          <a:lstStyle/>
          <a:p>
            <a:fld id="{5A6A12F4-C341-4E64-9C18-B0BA3358FAF5}" type="slidenum">
              <a:rPr lang="en-US" smtClean="0"/>
              <a:pPr/>
              <a:t>854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Tree>
    <p:custDataLst>
      <p:tags r:id="rId1"/>
    </p:custDataLst>
    <p:extLst>
      <p:ext uri="{BB962C8B-B14F-4D97-AF65-F5344CB8AC3E}">
        <p14:creationId xmlns:p14="http://schemas.microsoft.com/office/powerpoint/2010/main" val="1394627927"/>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a:bodyPr>
          <a:lstStyle/>
          <a:p>
            <a:r>
              <a:rPr lang="en-US" dirty="0">
                <a:latin typeface="+mj-lt"/>
              </a:rPr>
              <a:t>Let us assume the following:</a:t>
            </a:r>
          </a:p>
          <a:p>
            <a:pPr lvl="1"/>
            <a:r>
              <a:rPr lang="en-US" dirty="0">
                <a:latin typeface="+mj-lt"/>
              </a:rPr>
              <a:t>Student “A” exam 1 results were: 79</a:t>
            </a:r>
          </a:p>
          <a:p>
            <a:pPr lvl="1"/>
            <a:r>
              <a:rPr lang="en-US" dirty="0">
                <a:latin typeface="+mj-lt"/>
              </a:rPr>
              <a:t>Student “B” exam 1 results were: 94.</a:t>
            </a:r>
          </a:p>
          <a:p>
            <a:pPr lvl="1"/>
            <a:endParaRPr lang="en-US" sz="2400" dirty="0">
              <a:latin typeface="+mj-lt"/>
            </a:endParaRPr>
          </a:p>
          <a:p>
            <a:r>
              <a:rPr lang="en-US" dirty="0">
                <a:latin typeface="+mj-lt"/>
              </a:rPr>
              <a:t>Remember our prediction equation?</a:t>
            </a:r>
          </a:p>
          <a:p>
            <a:pPr lvl="1"/>
            <a:r>
              <a:rPr lang="en-US" dirty="0">
                <a:latin typeface="+mj-lt"/>
              </a:rPr>
              <a:t>15.6 + 1.85 × Exam1</a:t>
            </a:r>
          </a:p>
          <a:p>
            <a:pPr lvl="1"/>
            <a:r>
              <a:rPr lang="en-US" dirty="0">
                <a:latin typeface="+mj-lt"/>
              </a:rPr>
              <a:t>Now apply the equation to each student</a:t>
            </a:r>
          </a:p>
          <a:p>
            <a:pPr lvl="2"/>
            <a:r>
              <a:rPr lang="en-US" dirty="0">
                <a:latin typeface="+mj-lt"/>
              </a:rPr>
              <a:t>Student “A” Estimate: 15.6 + (1.85 × 79) = 161.8</a:t>
            </a:r>
          </a:p>
          <a:p>
            <a:pPr lvl="2"/>
            <a:r>
              <a:rPr lang="en-US" dirty="0">
                <a:latin typeface="+mj-lt"/>
              </a:rPr>
              <a:t>Student “B” Estimate: 15.6 + (1.85 × 94) = 189.5</a:t>
            </a:r>
          </a:p>
          <a:p>
            <a:pPr lvl="3"/>
            <a:endParaRPr lang="en-US" sz="2000" dirty="0">
              <a:latin typeface="+mj-lt"/>
            </a:endParaRPr>
          </a:p>
          <a:p>
            <a:pPr marL="1554480" lvl="5" indent="0">
              <a:buNone/>
            </a:pPr>
            <a:endParaRPr lang="en-US" sz="2000" dirty="0">
              <a:latin typeface="+mj-lt"/>
            </a:endParaRPr>
          </a:p>
          <a:p>
            <a:pPr marL="1554480" lvl="5" indent="0">
              <a:buNone/>
            </a:pPr>
            <a:r>
              <a:rPr lang="en-US" sz="2000" dirty="0">
                <a:latin typeface="+mj-lt"/>
              </a:rPr>
              <a:t>Now you can use your “magic” as the professor and allocate your time appropriately to the student(s) who you predict need the most help</a:t>
            </a:r>
          </a:p>
          <a:p>
            <a:pPr marL="1554480" lvl="5" indent="0">
              <a:buNone/>
            </a:pPr>
            <a:r>
              <a:rPr lang="en-US" sz="2000" dirty="0">
                <a:latin typeface="+mj-lt"/>
              </a:rPr>
              <a:t>Nice Work!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096253"/>
            <a:ext cx="1115570" cy="1380747"/>
          </a:xfrm>
          <a:prstGeom prst="rect">
            <a:avLst/>
          </a:prstGeom>
        </p:spPr>
      </p:pic>
    </p:spTree>
    <p:custDataLst>
      <p:tags r:id="rId1"/>
    </p:custDataLst>
    <p:extLst>
      <p:ext uri="{BB962C8B-B14F-4D97-AF65-F5344CB8AC3E}">
        <p14:creationId xmlns:p14="http://schemas.microsoft.com/office/powerpoint/2010/main" val="765556237"/>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856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670428"/>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857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H="1" flipV="1">
            <a:off x="7333966" y="3809999"/>
            <a:ext cx="971834" cy="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76025" y="3653136"/>
            <a:ext cx="1529975" cy="307777"/>
          </a:xfrm>
          <a:prstGeom prst="rect">
            <a:avLst/>
          </a:prstGeom>
          <a:noFill/>
        </p:spPr>
        <p:txBody>
          <a:bodyPr wrap="square" rtlCol="0">
            <a:spAutoFit/>
          </a:bodyPr>
          <a:lstStyle/>
          <a:p>
            <a:pPr algn="ctr"/>
            <a:r>
              <a:rPr lang="en-US" sz="1400" dirty="0">
                <a:latin typeface="+mj-lt"/>
              </a:rPr>
              <a:t>Vertical Distance</a:t>
            </a:r>
          </a:p>
        </p:txBody>
      </p:sp>
      <p:cxnSp>
        <p:nvCxnSpPr>
          <p:cNvPr id="13" name="Straight Arrow Connector 12"/>
          <p:cNvCxnSpPr/>
          <p:nvPr/>
        </p:nvCxnSpPr>
        <p:spPr>
          <a:xfrm flipH="1">
            <a:off x="7333966" y="4370615"/>
            <a:ext cx="1048034" cy="401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mj-lt"/>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mj-lt"/>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33761719"/>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i="1" dirty="0"/>
              <a:t>Regression equations </a:t>
            </a:r>
            <a:r>
              <a:rPr lang="en-US" dirty="0"/>
              <a:t>are generated on the basis of certain statistical assumptions.</a:t>
            </a:r>
          </a:p>
          <a:p>
            <a:r>
              <a:rPr lang="en-US" i="1" dirty="0"/>
              <a:t>Residuals analysis </a:t>
            </a:r>
            <a:r>
              <a:rPr lang="en-US" dirty="0"/>
              <a:t>helps to determine the validity of these assumptions.</a:t>
            </a:r>
          </a:p>
          <a:p>
            <a:r>
              <a:rPr lang="en-US" dirty="0"/>
              <a:t>The</a:t>
            </a:r>
            <a:r>
              <a:rPr lang="en-US" i="1" dirty="0"/>
              <a:t> assumptions </a:t>
            </a:r>
            <a:r>
              <a:rPr lang="en-US" dirty="0"/>
              <a:t>are:</a:t>
            </a:r>
          </a:p>
          <a:p>
            <a:pPr lvl="1"/>
            <a:r>
              <a:rPr lang="en-US" dirty="0"/>
              <a:t>The residuals are normally distributed, mean equal to zero.</a:t>
            </a:r>
          </a:p>
          <a:p>
            <a:pPr lvl="1"/>
            <a:r>
              <a:rPr lang="en-US" dirty="0"/>
              <a:t>The residuals are independent.</a:t>
            </a:r>
          </a:p>
          <a:p>
            <a:pPr lvl="1"/>
            <a:r>
              <a:rPr lang="en-US" dirty="0"/>
              <a:t>The residuals have a constant variance.</a:t>
            </a:r>
          </a:p>
          <a:p>
            <a:pPr lvl="1"/>
            <a:r>
              <a:rPr lang="en-US" dirty="0"/>
              <a:t>The underlying population relationship is linear.</a:t>
            </a:r>
          </a:p>
          <a:p>
            <a:endParaRPr lang="en-US" dirty="0"/>
          </a:p>
          <a:p>
            <a:r>
              <a:rPr lang="en-US" dirty="0"/>
              <a:t>If residuals performance does not meet the requirements, we will need to rebuild the model by replacing the predictor with a new one,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96995"/>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generated in a new tab “Mult Reg Residuals (1)”</a:t>
            </a:r>
          </a:p>
          <a:p>
            <a:pPr>
              <a:buNone/>
            </a:pPr>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3"/>
          <a:stretch>
            <a:fillRect/>
          </a:stretch>
        </p:blipFill>
        <p:spPr>
          <a:xfrm>
            <a:off x="2108200" y="2124448"/>
            <a:ext cx="7315200" cy="3523504"/>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3672735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7" y="2286000"/>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lvl="1"/>
            <a:r>
              <a:rPr lang="en-US" dirty="0"/>
              <a:t>Select the range of residuals in spreadsheet “Mult Reg Residuals (1)”</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2466179"/>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861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B3EF5FFD-3C3F-4BCB-AC45-5900B4D99780}"/>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0" name="Picture 9">
            <a:extLst>
              <a:ext uri="{FF2B5EF4-FFF2-40B4-BE49-F238E27FC236}">
                <a16:creationId xmlns:a16="http://schemas.microsoft.com/office/drawing/2014/main" id="{F3F5BEC2-F85D-410A-AD19-3B888FA2D5B0}"/>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6" name="Right Arrow 25"/>
          <p:cNvSpPr/>
          <p:nvPr/>
        </p:nvSpPr>
        <p:spPr>
          <a:xfrm rot="5400000">
            <a:off x="5461000" y="377253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3124760"/>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1.16E-12 which is approximately zero.</a:t>
            </a:r>
          </a:p>
          <a:p>
            <a:r>
              <a:rPr lang="en-US" sz="2200" dirty="0"/>
              <a:t>Anderson-Darling Test is used to test the normality. Since the p-value (0.3391)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057400" y="3380460"/>
            <a:ext cx="7420190" cy="321581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32219802"/>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r>
              <a:rPr lang="en-US" sz="2500" dirty="0"/>
              <a:t>.</a:t>
            </a:r>
          </a:p>
          <a:p>
            <a:pPr lvl="1"/>
            <a:r>
              <a:rPr lang="en-US" dirty="0"/>
              <a:t>Select the range of residuals in spreadsheet “Mult </a:t>
            </a:r>
            <a:r>
              <a:rPr lang="en-US" dirty="0" err="1"/>
              <a:t>Reg</a:t>
            </a:r>
            <a:r>
              <a:rPr lang="en-US" dirty="0"/>
              <a:t> Residuals (1)”</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1854017"/>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864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B68764F3-D421-4BA0-BB9E-02A0F42A145D}"/>
              </a:ext>
            </a:extLst>
          </p:cNvPr>
          <p:cNvPicPr>
            <a:picLocks noChangeAspect="1"/>
          </p:cNvPicPr>
          <p:nvPr/>
        </p:nvPicPr>
        <p:blipFill>
          <a:blip r:embed="rId3"/>
          <a:stretch>
            <a:fillRect/>
          </a:stretch>
        </p:blipFill>
        <p:spPr>
          <a:xfrm>
            <a:off x="198783" y="2409192"/>
            <a:ext cx="3475012" cy="3030211"/>
          </a:xfrm>
          <a:prstGeom prst="rect">
            <a:avLst/>
          </a:prstGeom>
        </p:spPr>
      </p:pic>
      <p:pic>
        <p:nvPicPr>
          <p:cNvPr id="11" name="Picture 10">
            <a:extLst>
              <a:ext uri="{FF2B5EF4-FFF2-40B4-BE49-F238E27FC236}">
                <a16:creationId xmlns:a16="http://schemas.microsoft.com/office/drawing/2014/main" id="{5957A26A-8D68-45C8-948D-93CD3231F360}"/>
              </a:ext>
            </a:extLst>
          </p:cNvPr>
          <p:cNvPicPr>
            <a:picLocks noChangeAspect="1"/>
          </p:cNvPicPr>
          <p:nvPr/>
        </p:nvPicPr>
        <p:blipFill>
          <a:blip r:embed="rId4"/>
          <a:stretch>
            <a:fillRect/>
          </a:stretch>
        </p:blipFill>
        <p:spPr>
          <a:xfrm>
            <a:off x="3775767" y="2209798"/>
            <a:ext cx="7161836" cy="3429001"/>
          </a:xfrm>
          <a:prstGeom prst="rect">
            <a:avLst/>
          </a:prstGeom>
        </p:spPr>
      </p:pic>
      <p:sp>
        <p:nvSpPr>
          <p:cNvPr id="32" name="Right Arrow 31"/>
          <p:cNvSpPr/>
          <p:nvPr/>
        </p:nvSpPr>
        <p:spPr>
          <a:xfrm>
            <a:off x="3496181" y="37718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8692853"/>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941320" y="2617004"/>
            <a:ext cx="5669280" cy="3974297"/>
          </a:xfrm>
          <a:prstGeom prst="rect">
            <a:avLst/>
          </a:prstGeom>
        </p:spPr>
      </p:pic>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pPr marL="114300" indent="0">
              <a:buNone/>
            </a:pPr>
            <a:r>
              <a:rPr lang="en-US" sz="2200" dirty="0"/>
              <a:t>If no data points are out of control in both the I-Chart and MR charts, the residuals are independent of each other. If the residuals are not independent, it is possible that some important predicators are not included in the model. In this example, since the IR chart is in control, residuals are independent.</a:t>
            </a:r>
          </a:p>
          <a:p>
            <a:pPr>
              <a:buNone/>
            </a:pPr>
            <a:endParaRPr lang="en-US" sz="2000" dirty="0"/>
          </a:p>
          <a:p>
            <a:endParaRPr lang="en-US" sz="20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65056415"/>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if the residuals have equal variance across the predicted responses</a:t>
            </a:r>
            <a:r>
              <a:rPr lang="en-US" sz="2500" dirty="0"/>
              <a:t>.</a:t>
            </a:r>
          </a:p>
          <a:p>
            <a:pPr lvl="1"/>
            <a:r>
              <a:rPr lang="en-US" dirty="0"/>
              <a:t>We are looking for the pattern in which residuals spread out evenly around zero from the top to the bottom.</a:t>
            </a:r>
          </a:p>
          <a:p>
            <a:pPr lvl="1"/>
            <a:r>
              <a:rPr lang="en-US" dirty="0"/>
              <a:t>The “Regular Residuals vs Predicted Values for: FINAL” chart is automatically generated in the right “</a:t>
            </a:r>
            <a:r>
              <a:rPr lang="en-US" dirty="0" err="1"/>
              <a:t>Mult</a:t>
            </a:r>
            <a:r>
              <a:rPr lang="en-US" dirty="0"/>
              <a:t> Reg Residulas (1)”.</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98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521559"/>
            <a:ext cx="5282848" cy="3174102"/>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833199947"/>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21106"/>
            <a:ext cx="8915400" cy="1298576"/>
          </a:xfrm>
        </p:spPr>
        <p:txBody>
          <a:bodyPr/>
          <a:lstStyle/>
          <a:p>
            <a:r>
              <a:rPr lang="en-US" dirty="0"/>
              <a:t>4.2 Multiple Regression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6770716"/>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tx1"/>
                </a:solidFill>
              </a:rPr>
              <a:t>4.2 Multiple Regression Analysis</a:t>
            </a:r>
          </a:p>
          <a:p>
            <a:pPr marL="114300" indent="0">
              <a:buNone/>
            </a:pPr>
            <a:r>
              <a:rPr lang="en-US" sz="1600" dirty="0">
                <a:solidFill>
                  <a:schemeClr val="tx1"/>
                </a:solidFill>
              </a:rPr>
              <a:t>   4.2.1 Non-Linear Regression</a:t>
            </a:r>
          </a:p>
          <a:p>
            <a:pPr marL="114300" indent="0">
              <a:buNone/>
            </a:pPr>
            <a:r>
              <a:rPr lang="en-US" sz="1600" dirty="0">
                <a:solidFill>
                  <a:schemeClr val="tx1"/>
                </a:solidFill>
              </a:rPr>
              <a:t>   4.2.2 Multiple Linear Regression</a:t>
            </a:r>
          </a:p>
          <a:p>
            <a:pPr marL="114300" indent="0">
              <a:buNone/>
            </a:pPr>
            <a:r>
              <a:rPr lang="en-US" sz="1600" dirty="0">
                <a:solidFill>
                  <a:schemeClr val="tx1"/>
                </a:solidFill>
              </a:rPr>
              <a:t>   4.2.3 Confidence Intervals</a:t>
            </a:r>
          </a:p>
          <a:p>
            <a:pPr marL="114300" indent="0">
              <a:buNone/>
            </a:pPr>
            <a:r>
              <a:rPr lang="en-US" sz="1600" dirty="0">
                <a:solidFill>
                  <a:schemeClr val="tx1"/>
                </a:solidFill>
              </a:rPr>
              <a:t>   4.2.4 Residuals Analysis</a:t>
            </a:r>
          </a:p>
          <a:p>
            <a:pPr marL="114300" indent="0">
              <a:buNone/>
            </a:pPr>
            <a:r>
              <a:rPr lang="en-US" sz="1600" dirty="0">
                <a:solidFill>
                  <a:schemeClr val="tx1"/>
                </a:solidFill>
              </a:rPr>
              <a:t>   4.2.5 Data Transformation, Box Cox</a:t>
            </a:r>
          </a:p>
          <a:p>
            <a:pPr marL="114300" indent="0">
              <a:buNone/>
            </a:pPr>
            <a:r>
              <a:rPr lang="en-US" sz="1600" dirty="0">
                <a:solidFill>
                  <a:schemeClr val="tx1"/>
                </a:solidFill>
              </a:rPr>
              <a:t>   4.2.6 Stepwise Regression</a:t>
            </a:r>
          </a:p>
          <a:p>
            <a:pPr marL="114300" indent="0">
              <a:buNone/>
            </a:pPr>
            <a:r>
              <a:rPr lang="en-US" sz="1600" dirty="0">
                <a:solidFill>
                  <a:schemeClr val="tx1"/>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7738111"/>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577056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87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2437" y="25146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err="1"/>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870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259996671"/>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91138"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2320298808"/>
              </p:ext>
            </p:extLst>
          </p:nvPr>
        </p:nvGraphicFramePr>
        <p:xfrm>
          <a:off x="2693894" y="3443941"/>
          <a:ext cx="2057400" cy="406400"/>
        </p:xfrm>
        <a:graphic>
          <a:graphicData uri="http://schemas.openxmlformats.org/presentationml/2006/ole">
            <mc:AlternateContent xmlns:mc="http://schemas.openxmlformats.org/markup-compatibility/2006">
              <mc:Choice xmlns:v="urn:schemas-microsoft-com:vml" Requires="v">
                <p:oleObj spid="_x0000_s91139"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3894" y="3443941"/>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402172661"/>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6755509"/>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1785512"/>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53736187"/>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sz="2800" dirty="0"/>
          </a:p>
          <a:p>
            <a:endParaRPr lang="en-US" sz="2800" dirty="0"/>
          </a:p>
          <a:p>
            <a:pPr marL="114300" indent="0">
              <a:buNone/>
            </a:pPr>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190998" cy="585107"/>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438403" y="1905000"/>
            <a:ext cx="1828796" cy="58828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29063144"/>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4339" name="Picture 3"/>
          <p:cNvPicPr>
            <a:picLocks noChangeAspect="1" noChangeArrowheads="1"/>
          </p:cNvPicPr>
          <p:nvPr/>
        </p:nvPicPr>
        <p:blipFill>
          <a:blip r:embed="rId4" cstate="print"/>
          <a:srcRect/>
          <a:stretch>
            <a:fillRect/>
          </a:stretch>
        </p:blipFill>
        <p:spPr bwMode="auto">
          <a:xfrm>
            <a:off x="2286000" y="1905000"/>
            <a:ext cx="2019231" cy="900000"/>
          </a:xfrm>
          <a:prstGeom prst="rect">
            <a:avLst/>
          </a:prstGeom>
          <a:noFill/>
          <a:ln w="9525">
            <a:noFill/>
            <a:miter lim="800000"/>
            <a:headEnd/>
            <a:tailEnd/>
          </a:ln>
        </p:spPr>
      </p:pic>
      <p:grpSp>
        <p:nvGrpSpPr>
          <p:cNvPr id="11" name="Group 10"/>
          <p:cNvGrpSpPr/>
          <p:nvPr/>
        </p:nvGrpSpPr>
        <p:grpSpPr>
          <a:xfrm>
            <a:off x="2286000" y="4114800"/>
            <a:ext cx="4419600" cy="827471"/>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3575" cy="400110"/>
            </a:xfrm>
            <a:prstGeom prst="rect">
              <a:avLst/>
            </a:prstGeom>
            <a:noFill/>
          </p:spPr>
          <p:txBody>
            <a:bodyPr wrap="none" rtlCol="0">
              <a:spAutoFit/>
            </a:bodyPr>
            <a:lstStyle/>
            <a:p>
              <a:r>
                <a:rPr lang="en-US" sz="2000" dirty="0"/>
                <a:t>where</a:t>
              </a:r>
              <a:endParaRPr lang="en-US" dirty="0"/>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521393603"/>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363" name="Picture 3"/>
          <p:cNvPicPr>
            <a:picLocks noChangeAspect="1" noChangeArrowheads="1"/>
          </p:cNvPicPr>
          <p:nvPr/>
        </p:nvPicPr>
        <p:blipFill>
          <a:blip r:embed="rId4" cstate="print"/>
          <a:srcRect/>
          <a:stretch>
            <a:fillRect/>
          </a:stretch>
        </p:blipFill>
        <p:spPr bwMode="auto">
          <a:xfrm>
            <a:off x="2590799" y="2133600"/>
            <a:ext cx="3565245" cy="507462"/>
          </a:xfrm>
          <a:prstGeom prst="rect">
            <a:avLst/>
          </a:prstGeom>
          <a:noFill/>
          <a:ln w="9525">
            <a:noFill/>
            <a:miter lim="800000"/>
            <a:headEnd/>
            <a:tailEnd/>
          </a:ln>
        </p:spPr>
      </p:pic>
      <p:grpSp>
        <p:nvGrpSpPr>
          <p:cNvPr id="11" name="Group 10"/>
          <p:cNvGrpSpPr/>
          <p:nvPr/>
        </p:nvGrpSpPr>
        <p:grpSpPr>
          <a:xfrm>
            <a:off x="2362200" y="4215376"/>
            <a:ext cx="5867400" cy="509024"/>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t>where</a:t>
              </a:r>
              <a:endParaRPr lang="en-US" dirty="0"/>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3884330202"/>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7" name="Picture 3"/>
          <p:cNvPicPr>
            <a:picLocks noChangeAspect="1" noChangeArrowheads="1"/>
          </p:cNvPicPr>
          <p:nvPr/>
        </p:nvPicPr>
        <p:blipFill>
          <a:blip r:embed="rId4" cstate="print"/>
          <a:srcRect/>
          <a:stretch>
            <a:fillRect/>
          </a:stretch>
        </p:blipFill>
        <p:spPr bwMode="auto">
          <a:xfrm>
            <a:off x="2438976" y="2057400"/>
            <a:ext cx="1904999" cy="493381"/>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4494" y="4267200"/>
            <a:ext cx="3970216" cy="50436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14468169"/>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2024"/>
            <a:ext cx="7848600" cy="765176"/>
          </a:xfrm>
        </p:spPr>
        <p:txBody>
          <a:bodyPr/>
          <a:lstStyle/>
          <a:p>
            <a:r>
              <a:rPr lang="en-US" dirty="0"/>
              <a:t>4.2.2 Multiple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9938401"/>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77923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lnSpcReduction="10000"/>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sz="1400"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pPr marL="411480" lvl="1" indent="0">
              <a:buNone/>
            </a:pPr>
            <a:endParaRPr lang="en-US" dirty="0"/>
          </a:p>
          <a:p>
            <a:pPr marL="411480" lvl="1" indent="0">
              <a:buNone/>
            </a:pPr>
            <a:endParaRPr lang="en-US" dirty="0"/>
          </a:p>
          <a:p>
            <a:r>
              <a:rPr lang="en-US" dirty="0"/>
              <a:t>The Kano helps to identify CTQs that add </a:t>
            </a:r>
            <a:r>
              <a:rPr lang="en-US" dirty="0" err="1"/>
              <a:t>incrementalvalue</a:t>
            </a:r>
            <a:r>
              <a:rPr lang="en-US" dirty="0"/>
              <a:t> vs. those that are simply requirements and having more is not necessarily better.</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88</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5486400" y="2362200"/>
            <a:ext cx="3733800" cy="34290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17029416"/>
              </p:ext>
            </p:extLst>
          </p:nvPr>
        </p:nvGraphicFramePr>
        <p:xfrm>
          <a:off x="2902284" y="1333501"/>
          <a:ext cx="5727032" cy="533400"/>
        </p:xfrm>
        <a:graphic>
          <a:graphicData uri="http://schemas.openxmlformats.org/presentationml/2006/ole">
            <mc:AlternateContent xmlns:mc="http://schemas.openxmlformats.org/markup-compatibility/2006">
              <mc:Choice xmlns:v="urn:schemas-microsoft-com:vml" Requires="v">
                <p:oleObj spid="_x0000_s92162"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333501"/>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6799016"/>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881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84015119"/>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lvl="1"/>
            <a:r>
              <a:rPr lang="en-US" dirty="0"/>
              <a:t>Select the range of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“EXAM2” and “EXAM3”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pPr lvl="1"/>
            <a:endParaRPr lang="en-US" dirty="0"/>
          </a:p>
          <a:p>
            <a:endParaRPr lang="en-US" sz="2500" dirty="0"/>
          </a:p>
          <a:p>
            <a:endParaRPr lang="en-US" sz="2500" dirty="0"/>
          </a:p>
          <a:p>
            <a:endParaRPr lang="en-US" sz="2500" dirty="0"/>
          </a:p>
          <a:p>
            <a:pPr lvl="1"/>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882</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8628327"/>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Multiple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883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A64B52A-1238-499A-8FE8-5F6DAF3543AD}"/>
              </a:ext>
            </a:extLst>
          </p:cNvPr>
          <p:cNvPicPr>
            <a:picLocks noChangeAspect="1"/>
          </p:cNvPicPr>
          <p:nvPr/>
        </p:nvPicPr>
        <p:blipFill>
          <a:blip r:embed="rId3"/>
          <a:stretch>
            <a:fillRect/>
          </a:stretch>
        </p:blipFill>
        <p:spPr>
          <a:xfrm>
            <a:off x="298860" y="2224929"/>
            <a:ext cx="3676793" cy="3206164"/>
          </a:xfrm>
          <a:prstGeom prst="rect">
            <a:avLst/>
          </a:prstGeom>
        </p:spPr>
      </p:pic>
      <p:pic>
        <p:nvPicPr>
          <p:cNvPr id="11" name="Picture 10">
            <a:extLst>
              <a:ext uri="{FF2B5EF4-FFF2-40B4-BE49-F238E27FC236}">
                <a16:creationId xmlns:a16="http://schemas.microsoft.com/office/drawing/2014/main" id="{A1A82D4D-065B-470C-9730-479E14487421}"/>
              </a:ext>
            </a:extLst>
          </p:cNvPr>
          <p:cNvPicPr>
            <a:picLocks noChangeAspect="1"/>
          </p:cNvPicPr>
          <p:nvPr/>
        </p:nvPicPr>
        <p:blipFill>
          <a:blip r:embed="rId4"/>
          <a:stretch>
            <a:fillRect/>
          </a:stretch>
        </p:blipFill>
        <p:spPr>
          <a:xfrm>
            <a:off x="4114800" y="1828800"/>
            <a:ext cx="6858000" cy="3998422"/>
          </a:xfrm>
          <a:prstGeom prst="rect">
            <a:avLst/>
          </a:prstGeom>
        </p:spPr>
      </p:pic>
      <p:sp>
        <p:nvSpPr>
          <p:cNvPr id="22" name="Right Arrow 21"/>
          <p:cNvSpPr/>
          <p:nvPr/>
        </p:nvSpPr>
        <p:spPr>
          <a:xfrm>
            <a:off x="3816627" y="3675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92509609"/>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3: Check whether the whole model is statistically significant. If not, we need to re-examine the predictors or look for new predictors before continuing.</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884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498600" y="4188706"/>
            <a:ext cx="8534400" cy="2031311"/>
          </a:xfrm>
          <a:prstGeom prst="rect">
            <a:avLst/>
          </a:prstGeom>
          <a:noFill/>
          <a:ln>
            <a:solidFill>
              <a:schemeClr val="bg1"/>
            </a:solidFill>
          </a:ln>
        </p:spPr>
        <p:txBody>
          <a:bodyPr wrap="square" lIns="91426" tIns="45713" rIns="91426" bIns="45713" rtlCol="0">
            <a:spAutoFit/>
          </a:bodyPr>
          <a:lstStyle/>
          <a:p>
            <a:r>
              <a:rPr lang="en-US" b="1" dirty="0">
                <a:latin typeface="+mj-lt"/>
              </a:rPr>
              <a:t>H</a:t>
            </a:r>
            <a:r>
              <a:rPr lang="en-US" b="1" baseline="-25000" dirty="0">
                <a:latin typeface="+mj-lt"/>
              </a:rPr>
              <a:t>0</a:t>
            </a:r>
            <a:r>
              <a:rPr lang="en-US" dirty="0">
                <a:latin typeface="+mj-lt"/>
              </a:rPr>
              <a:t>: The model is not statistically significant (i.e. all the parameters of predictors are not significantly different from zeros).</a:t>
            </a:r>
          </a:p>
          <a:p>
            <a:r>
              <a:rPr lang="en-US" b="1" dirty="0">
                <a:latin typeface="+mj-lt"/>
              </a:rPr>
              <a:t>H</a:t>
            </a:r>
            <a:r>
              <a:rPr lang="en-US" b="1" baseline="-25000" dirty="0">
                <a:latin typeface="+mj-lt"/>
              </a:rPr>
              <a:t>1</a:t>
            </a:r>
            <a:r>
              <a:rPr lang="en-US" dirty="0">
                <a:latin typeface="+mj-lt"/>
              </a:rPr>
              <a:t>: The model is statistically significant (i.e. at least one predictor parameter is significantly different from zero).</a:t>
            </a:r>
          </a:p>
          <a:p>
            <a:endParaRPr lang="en-US" dirty="0">
              <a:latin typeface="+mj-lt"/>
            </a:endParaRPr>
          </a:p>
          <a:p>
            <a:r>
              <a:rPr lang="en-US" dirty="0">
                <a:latin typeface="+mj-lt"/>
              </a:rPr>
              <a:t>In this example, p-value is much smaller than alpha level (0.05), hence we reject the null and the model is statistically significant</a:t>
            </a:r>
            <a:r>
              <a:rPr lang="en-US" dirty="0">
                <a:latin typeface="Source Sans Pro" panose="020B0503030403020204" pitchFamily="34" charset="0"/>
              </a:rPr>
              <a:t>.</a:t>
            </a:r>
          </a:p>
        </p:txBody>
      </p:sp>
      <p:pic>
        <p:nvPicPr>
          <p:cNvPr id="4" name="Picture 3"/>
          <p:cNvPicPr>
            <a:picLocks noChangeAspect="1"/>
          </p:cNvPicPr>
          <p:nvPr/>
        </p:nvPicPr>
        <p:blipFill>
          <a:blip r:embed="rId4"/>
          <a:stretch>
            <a:fillRect/>
          </a:stretch>
        </p:blipFill>
        <p:spPr>
          <a:xfrm>
            <a:off x="1087557" y="2503064"/>
            <a:ext cx="9356486" cy="1416266"/>
          </a:xfrm>
          <a:prstGeom prst="rect">
            <a:avLst/>
          </a:prstGeom>
        </p:spPr>
      </p:pic>
    </p:spTree>
    <p:custDataLst>
      <p:tags r:id="rId1"/>
    </p:custDataLst>
    <p:extLst>
      <p:ext uri="{BB962C8B-B14F-4D97-AF65-F5344CB8AC3E}">
        <p14:creationId xmlns:p14="http://schemas.microsoft.com/office/powerpoint/2010/main" val="3308824568"/>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4: Check whether multicollinearity exists in the model.</a:t>
            </a:r>
          </a:p>
          <a:p>
            <a:pPr lvl="1"/>
            <a:r>
              <a:rPr lang="en-US" dirty="0"/>
              <a:t>The VIF information is automatically generated in the “Parameter Estimate” table in the “Multiple Regression” spreadsheet.</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885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462421" y="3124200"/>
            <a:ext cx="10606757" cy="1977218"/>
          </a:xfrm>
          <a:prstGeom prst="rect">
            <a:avLst/>
          </a:prstGeom>
        </p:spPr>
      </p:pic>
    </p:spTree>
    <p:custDataLst>
      <p:tags r:id="rId1"/>
    </p:custDataLst>
    <p:extLst>
      <p:ext uri="{BB962C8B-B14F-4D97-AF65-F5344CB8AC3E}">
        <p14:creationId xmlns:p14="http://schemas.microsoft.com/office/powerpoint/2010/main" val="860541784"/>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3713938"/>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(1)</a:t>
            </a:r>
          </a:p>
        </p:txBody>
      </p:sp>
      <p:sp>
        <p:nvSpPr>
          <p:cNvPr id="3" name="Content Placeholder 2"/>
          <p:cNvSpPr>
            <a:spLocks noGrp="1"/>
          </p:cNvSpPr>
          <p:nvPr>
            <p:ph idx="1"/>
          </p:nvPr>
        </p:nvSpPr>
        <p:spPr/>
        <p:txBody>
          <a:bodyPr>
            <a:noAutofit/>
          </a:bodyPr>
          <a:lstStyle/>
          <a:p>
            <a:r>
              <a:rPr lang="en-US" sz="2200" dirty="0"/>
              <a:t>VIF quantifies the degree of multicollinearity for each individual independent variable in the model.</a:t>
            </a:r>
          </a:p>
          <a:p>
            <a:r>
              <a:rPr lang="en-US" sz="2200" dirty="0"/>
              <a:t>VIF calculation:</a:t>
            </a:r>
          </a:p>
          <a:p>
            <a:pPr lvl="1"/>
            <a:r>
              <a:rPr lang="en-US" sz="2000" dirty="0"/>
              <a:t>Assume we are building a multiple linear regression model using p predictors.</a:t>
            </a:r>
          </a:p>
          <a:p>
            <a:pPr lvl="1"/>
            <a:endParaRPr lang="en-US" sz="2000" dirty="0"/>
          </a:p>
          <a:p>
            <a:pPr lvl="1"/>
            <a:endParaRPr lang="en-US" sz="2000" dirty="0"/>
          </a:p>
          <a:p>
            <a:pPr lvl="1"/>
            <a:r>
              <a:rPr lang="en-US" sz="2000" dirty="0"/>
              <a:t>Two steps are needed to calculate VIF for X</a:t>
            </a:r>
            <a:r>
              <a:rPr lang="en-US" sz="2000" baseline="-25000" dirty="0"/>
              <a:t>1</a:t>
            </a:r>
            <a:r>
              <a:rPr lang="en-US" sz="2000"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lvl="2"/>
            <a:endParaRPr lang="en-US" sz="1800" dirty="0"/>
          </a:p>
          <a:p>
            <a:pPr lvl="2"/>
            <a:endParaRPr lang="en-US" sz="18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lvl="2"/>
            <a:endParaRPr lang="en-US" sz="1800" dirty="0"/>
          </a:p>
          <a:p>
            <a:pPr lvl="2"/>
            <a:endParaRPr lang="en-US" sz="1800" dirty="0"/>
          </a:p>
          <a:p>
            <a:pPr lvl="2"/>
            <a:r>
              <a:rPr lang="en-US" sz="1800" dirty="0"/>
              <a:t>Apply the same methods to obtain the VIFs for other Xs. The VIF value ranges from one to positive infinity.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887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61038164"/>
              </p:ext>
            </p:extLst>
          </p:nvPr>
        </p:nvGraphicFramePr>
        <p:xfrm>
          <a:off x="2819400" y="2791473"/>
          <a:ext cx="4651022" cy="485127"/>
        </p:xfrm>
        <a:graphic>
          <a:graphicData uri="http://schemas.openxmlformats.org/presentationml/2006/ole">
            <mc:AlternateContent xmlns:mc="http://schemas.openxmlformats.org/markup-compatibility/2006">
              <mc:Choice xmlns:v="urn:schemas-microsoft-com:vml" Requires="v">
                <p:oleObj spid="_x0000_s93186"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791473"/>
                        <a:ext cx="4651022" cy="485127"/>
                      </a:xfrm>
                      <a:prstGeom prst="rect">
                        <a:avLst/>
                      </a:prstGeom>
                      <a:noFill/>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1462051898"/>
              </p:ext>
            </p:extLst>
          </p:nvPr>
        </p:nvGraphicFramePr>
        <p:xfrm>
          <a:off x="2819400" y="4238625"/>
          <a:ext cx="4652537" cy="485775"/>
        </p:xfrm>
        <a:graphic>
          <a:graphicData uri="http://schemas.openxmlformats.org/presentationml/2006/ole">
            <mc:AlternateContent xmlns:mc="http://schemas.openxmlformats.org/markup-compatibility/2006">
              <mc:Choice xmlns:v="urn:schemas-microsoft-com:vml" Requires="v">
                <p:oleObj spid="_x0000_s93187"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238625"/>
                        <a:ext cx="4652537" cy="48577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39309255"/>
              </p:ext>
            </p:extLst>
          </p:nvPr>
        </p:nvGraphicFramePr>
        <p:xfrm>
          <a:off x="4114800" y="5181600"/>
          <a:ext cx="1249539" cy="634626"/>
        </p:xfrm>
        <a:graphic>
          <a:graphicData uri="http://schemas.openxmlformats.org/presentationml/2006/ole">
            <mc:AlternateContent xmlns:mc="http://schemas.openxmlformats.org/markup-compatibility/2006">
              <mc:Choice xmlns:v="urn:schemas-microsoft-com:vml" Requires="v">
                <p:oleObj spid="_x0000_s93188"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5181600"/>
                        <a:ext cx="1249539" cy="63462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345205072"/>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(2)</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03379"/>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pPr marL="114300" indent="0">
              <a:buNone/>
            </a:pPr>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78006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2057400"/>
            <a:ext cx="1625397" cy="1625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r>
              <a:rPr lang="en-US" dirty="0"/>
              <a:t>Step 5.1: Identify a list of independent variables with VIF higher than 5. If no variable has VIF higher than 5, go to Step 6 directly.</a:t>
            </a:r>
          </a:p>
          <a:p>
            <a:pPr lvl="1"/>
            <a:r>
              <a:rPr lang="en-US" dirty="0"/>
              <a:t>Step 5.2: Among variables identified in Step 5.1, remove the one with the highest p-value. </a:t>
            </a:r>
          </a:p>
          <a:p>
            <a:pPr lvl="1"/>
            <a:r>
              <a:rPr lang="en-US" dirty="0"/>
              <a:t>Step 5.3: Run the model again, check the VIFs and repeat Step 5.1.</a:t>
            </a:r>
          </a:p>
          <a:p>
            <a:pPr lvl="1"/>
            <a:r>
              <a:rPr lang="en-US" dirty="0"/>
              <a:t>Note: we only remove one independent variable at a time.</a:t>
            </a:r>
          </a:p>
          <a:p>
            <a:endParaRPr lang="en-US" sz="2500" dirty="0"/>
          </a:p>
          <a:p>
            <a:endParaRPr lang="en-US" sz="2500" dirty="0"/>
          </a:p>
          <a:p>
            <a:endParaRPr lang="en-US" sz="1600" dirty="0"/>
          </a:p>
          <a:p>
            <a:endParaRPr lang="en-US" sz="2500" dirty="0"/>
          </a:p>
        </p:txBody>
      </p:sp>
      <p:sp>
        <p:nvSpPr>
          <p:cNvPr id="9" name="Slide Number Placeholder 8"/>
          <p:cNvSpPr>
            <a:spLocks noGrp="1"/>
          </p:cNvSpPr>
          <p:nvPr>
            <p:ph type="sldNum" sz="quarter" idx="4"/>
          </p:nvPr>
        </p:nvSpPr>
        <p:spPr/>
        <p:txBody>
          <a:bodyPr/>
          <a:lstStyle/>
          <a:p>
            <a:fld id="{2C8C453A-8EE7-400A-A84E-5B6DF6016F1D}" type="slidenum">
              <a:rPr lang="en-US" smtClean="0"/>
              <a:pPr/>
              <a:t>890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77211"/>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4" name="Content Placeholder 3"/>
          <p:cNvSpPr>
            <a:spLocks noGrp="1"/>
          </p:cNvSpPr>
          <p:nvPr>
            <p:ph idx="1"/>
          </p:nvPr>
        </p:nvSpPr>
        <p:spPr/>
        <p:txBody>
          <a:bodyPr>
            <a:normAutofit/>
          </a:bodyPr>
          <a:lstStyle/>
          <a:p>
            <a:pPr marL="114300" indent="0">
              <a:buNone/>
            </a:pPr>
            <a:r>
              <a:rPr lang="en-US" dirty="0"/>
              <a:t>In this example, all three predictors have VIF higher than 5. Among them, EXAM1 has the highest p-value.</a:t>
            </a:r>
          </a:p>
          <a:p>
            <a:pPr marL="114300" indent="0">
              <a:buNone/>
            </a:pPr>
            <a:r>
              <a:rPr lang="en-US" dirty="0"/>
              <a:t>We will remove EXAM1 from the equation and run the model again.</a:t>
            </a:r>
          </a:p>
          <a:p>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891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451741" y="3124200"/>
            <a:ext cx="10628118" cy="1981200"/>
          </a:xfrm>
          <a:prstGeom prst="rect">
            <a:avLst/>
          </a:prstGeom>
        </p:spPr>
      </p:pic>
    </p:spTree>
    <p:custDataLst>
      <p:tags r:id="rId1"/>
    </p:custDataLst>
    <p:extLst>
      <p:ext uri="{BB962C8B-B14F-4D97-AF65-F5344CB8AC3E}">
        <p14:creationId xmlns:p14="http://schemas.microsoft.com/office/powerpoint/2010/main" val="857695097"/>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Run the new multiple linear regression with only two predictors (i.e. EXAM2 and EXAM3).</a:t>
            </a:r>
          </a:p>
          <a:p>
            <a:r>
              <a:rPr lang="en-US" dirty="0"/>
              <a:t>Check the VIFs of EXAM2 AND EXAM3 and they are both smaller than 5. Hence, there is little multicollinearity existing in the model.</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892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260057" y="3276600"/>
            <a:ext cx="10860726" cy="1742512"/>
          </a:xfrm>
          <a:prstGeom prst="rect">
            <a:avLst/>
          </a:prstGeom>
        </p:spPr>
      </p:pic>
    </p:spTree>
    <p:custDataLst>
      <p:tags r:id="rId1"/>
    </p:custDataLst>
    <p:extLst>
      <p:ext uri="{BB962C8B-B14F-4D97-AF65-F5344CB8AC3E}">
        <p14:creationId xmlns:p14="http://schemas.microsoft.com/office/powerpoint/2010/main" val="134335901"/>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endParaRPr lang="en-US" dirty="0"/>
          </a:p>
          <a:p>
            <a:pPr lvl="1"/>
            <a:r>
              <a:rPr lang="en-US" dirty="0"/>
              <a:t>Insignificant predictors are ones with p-value higher than alpha level (0.05). When p&gt;alpha level, we fail to reject the null and the predictor isn’t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pPr lvl="2"/>
            <a:endParaRPr lang="en-US" dirty="0"/>
          </a:p>
          <a:p>
            <a:pPr lvl="1"/>
            <a:r>
              <a:rPr lang="en-US" dirty="0"/>
              <a:t>As long as the p-value is greater than 0.05, remove the insignificant variables one at a time in the order of the highest p-value.</a:t>
            </a:r>
          </a:p>
          <a:p>
            <a:pPr lvl="1"/>
            <a:endParaRPr lang="en-US" dirty="0"/>
          </a:p>
          <a:p>
            <a:pPr lvl="1"/>
            <a:r>
              <a:rPr lang="en-US" dirty="0"/>
              <a:t>Once one insignificant variable is eliminated from the model, we need to rerun the model again to obtain new p-values for other predictors left in the new model.</a:t>
            </a:r>
          </a:p>
          <a:p>
            <a:endParaRPr lang="en-US" dirty="0"/>
          </a:p>
          <a:p>
            <a:endParaRPr lang="en-US" dirty="0"/>
          </a:p>
          <a:p>
            <a:pPr lvl="1"/>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893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266329"/>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lstStyle/>
          <a:p>
            <a:r>
              <a:rPr lang="en-US" dirty="0"/>
              <a:t>In this example, both predictors’ p-values are smaller than alpha level (0.05). As a result, we don’t need to eliminate any variables from the model.</a:t>
            </a:r>
          </a:p>
        </p:txBody>
      </p:sp>
      <p:sp>
        <p:nvSpPr>
          <p:cNvPr id="8" name="Slide Number Placeholder 7"/>
          <p:cNvSpPr>
            <a:spLocks noGrp="1"/>
          </p:cNvSpPr>
          <p:nvPr>
            <p:ph type="sldNum" sz="quarter" idx="4"/>
          </p:nvPr>
        </p:nvSpPr>
        <p:spPr/>
        <p:txBody>
          <a:bodyPr/>
          <a:lstStyle/>
          <a:p>
            <a:fld id="{2C8C453A-8EE7-400A-A84E-5B6DF6016F1D}" type="slidenum">
              <a:rPr lang="en-US" smtClean="0"/>
              <a:pPr/>
              <a:t>894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03997" y="2667000"/>
            <a:ext cx="10923605" cy="1752600"/>
          </a:xfrm>
          <a:prstGeom prst="rect">
            <a:avLst/>
          </a:prstGeom>
        </p:spPr>
      </p:pic>
    </p:spTree>
    <p:custDataLst>
      <p:tags r:id="rId1"/>
    </p:custDataLst>
    <p:extLst>
      <p:ext uri="{BB962C8B-B14F-4D97-AF65-F5344CB8AC3E}">
        <p14:creationId xmlns:p14="http://schemas.microsoft.com/office/powerpoint/2010/main" val="3390511970"/>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7: Display regression equation</a:t>
            </a:r>
          </a:p>
          <a:p>
            <a:pPr lvl="1"/>
            <a:r>
              <a:rPr lang="en-US" dirty="0"/>
              <a:t>The multiple linear regression equation appears automatically at the top of the spreadsheet “Multiple Regression (2)”</a:t>
            </a:r>
          </a:p>
          <a:p>
            <a:pPr lvl="1"/>
            <a:r>
              <a:rPr lang="en-US" dirty="0"/>
              <a:t>Parameter Estimates section provides the estimates of parameters in the linear regression equation.</a:t>
            </a:r>
          </a:p>
          <a:p>
            <a:endParaRPr lang="en-US" sz="2500" dirty="0"/>
          </a:p>
          <a:p>
            <a:endParaRPr lang="en-US" sz="2500" dirty="0"/>
          </a:p>
        </p:txBody>
      </p:sp>
      <p:sp>
        <p:nvSpPr>
          <p:cNvPr id="10" name="Slide Number Placeholder 9"/>
          <p:cNvSpPr>
            <a:spLocks noGrp="1"/>
          </p:cNvSpPr>
          <p:nvPr>
            <p:ph type="sldNum" sz="quarter" idx="4"/>
          </p:nvPr>
        </p:nvSpPr>
        <p:spPr/>
        <p:txBody>
          <a:bodyPr/>
          <a:lstStyle/>
          <a:p>
            <a:fld id="{2C8C453A-8EE7-400A-A84E-5B6DF6016F1D}" type="slidenum">
              <a:rPr lang="en-US" smtClean="0"/>
              <a:pPr/>
              <a:t>895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153977" y="3352800"/>
            <a:ext cx="9223645" cy="2971800"/>
          </a:xfrm>
          <a:prstGeom prst="rect">
            <a:avLst/>
          </a:prstGeom>
        </p:spPr>
      </p:pic>
    </p:spTree>
    <p:custDataLst>
      <p:tags r:id="rId1"/>
    </p:custDataLst>
    <p:extLst>
      <p:ext uri="{BB962C8B-B14F-4D97-AF65-F5344CB8AC3E}">
        <p14:creationId xmlns:p14="http://schemas.microsoft.com/office/powerpoint/2010/main" val="3721323251"/>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7677718"/>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4876800"/>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18" y="1123842"/>
            <a:ext cx="787579" cy="952717"/>
          </a:xfrm>
          <a:prstGeom prst="rect">
            <a:avLst/>
          </a:prstGeom>
        </p:spPr>
      </p:pic>
      <p:sp>
        <p:nvSpPr>
          <p:cNvPr id="7" name="Rectangle 6"/>
          <p:cNvSpPr/>
          <p:nvPr/>
        </p:nvSpPr>
        <p:spPr>
          <a:xfrm>
            <a:off x="698500" y="1199376"/>
            <a:ext cx="9982200" cy="5386090"/>
          </a:xfrm>
          <a:prstGeom prst="rect">
            <a:avLst/>
          </a:prstGeom>
        </p:spPr>
        <p:txBody>
          <a:bodyPr wrap="square">
            <a:spAutoFit/>
          </a:bodyPr>
          <a:lstStyle/>
          <a:p>
            <a:pPr marL="1714500" lvl="3" indent="-342900">
              <a:buFont typeface="Arial" pitchFamily="34" charset="0"/>
              <a:buChar char="•"/>
            </a:pPr>
            <a:r>
              <a:rPr lang="en-US" sz="2000" dirty="0">
                <a:solidFill>
                  <a:srgbClr val="182835"/>
                </a:solidFill>
                <a:latin typeface="+mj-lt"/>
              </a:rPr>
              <a:t>Let us say you are the professor again, and this time you want to use your prediction equation to estimate what one of your students might get on their final exam.</a:t>
            </a:r>
          </a:p>
          <a:p>
            <a:pPr marL="342900" indent="-342900">
              <a:buFont typeface="Arial" pitchFamily="34" charset="0"/>
              <a:buChar char="•"/>
            </a:pPr>
            <a:r>
              <a:rPr lang="en-US" sz="2000" dirty="0">
                <a:solidFill>
                  <a:srgbClr val="182835"/>
                </a:solidFill>
                <a:latin typeface="+mj-lt"/>
              </a:rPr>
              <a:t>Assume the following:</a:t>
            </a:r>
          </a:p>
          <a:p>
            <a:pPr marL="800100" lvl="1" indent="-342900">
              <a:buFont typeface="Arial" pitchFamily="34" charset="0"/>
              <a:buChar char="•"/>
            </a:pPr>
            <a:r>
              <a:rPr lang="en-US" dirty="0">
                <a:solidFill>
                  <a:srgbClr val="182835"/>
                </a:solidFill>
                <a:latin typeface="+mj-lt"/>
              </a:rPr>
              <a:t>Exam 2 results were: 84</a:t>
            </a:r>
          </a:p>
          <a:p>
            <a:pPr marL="800100" lvl="1" indent="-342900">
              <a:buFont typeface="Arial" pitchFamily="34" charset="0"/>
              <a:buChar char="•"/>
            </a:pPr>
            <a:r>
              <a:rPr lang="en-US" dirty="0">
                <a:solidFill>
                  <a:srgbClr val="182835"/>
                </a:solidFill>
                <a:latin typeface="+mj-lt"/>
              </a:rPr>
              <a:t>Exam 3 results were: 102.</a:t>
            </a:r>
          </a:p>
          <a:p>
            <a:pPr marL="342900" indent="-342900">
              <a:buFont typeface="Arial" pitchFamily="34" charset="0"/>
              <a:buChar char="•"/>
            </a:pPr>
            <a:endParaRPr lang="en-US" dirty="0">
              <a:solidFill>
                <a:srgbClr val="182835"/>
              </a:solidFill>
              <a:latin typeface="+mj-lt"/>
            </a:endParaRPr>
          </a:p>
          <a:p>
            <a:pPr marL="342900" indent="-342900">
              <a:buFont typeface="Arial" pitchFamily="34" charset="0"/>
              <a:buChar char="•"/>
            </a:pPr>
            <a:r>
              <a:rPr lang="en-US" sz="2000" dirty="0">
                <a:solidFill>
                  <a:srgbClr val="182835"/>
                </a:solidFill>
                <a:latin typeface="+mj-lt"/>
              </a:rPr>
              <a:t>Use your equation: -4.34 + 0.722*EXAM2 + 1.34*EXAM3</a:t>
            </a:r>
          </a:p>
          <a:p>
            <a:pPr marL="342900" indent="-342900">
              <a:buFont typeface="Arial" pitchFamily="34" charset="0"/>
              <a:buChar char="•"/>
            </a:pPr>
            <a:endParaRPr lang="en-US" sz="2000" dirty="0">
              <a:solidFill>
                <a:srgbClr val="182835"/>
              </a:solidFill>
              <a:latin typeface="+mj-lt"/>
            </a:endParaRPr>
          </a:p>
          <a:p>
            <a:pPr marL="342900" indent="-342900">
              <a:buFont typeface="Arial" pitchFamily="34" charset="0"/>
              <a:buChar char="•"/>
            </a:pPr>
            <a:r>
              <a:rPr lang="en-US" sz="2000" dirty="0">
                <a:solidFill>
                  <a:srgbClr val="182835"/>
                </a:solidFill>
                <a:latin typeface="+mj-lt"/>
              </a:rPr>
              <a:t>Predict your student’s final exam score:</a:t>
            </a:r>
          </a:p>
          <a:p>
            <a:pPr marL="800100" lvl="1" indent="-342900">
              <a:buFont typeface="Arial" pitchFamily="34" charset="0"/>
              <a:buChar char="•"/>
            </a:pPr>
            <a:r>
              <a:rPr lang="en-US" dirty="0">
                <a:solidFill>
                  <a:srgbClr val="182835"/>
                </a:solidFill>
                <a:latin typeface="+mj-lt"/>
              </a:rPr>
              <a:t>-4.34 + (0.722*84) + (1.34*102) =-4.34 + 60.648 + 136.68 = </a:t>
            </a:r>
            <a:r>
              <a:rPr lang="en-US" b="1" dirty="0">
                <a:solidFill>
                  <a:srgbClr val="182835"/>
                </a:solidFill>
                <a:latin typeface="+mj-lt"/>
              </a:rPr>
              <a:t>192.988</a:t>
            </a: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r>
              <a:rPr lang="en-US" sz="2000" dirty="0">
                <a:solidFill>
                  <a:srgbClr val="182835"/>
                </a:solidFill>
                <a:latin typeface="+mj-lt"/>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latin typeface="+mj-lt"/>
            </a:endParaRPr>
          </a:p>
        </p:txBody>
      </p:sp>
    </p:spTree>
    <p:custDataLst>
      <p:tags r:id="rId1"/>
    </p:custDataLst>
    <p:extLst>
      <p:ext uri="{BB962C8B-B14F-4D97-AF65-F5344CB8AC3E}">
        <p14:creationId xmlns:p14="http://schemas.microsoft.com/office/powerpoint/2010/main" val="924865014"/>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3518"/>
            <a:ext cx="9372600" cy="1298576"/>
          </a:xfrm>
        </p:spPr>
        <p:txBody>
          <a:bodyPr/>
          <a:lstStyle/>
          <a:p>
            <a:r>
              <a:rPr lang="en-US" dirty="0"/>
              <a:t>4.2.3 Confidence &amp; Prediction Intervals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322928"/>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0676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3352801"/>
            <a:ext cx="5562600" cy="2904803"/>
          </a:xfrm>
          <a:prstGeom prst="rect">
            <a:avLst/>
          </a:prstGeom>
        </p:spPr>
      </p:pic>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90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42356626"/>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y</a:t>
            </a:r>
            <a:r>
              <a:rPr lang="en-US" baseline="-25000" dirty="0"/>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99911962"/>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3" name="Content Placeholder 2"/>
          <p:cNvSpPr>
            <a:spLocks noGrp="1"/>
          </p:cNvSpPr>
          <p:nvPr>
            <p:ph idx="1"/>
          </p:nvPr>
        </p:nvSpPr>
        <p:spPr/>
        <p:txBody>
          <a:bodyPr>
            <a:noAutofit/>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yn}.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2974269"/>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Obtain Prediction</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predicted response would appear automatically. In this case, if we enter 85 and 75 as the values for EXAM2 and EXAM3 respectively, the predicted response is 157.359.</a:t>
            </a:r>
          </a:p>
        </p:txBody>
      </p:sp>
      <p:sp>
        <p:nvSpPr>
          <p:cNvPr id="4" name="Slide Number Placeholder 3"/>
          <p:cNvSpPr>
            <a:spLocks noGrp="1"/>
          </p:cNvSpPr>
          <p:nvPr>
            <p:ph type="sldNum" sz="quarter" idx="4"/>
          </p:nvPr>
        </p:nvSpPr>
        <p:spPr/>
        <p:txBody>
          <a:bodyPr/>
          <a:lstStyle/>
          <a:p>
            <a:fld id="{2C8C453A-8EE7-400A-A84E-5B6DF6016F1D}" type="slidenum">
              <a:rPr lang="en-US" smtClean="0"/>
              <a:pPr/>
              <a:t>903</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609600" y="3393830"/>
            <a:ext cx="10450293" cy="1406771"/>
          </a:xfrm>
          <a:prstGeom prst="rect">
            <a:avLst/>
          </a:prstGeom>
        </p:spPr>
      </p:pic>
      <p:pic>
        <p:nvPicPr>
          <p:cNvPr id="6" name="Picture 5"/>
          <p:cNvPicPr>
            <a:picLocks noChangeAspect="1"/>
          </p:cNvPicPr>
          <p:nvPr/>
        </p:nvPicPr>
        <p:blipFill>
          <a:blip r:embed="rId4"/>
          <a:stretch>
            <a:fillRect/>
          </a:stretch>
        </p:blipFill>
        <p:spPr>
          <a:xfrm>
            <a:off x="609600" y="4800601"/>
            <a:ext cx="10451592" cy="1390195"/>
          </a:xfrm>
          <a:prstGeom prst="rect">
            <a:avLst/>
          </a:prstGeom>
        </p:spPr>
      </p:pic>
      <p:sp>
        <p:nvSpPr>
          <p:cNvPr id="17" name="Right Arrow 16"/>
          <p:cNvSpPr/>
          <p:nvPr/>
        </p:nvSpPr>
        <p:spPr>
          <a:xfrm rot="5400000">
            <a:off x="3810000" y="4638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53745768"/>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Confidence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confidence levels would appear automatically. In this case, if we enter 85 and 75 as the values for EXAM2 and EXAM3 respectively, the 95% confidence interval for the response is [154.74,159.98].</a:t>
            </a:r>
          </a:p>
        </p:txBody>
      </p:sp>
      <p:sp>
        <p:nvSpPr>
          <p:cNvPr id="4" name="Slide Number Placeholder 3"/>
          <p:cNvSpPr>
            <a:spLocks noGrp="1"/>
          </p:cNvSpPr>
          <p:nvPr>
            <p:ph type="sldNum" sz="quarter" idx="4"/>
          </p:nvPr>
        </p:nvSpPr>
        <p:spPr/>
        <p:txBody>
          <a:bodyPr/>
          <a:lstStyle/>
          <a:p>
            <a:fld id="{2C8C453A-8EE7-400A-A84E-5B6DF6016F1D}" type="slidenum">
              <a:rPr lang="en-US" smtClean="0"/>
              <a:pPr/>
              <a:t>904</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16427" y="4009699"/>
            <a:ext cx="10746346" cy="1429401"/>
          </a:xfrm>
          <a:prstGeom prst="rect">
            <a:avLst/>
          </a:prstGeom>
        </p:spPr>
      </p:pic>
    </p:spTree>
    <p:custDataLst>
      <p:tags r:id="rId1"/>
    </p:custDataLst>
    <p:extLst>
      <p:ext uri="{BB962C8B-B14F-4D97-AF65-F5344CB8AC3E}">
        <p14:creationId xmlns:p14="http://schemas.microsoft.com/office/powerpoint/2010/main" val="3445427262"/>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Prediction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prediction levels would appear automatically. In this case, if we enter 85 and 75 as the values for EXAM2 and EXAM3 respectively, the 95% prediction interval for the response is [150.55,164.17].</a:t>
            </a:r>
          </a:p>
        </p:txBody>
      </p:sp>
      <p:sp>
        <p:nvSpPr>
          <p:cNvPr id="4" name="Slide Number Placeholder 3"/>
          <p:cNvSpPr>
            <a:spLocks noGrp="1"/>
          </p:cNvSpPr>
          <p:nvPr>
            <p:ph type="sldNum" sz="quarter" idx="4"/>
          </p:nvPr>
        </p:nvSpPr>
        <p:spPr/>
        <p:txBody>
          <a:bodyPr/>
          <a:lstStyle/>
          <a:p>
            <a:fld id="{2C8C453A-8EE7-400A-A84E-5B6DF6016F1D}" type="slidenum">
              <a:rPr lang="en-US" smtClean="0"/>
              <a:pPr/>
              <a:t>905</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18" name="Picture 17"/>
          <p:cNvPicPr>
            <a:picLocks noChangeAspect="1"/>
          </p:cNvPicPr>
          <p:nvPr/>
        </p:nvPicPr>
        <p:blipFill>
          <a:blip r:embed="rId3"/>
          <a:stretch>
            <a:fillRect/>
          </a:stretch>
        </p:blipFill>
        <p:spPr>
          <a:xfrm>
            <a:off x="423095" y="4114800"/>
            <a:ext cx="10685410" cy="1421296"/>
          </a:xfrm>
          <a:prstGeom prst="rect">
            <a:avLst/>
          </a:prstGeom>
        </p:spPr>
      </p:pic>
    </p:spTree>
    <p:custDataLst>
      <p:tags r:id="rId1"/>
    </p:custDataLst>
    <p:extLst>
      <p:ext uri="{BB962C8B-B14F-4D97-AF65-F5344CB8AC3E}">
        <p14:creationId xmlns:p14="http://schemas.microsoft.com/office/powerpoint/2010/main" val="3896099795"/>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906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240704"/>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a:off x="7333966" y="3808512"/>
            <a:ext cx="1048034" cy="14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82000" y="3654623"/>
            <a:ext cx="1524000" cy="307777"/>
          </a:xfrm>
          <a:prstGeom prst="rect">
            <a:avLst/>
          </a:prstGeom>
          <a:noFill/>
        </p:spPr>
        <p:txBody>
          <a:bodyPr wrap="square" rtlCol="0">
            <a:spAutoFit/>
          </a:bodyPr>
          <a:lstStyle/>
          <a:p>
            <a:pPr algn="ctr"/>
            <a:r>
              <a:rPr lang="en-US" sz="1400" dirty="0">
                <a:latin typeface="Source Sans Pro" panose="020B0503030403020204" pitchFamily="34" charset="0"/>
              </a:rPr>
              <a:t>Vertical Distance</a:t>
            </a:r>
          </a:p>
        </p:txBody>
      </p:sp>
      <p:cxnSp>
        <p:nvCxnSpPr>
          <p:cNvPr id="13" name="Straight Arrow Connector 12"/>
          <p:cNvCxnSpPr>
            <a:stCxn id="14" idx="1"/>
          </p:cNvCxnSpPr>
          <p:nvPr/>
        </p:nvCxnSpPr>
        <p:spPr>
          <a:xfrm flipH="1" flipV="1">
            <a:off x="7333967" y="4343400"/>
            <a:ext cx="1048033" cy="149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29094623"/>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3766410"/>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saved in column E of the spreadsheet “Mult Reg Residuals (2)”</a:t>
            </a:r>
          </a:p>
          <a:p>
            <a:pPr>
              <a:buNone/>
            </a:pPr>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909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3"/>
          <a:stretch>
            <a:fillRect/>
          </a:stretch>
        </p:blipFill>
        <p:spPr>
          <a:xfrm>
            <a:off x="2032000" y="2438400"/>
            <a:ext cx="7315200" cy="334447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914810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429000"/>
            <a:ext cx="8458200" cy="917575"/>
          </a:xfrm>
        </p:spPr>
        <p:txBody>
          <a:bodyPr/>
          <a:lstStyle/>
          <a:p>
            <a:pPr>
              <a:defRPr/>
            </a:pPr>
            <a:r>
              <a:rPr lang="en-US" dirty="0"/>
              <a:t>1.2.3 Quality Function Deployment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91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500" dirty="0"/>
              <a:t>Step 1: Check whether residuals are normally distributed around the mean of zero.</a:t>
            </a:r>
          </a:p>
          <a:p>
            <a:pPr lvl="1"/>
            <a:r>
              <a:rPr lang="en-US" dirty="0"/>
              <a:t>Select the range of residuals in spreadsheet “Mult Reg Residuals (2)”</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910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6340030"/>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911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F497FA96-DAFE-49D1-B12D-921098F799D7}"/>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1" name="Picture 10">
            <a:extLst>
              <a:ext uri="{FF2B5EF4-FFF2-40B4-BE49-F238E27FC236}">
                <a16:creationId xmlns:a16="http://schemas.microsoft.com/office/drawing/2014/main" id="{3189E9E2-C341-479E-8382-9D437617BB1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0" name="Right Arrow 19"/>
          <p:cNvSpPr/>
          <p:nvPr/>
        </p:nvSpPr>
        <p:spPr>
          <a:xfrm rot="5400000">
            <a:off x="5461000" y="38023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83994142"/>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7.18E-12 which is approximately zero.</a:t>
            </a:r>
          </a:p>
          <a:p>
            <a:r>
              <a:rPr lang="en-US" sz="2200" dirty="0"/>
              <a:t>Anderson-Darling Test is used to test the normality. Since the p-value (0.1957)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912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260600" y="3480333"/>
            <a:ext cx="6858000" cy="299218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831595934"/>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p>
          <a:p>
            <a:pPr lvl="1"/>
            <a:r>
              <a:rPr lang="en-US" dirty="0"/>
              <a:t>Select the range of residuals in spreadsheet “Mult Reg Residuals (2)”</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913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6927805"/>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914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057ECA69-C77E-434E-B1FD-2D5EFC787B80}"/>
              </a:ext>
            </a:extLst>
          </p:cNvPr>
          <p:cNvPicPr>
            <a:picLocks noChangeAspect="1"/>
          </p:cNvPicPr>
          <p:nvPr/>
        </p:nvPicPr>
        <p:blipFill>
          <a:blip r:embed="rId3"/>
          <a:stretch>
            <a:fillRect/>
          </a:stretch>
        </p:blipFill>
        <p:spPr>
          <a:xfrm>
            <a:off x="214241" y="2246243"/>
            <a:ext cx="3760305" cy="3278986"/>
          </a:xfrm>
          <a:prstGeom prst="rect">
            <a:avLst/>
          </a:prstGeom>
        </p:spPr>
      </p:pic>
      <p:pic>
        <p:nvPicPr>
          <p:cNvPr id="8" name="Picture 7">
            <a:extLst>
              <a:ext uri="{FF2B5EF4-FFF2-40B4-BE49-F238E27FC236}">
                <a16:creationId xmlns:a16="http://schemas.microsoft.com/office/drawing/2014/main" id="{9368345D-ECB1-4666-A0FE-B90C406ABA8B}"/>
              </a:ext>
            </a:extLst>
          </p:cNvPr>
          <p:cNvPicPr>
            <a:picLocks noChangeAspect="1"/>
          </p:cNvPicPr>
          <p:nvPr/>
        </p:nvPicPr>
        <p:blipFill>
          <a:blip r:embed="rId4"/>
          <a:stretch>
            <a:fillRect/>
          </a:stretch>
        </p:blipFill>
        <p:spPr>
          <a:xfrm>
            <a:off x="4096022" y="2209336"/>
            <a:ext cx="7002682" cy="3352800"/>
          </a:xfrm>
          <a:prstGeom prst="rect">
            <a:avLst/>
          </a:prstGeom>
        </p:spPr>
      </p:pic>
      <p:sp>
        <p:nvSpPr>
          <p:cNvPr id="21" name="Right Arrow 20"/>
          <p:cNvSpPr/>
          <p:nvPr/>
        </p:nvSpPr>
        <p:spPr>
          <a:xfrm>
            <a:off x="3816618" y="37333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33997789"/>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000" dirty="0"/>
              <a:t>If no data points are out of control in both the I-Chart and MR charts, the residuals are independent of each other.</a:t>
            </a:r>
          </a:p>
          <a:p>
            <a:r>
              <a:rPr lang="en-US" sz="2000" dirty="0"/>
              <a:t>If the residuals are not independent, it is possible that some important predicators are not included in the model.</a:t>
            </a:r>
          </a:p>
          <a:p>
            <a:r>
              <a:rPr lang="en-US" sz="2000" dirty="0"/>
              <a:t>In this example, since the IR chart is in control, residuals are independent</a:t>
            </a:r>
            <a:r>
              <a:rPr lang="en-US" sz="1600" dirty="0"/>
              <a:t>.</a:t>
            </a:r>
          </a:p>
          <a:p>
            <a:pPr>
              <a:buNone/>
            </a:pPr>
            <a:endParaRPr lang="en-US" sz="1600" dirty="0"/>
          </a:p>
          <a:p>
            <a:endParaRPr lang="en-US" sz="16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915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908300" y="2932132"/>
            <a:ext cx="5562600" cy="3697268"/>
          </a:xfrm>
          <a:prstGeom prst="rect">
            <a:avLst/>
          </a:prstGeom>
        </p:spPr>
      </p:pic>
    </p:spTree>
    <p:custDataLst>
      <p:tags r:id="rId1"/>
    </p:custDataLst>
    <p:extLst>
      <p:ext uri="{BB962C8B-B14F-4D97-AF65-F5344CB8AC3E}">
        <p14:creationId xmlns:p14="http://schemas.microsoft.com/office/powerpoint/2010/main" val="1897494023"/>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whether residuals have equal variance across the predicted responses.</a:t>
            </a:r>
          </a:p>
          <a:p>
            <a:pPr lvl="1"/>
            <a:r>
              <a:rPr lang="en-US" dirty="0"/>
              <a:t>We are looking for the patterns in which residuals spread out evenly around zero from the top to the bottom.</a:t>
            </a:r>
          </a:p>
          <a:p>
            <a:pPr lvl="1"/>
            <a:r>
              <a:rPr lang="en-US" dirty="0"/>
              <a:t>The “Regular Residuals vs Predicted Values for: FINAL” chart is automatically generated on the right side of the sheet “Mult Reg Residulas (2)”.</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916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500" y="3503783"/>
            <a:ext cx="5410200" cy="3188565"/>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580312506"/>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4.2.5 Data Transformation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917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6448778"/>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Box-Cox Transformation?</a:t>
            </a:r>
          </a:p>
        </p:txBody>
      </p:sp>
      <p:sp>
        <p:nvSpPr>
          <p:cNvPr id="3" name="Content Placeholder 2"/>
          <p:cNvSpPr>
            <a:spLocks noGrp="1"/>
          </p:cNvSpPr>
          <p:nvPr>
            <p:ph idx="1"/>
          </p:nvPr>
        </p:nvSpPr>
        <p:spPr/>
        <p:txBody>
          <a:bodyPr>
            <a:normAutofit/>
          </a:bodyPr>
          <a:lstStyle/>
          <a:p>
            <a:r>
              <a:rPr lang="en-US" dirty="0"/>
              <a:t>When a response does not fit the model well, sometimes using a transformation of the response can improve the fit.</a:t>
            </a:r>
          </a:p>
          <a:p>
            <a:endParaRPr lang="en-US" dirty="0"/>
          </a:p>
          <a:p>
            <a:r>
              <a:rPr lang="en-US" b="1" dirty="0"/>
              <a:t>Power transformation </a:t>
            </a:r>
            <a:r>
              <a:rPr lang="en-US" dirty="0"/>
              <a:t>is a class of transformation functions that raise the response to some power. For example, a square root transformation converts X to X</a:t>
            </a:r>
            <a:r>
              <a:rPr lang="en-US" baseline="30000" dirty="0"/>
              <a:t>1/2</a:t>
            </a:r>
            <a:r>
              <a:rPr lang="en-US" dirty="0"/>
              <a:t>.</a:t>
            </a:r>
          </a:p>
          <a:p>
            <a:endParaRPr lang="en-US" dirty="0"/>
          </a:p>
          <a:p>
            <a:r>
              <a:rPr lang="en-US" b="1" dirty="0"/>
              <a:t>Box-Cox transformation </a:t>
            </a:r>
            <a:r>
              <a:rPr lang="en-US" dirty="0"/>
              <a:t>is a popular power transformation method developed by George E. P. Box and David Cox.</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6185560"/>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Box-Cox Transformation Formula</a:t>
            </a:r>
          </a:p>
        </p:txBody>
      </p:sp>
      <p:sp>
        <p:nvSpPr>
          <p:cNvPr id="3" name="Content Placeholder 2"/>
          <p:cNvSpPr>
            <a:spLocks noGrp="1"/>
          </p:cNvSpPr>
          <p:nvPr>
            <p:ph idx="1"/>
          </p:nvPr>
        </p:nvSpPr>
        <p:spPr/>
        <p:txBody>
          <a:bodyPr>
            <a:normAutofit/>
          </a:bodyPr>
          <a:lstStyle/>
          <a:p>
            <a:r>
              <a:rPr lang="en-US" dirty="0"/>
              <a:t>The formula of the Box-Cox transformation is:</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919</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4" name="Group 13"/>
          <p:cNvGrpSpPr/>
          <p:nvPr/>
        </p:nvGrpSpPr>
        <p:grpSpPr>
          <a:xfrm>
            <a:off x="2971800" y="2057401"/>
            <a:ext cx="5181601" cy="3758863"/>
            <a:chOff x="1752599" y="2362200"/>
            <a:chExt cx="5181601" cy="3758863"/>
          </a:xfrm>
        </p:grpSpPr>
        <p:grpSp>
          <p:nvGrpSpPr>
            <p:cNvPr id="12" name="Group 11"/>
            <p:cNvGrpSpPr/>
            <p:nvPr/>
          </p:nvGrpSpPr>
          <p:grpSpPr>
            <a:xfrm>
              <a:off x="1752599" y="2362200"/>
              <a:ext cx="5181601" cy="2300288"/>
              <a:chOff x="1752599" y="2362200"/>
              <a:chExt cx="5181601" cy="2300288"/>
            </a:xfrm>
          </p:grpSpPr>
          <p:graphicFrame>
            <p:nvGraphicFramePr>
              <p:cNvPr id="5" name="Object 4"/>
              <p:cNvGraphicFramePr>
                <a:graphicFrameLocks noChangeAspect="1"/>
              </p:cNvGraphicFramePr>
              <p:nvPr/>
            </p:nvGraphicFramePr>
            <p:xfrm>
              <a:off x="2000250" y="2362200"/>
              <a:ext cx="1943100" cy="1257300"/>
            </p:xfrm>
            <a:graphic>
              <a:graphicData uri="http://schemas.openxmlformats.org/presentationml/2006/ole">
                <mc:AlternateContent xmlns:mc="http://schemas.openxmlformats.org/markup-compatibility/2006">
                  <mc:Choice xmlns:v="urn:schemas-microsoft-com:vml" Requires="v">
                    <p:oleObj spid="_x0000_s94210" name="Equation" r:id="rId5" imgW="647700" imgH="419100" progId="Equation.3">
                      <p:embed/>
                    </p:oleObj>
                  </mc:Choice>
                  <mc:Fallback>
                    <p:oleObj name="Equation" r:id="rId5" imgW="647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2362200"/>
                            <a:ext cx="19431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267200" y="2760018"/>
                <a:ext cx="1143000" cy="461665"/>
              </a:xfrm>
              <a:prstGeom prst="rect">
                <a:avLst/>
              </a:prstGeom>
              <a:noFill/>
            </p:spPr>
            <p:txBody>
              <a:bodyPr wrap="square" rtlCol="0">
                <a:spAutoFit/>
              </a:bodyPr>
              <a:lstStyle/>
              <a:p>
                <a:r>
                  <a:rPr lang="en-US" sz="2400" dirty="0">
                    <a:latin typeface="Source Sans Pro" panose="020B0503030403020204" pitchFamily="34" charset="0"/>
                  </a:rPr>
                  <a:t>where</a:t>
                </a:r>
                <a:endParaRPr lang="en-US" dirty="0">
                  <a:latin typeface="Source Sans Pro" panose="020B0503030403020204" pitchFamily="34" charset="0"/>
                </a:endParaRPr>
              </a:p>
            </p:txBody>
          </p:sp>
          <p:graphicFrame>
            <p:nvGraphicFramePr>
              <p:cNvPr id="7" name="Object 6"/>
              <p:cNvGraphicFramePr>
                <a:graphicFrameLocks noChangeAspect="1"/>
              </p:cNvGraphicFramePr>
              <p:nvPr/>
            </p:nvGraphicFramePr>
            <p:xfrm>
              <a:off x="5334000" y="2704109"/>
              <a:ext cx="1600200" cy="573482"/>
            </p:xfrm>
            <a:graphic>
              <a:graphicData uri="http://schemas.openxmlformats.org/presentationml/2006/ole">
                <mc:AlternateContent xmlns:mc="http://schemas.openxmlformats.org/markup-compatibility/2006">
                  <mc:Choice xmlns:v="urn:schemas-microsoft-com:vml" Requires="v">
                    <p:oleObj spid="_x0000_s94211" name="Equation" r:id="rId7" imgW="368140" imgH="177723" progId="Equation.3">
                      <p:embed/>
                    </p:oleObj>
                  </mc:Choice>
                  <mc:Fallback>
                    <p:oleObj name="Equation" r:id="rId7" imgW="368140" imgH="17772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04109"/>
                            <a:ext cx="1600200" cy="57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00250" y="4038600"/>
              <a:ext cx="1560513" cy="623888"/>
            </p:xfrm>
            <a:graphic>
              <a:graphicData uri="http://schemas.openxmlformats.org/presentationml/2006/ole">
                <mc:AlternateContent xmlns:mc="http://schemas.openxmlformats.org/markup-compatibility/2006">
                  <mc:Choice xmlns:v="urn:schemas-microsoft-com:vml" Requires="v">
                    <p:oleObj spid="_x0000_s94212" name="Equation" r:id="rId9" imgW="507780" imgH="203112" progId="Equation.3">
                      <p:embed/>
                    </p:oleObj>
                  </mc:Choice>
                  <mc:Fallback>
                    <p:oleObj name="Equation" r:id="rId9" imgW="507780" imgH="203112"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0250" y="4038600"/>
                            <a:ext cx="1560513"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67200" y="4120001"/>
                <a:ext cx="1143000" cy="461665"/>
              </a:xfrm>
              <a:prstGeom prst="rect">
                <a:avLst/>
              </a:prstGeom>
              <a:noFill/>
            </p:spPr>
            <p:txBody>
              <a:bodyPr wrap="square" rtlCol="0">
                <a:spAutoFit/>
              </a:bodyPr>
              <a:lstStyle/>
              <a:p>
                <a:r>
                  <a:rPr lang="en-US" sz="2400" dirty="0">
                    <a:latin typeface="Source Sans Pro" panose="020B0503030403020204" pitchFamily="34" charset="0"/>
                  </a:rPr>
                  <a:t>where</a:t>
                </a:r>
                <a:endParaRPr lang="en-US" dirty="0">
                  <a:latin typeface="Source Sans Pro" panose="020B0503030403020204" pitchFamily="34" charset="0"/>
                </a:endParaRPr>
              </a:p>
            </p:txBody>
          </p:sp>
          <p:graphicFrame>
            <p:nvGraphicFramePr>
              <p:cNvPr id="20485" name="Object 5"/>
              <p:cNvGraphicFramePr>
                <a:graphicFrameLocks noChangeAspect="1"/>
              </p:cNvGraphicFramePr>
              <p:nvPr/>
            </p:nvGraphicFramePr>
            <p:xfrm>
              <a:off x="5334000" y="4063496"/>
              <a:ext cx="1600200" cy="574675"/>
            </p:xfrm>
            <a:graphic>
              <a:graphicData uri="http://schemas.openxmlformats.org/presentationml/2006/ole">
                <mc:AlternateContent xmlns:mc="http://schemas.openxmlformats.org/markup-compatibility/2006">
                  <mc:Choice xmlns:v="urn:schemas-microsoft-com:vml" Requires="v">
                    <p:oleObj spid="_x0000_s94213" name="Equation" r:id="rId11" imgW="368140" imgH="177723" progId="Equation.3">
                      <p:embed/>
                    </p:oleObj>
                  </mc:Choice>
                  <mc:Fallback>
                    <p:oleObj name="Equation" r:id="rId11" imgW="368140" imgH="177723" progId="Equation.3">
                      <p:embed/>
                      <p:pic>
                        <p:nvPicPr>
                          <p:cNvPr id="2048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063496"/>
                            <a:ext cx="16002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Left Brace 10"/>
              <p:cNvSpPr/>
              <p:nvPr/>
            </p:nvSpPr>
            <p:spPr>
              <a:xfrm>
                <a:off x="1752599" y="2971800"/>
                <a:ext cx="182880" cy="152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1752599" y="5105400"/>
              <a:ext cx="4469493" cy="1015663"/>
            </a:xfrm>
            <a:prstGeom prst="rect">
              <a:avLst/>
            </a:prstGeom>
            <a:noFill/>
          </p:spPr>
          <p:txBody>
            <a:bodyPr wrap="none" rtlCol="0">
              <a:spAutoFit/>
            </a:bodyPr>
            <a:lstStyle/>
            <a:p>
              <a:r>
                <a:rPr lang="en-US" sz="2000" i="1" dirty="0">
                  <a:latin typeface="+mj-lt"/>
                </a:rPr>
                <a:t>y</a:t>
              </a:r>
              <a:r>
                <a:rPr lang="en-US" sz="2000" dirty="0">
                  <a:latin typeface="+mj-lt"/>
                </a:rPr>
                <a:t> is the transformation result.</a:t>
              </a:r>
            </a:p>
            <a:p>
              <a:r>
                <a:rPr lang="en-US" sz="2000" i="1" dirty="0">
                  <a:latin typeface="+mj-lt"/>
                </a:rPr>
                <a:t>x</a:t>
              </a:r>
              <a:r>
                <a:rPr lang="en-US" sz="2000" dirty="0">
                  <a:latin typeface="+mj-lt"/>
                </a:rPr>
                <a:t> is the variable under transformation.</a:t>
              </a:r>
            </a:p>
            <a:p>
              <a:r>
                <a:rPr lang="en-US" sz="2000" i="1" dirty="0">
                  <a:latin typeface="+mj-lt"/>
                </a:rPr>
                <a:t>λ</a:t>
              </a:r>
              <a:r>
                <a:rPr lang="en-US" sz="2000" dirty="0">
                  <a:latin typeface="+mj-lt"/>
                </a:rPr>
                <a:t> is the transformation parameter. </a:t>
              </a:r>
            </a:p>
          </p:txBody>
        </p:sp>
      </p:grpSp>
    </p:spTree>
    <p:custDataLst>
      <p:tags r:id="rId2"/>
    </p:custDataLst>
    <p:extLst>
      <p:ext uri="{BB962C8B-B14F-4D97-AF65-F5344CB8AC3E}">
        <p14:creationId xmlns:p14="http://schemas.microsoft.com/office/powerpoint/2010/main" val="8771699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dirty="0"/>
              <a:t>SigmaXL provides the best Box-Cox transformation with an optimal </a:t>
            </a:r>
            <a:r>
              <a:rPr lang="el-GR" dirty="0"/>
              <a:t>λ</a:t>
            </a:r>
            <a:r>
              <a:rPr lang="en-US" dirty="0"/>
              <a:t> which minimizing the model SSE (sum of squared error).</a:t>
            </a:r>
          </a:p>
          <a:p>
            <a:r>
              <a:rPr lang="en-US" dirty="0"/>
              <a:t>Here is an example of how we transform the non-normally distributed response to normal data using Box-Cox method.</a:t>
            </a:r>
          </a:p>
          <a:p>
            <a:r>
              <a:rPr lang="en-US" dirty="0"/>
              <a:t>Data File: “Box-Cox” tab in “Sample Data.xlsx”</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41713545"/>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dirty="0"/>
              <a:t>Step 1: Test the normality of the original data set.</a:t>
            </a:r>
          </a:p>
          <a:p>
            <a:pPr lvl="1"/>
            <a:r>
              <a:rPr lang="en-US" dirty="0"/>
              <a:t>Select the entire range of “Y” in column H</a:t>
            </a:r>
          </a:p>
          <a:p>
            <a:pPr lvl="1"/>
            <a:r>
              <a:rPr lang="en-US" dirty="0"/>
              <a:t>Click SigmaXL -&gt; Graphical Tool -&gt; Histograms &amp; Descriptive Statistics</a:t>
            </a:r>
          </a:p>
          <a:p>
            <a:pPr lvl="1"/>
            <a:r>
              <a:rPr lang="en-US" dirty="0"/>
              <a:t>A new window named “Histograms &amp; Descriptive” pops up and the selected range automatically appears in the box below “Please select your data”.</a:t>
            </a:r>
          </a:p>
          <a:p>
            <a:pPr lvl="1"/>
            <a:r>
              <a:rPr lang="en-US" dirty="0"/>
              <a:t>Click “Next &gt;&gt;”</a:t>
            </a:r>
          </a:p>
          <a:p>
            <a:pPr lvl="1"/>
            <a:r>
              <a:rPr lang="en-US" dirty="0"/>
              <a:t>A new window named “Histograms &amp; Descriptive Statistics” pops up.</a:t>
            </a:r>
          </a:p>
          <a:p>
            <a:pPr lvl="1"/>
            <a:r>
              <a:rPr lang="en-US" dirty="0"/>
              <a:t>Select “Y”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31455482"/>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922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98D8DE0C-496C-4A53-BCC9-E246C2BDBBC6}"/>
              </a:ext>
            </a:extLst>
          </p:cNvPr>
          <p:cNvPicPr>
            <a:picLocks noChangeAspect="1"/>
          </p:cNvPicPr>
          <p:nvPr/>
        </p:nvPicPr>
        <p:blipFill>
          <a:blip r:embed="rId3"/>
          <a:stretch>
            <a:fillRect/>
          </a:stretch>
        </p:blipFill>
        <p:spPr>
          <a:xfrm>
            <a:off x="4089400" y="1146314"/>
            <a:ext cx="3200400" cy="2790749"/>
          </a:xfrm>
          <a:prstGeom prst="rect">
            <a:avLst/>
          </a:prstGeom>
        </p:spPr>
      </p:pic>
      <p:pic>
        <p:nvPicPr>
          <p:cNvPr id="11" name="Picture 10">
            <a:extLst>
              <a:ext uri="{FF2B5EF4-FFF2-40B4-BE49-F238E27FC236}">
                <a16:creationId xmlns:a16="http://schemas.microsoft.com/office/drawing/2014/main" id="{F74E0200-77A5-46F5-8EC9-BC5859F0E059}"/>
              </a:ext>
            </a:extLst>
          </p:cNvPr>
          <p:cNvPicPr>
            <a:picLocks noChangeAspect="1"/>
          </p:cNvPicPr>
          <p:nvPr/>
        </p:nvPicPr>
        <p:blipFill>
          <a:blip r:embed="rId4"/>
          <a:stretch>
            <a:fillRect/>
          </a:stretch>
        </p:blipFill>
        <p:spPr>
          <a:xfrm>
            <a:off x="2260600" y="3996095"/>
            <a:ext cx="6858000" cy="2618508"/>
          </a:xfrm>
          <a:prstGeom prst="rect">
            <a:avLst/>
          </a:prstGeom>
        </p:spPr>
      </p:pic>
      <p:sp>
        <p:nvSpPr>
          <p:cNvPr id="22" name="Right Arrow 21"/>
          <p:cNvSpPr/>
          <p:nvPr/>
        </p:nvSpPr>
        <p:spPr>
          <a:xfrm rot="5400000">
            <a:off x="5461000" y="384369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21426992"/>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sz="2200" dirty="0"/>
              <a:t>Normality Test:</a:t>
            </a:r>
          </a:p>
          <a:p>
            <a:pPr lvl="1"/>
            <a:r>
              <a:rPr lang="en-US" sz="2000" dirty="0"/>
              <a:t>H0: The data is normally distributed.</a:t>
            </a:r>
          </a:p>
          <a:p>
            <a:pPr lvl="1"/>
            <a:r>
              <a:rPr lang="en-US" sz="2000" dirty="0"/>
              <a:t>H1: The data is not normally distributed.</a:t>
            </a:r>
          </a:p>
          <a:p>
            <a:r>
              <a:rPr lang="en-US" sz="2200" dirty="0"/>
              <a:t>If p-value &gt; alpha level (0.05), we fail to reject the null. Otherwise, we reject the null.</a:t>
            </a:r>
          </a:p>
          <a:p>
            <a:r>
              <a:rPr lang="en-US" sz="2200" dirty="0"/>
              <a:t>In this example, p-value = 0.0289 &lt; alpha level (0.05). The data is not normally distributed.</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dirty="0"/>
              <a:t>Lean Six Sigma Training - SXL</a:t>
            </a:r>
          </a:p>
        </p:txBody>
      </p:sp>
      <p:pic>
        <p:nvPicPr>
          <p:cNvPr id="5" name="Picture 4"/>
          <p:cNvPicPr>
            <a:picLocks noChangeAspect="1"/>
          </p:cNvPicPr>
          <p:nvPr/>
        </p:nvPicPr>
        <p:blipFill>
          <a:blip r:embed="rId3"/>
          <a:stretch>
            <a:fillRect/>
          </a:stretch>
        </p:blipFill>
        <p:spPr>
          <a:xfrm>
            <a:off x="2335321" y="3583057"/>
            <a:ext cx="6860958" cy="29718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000734481"/>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dirty="0"/>
              <a:t>Step 2: Run the Box-Cox Transformation:</a:t>
            </a:r>
          </a:p>
          <a:p>
            <a:pPr lvl="1"/>
            <a:r>
              <a:rPr lang="en-US" dirty="0"/>
              <a:t>Select the entire range of Y in column H</a:t>
            </a:r>
          </a:p>
          <a:p>
            <a:pPr lvl="1"/>
            <a:r>
              <a:rPr lang="en-US" dirty="0"/>
              <a:t>Click SigmaXL -&gt; Process Capability -&gt; Nonnormal -&gt; Box-Cox Transformation</a:t>
            </a:r>
          </a:p>
          <a:p>
            <a:pPr lvl="1"/>
            <a:r>
              <a:rPr lang="en-US" dirty="0"/>
              <a:t>A new window named “Box-Cox Transformation” pops up and the selected range appears automatically in the box under “Please select your data”</a:t>
            </a:r>
          </a:p>
          <a:p>
            <a:pPr lvl="1"/>
            <a:r>
              <a:rPr lang="en-US" dirty="0"/>
              <a:t>Click “Next &gt;&gt;”</a:t>
            </a:r>
          </a:p>
          <a:p>
            <a:pPr lvl="1"/>
            <a:r>
              <a:rPr lang="en-US" dirty="0"/>
              <a:t>A new window also named “Box-Cox Transformation” pops up.</a:t>
            </a:r>
          </a:p>
          <a:p>
            <a:pPr lvl="1"/>
            <a:r>
              <a:rPr lang="en-US" dirty="0"/>
              <a:t>Select “Y” as “Numeric Data Variables (Y)”</a:t>
            </a:r>
          </a:p>
          <a:p>
            <a:pPr lvl="1"/>
            <a:r>
              <a:rPr lang="en-US" dirty="0"/>
              <a:t>Click “OK&gt;&gt;”</a:t>
            </a:r>
          </a:p>
          <a:p>
            <a:pPr lvl="1"/>
            <a:r>
              <a:rPr lang="en-US" dirty="0"/>
              <a:t>The analysis results are shown automatically in the new spreadsheet “Box-Cox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3322741"/>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925</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540B3030-DAB7-4CE4-BE82-3AD568BF0DC7}"/>
              </a:ext>
            </a:extLst>
          </p:cNvPr>
          <p:cNvPicPr>
            <a:picLocks noChangeAspect="1"/>
          </p:cNvPicPr>
          <p:nvPr/>
        </p:nvPicPr>
        <p:blipFill>
          <a:blip r:embed="rId4"/>
          <a:stretch>
            <a:fillRect/>
          </a:stretch>
        </p:blipFill>
        <p:spPr>
          <a:xfrm>
            <a:off x="204792" y="2307363"/>
            <a:ext cx="3373329" cy="2941543"/>
          </a:xfrm>
          <a:prstGeom prst="rect">
            <a:avLst/>
          </a:prstGeom>
        </p:spPr>
      </p:pic>
      <p:pic>
        <p:nvPicPr>
          <p:cNvPr id="10" name="Picture 9">
            <a:extLst>
              <a:ext uri="{FF2B5EF4-FFF2-40B4-BE49-F238E27FC236}">
                <a16:creationId xmlns:a16="http://schemas.microsoft.com/office/drawing/2014/main" id="{4315C324-8BD7-4654-B669-E587FFE9ED72}"/>
              </a:ext>
            </a:extLst>
          </p:cNvPr>
          <p:cNvPicPr>
            <a:picLocks noChangeAspect="1"/>
          </p:cNvPicPr>
          <p:nvPr/>
        </p:nvPicPr>
        <p:blipFill>
          <a:blip r:embed="rId5"/>
          <a:stretch>
            <a:fillRect/>
          </a:stretch>
        </p:blipFill>
        <p:spPr>
          <a:xfrm>
            <a:off x="3733800" y="2101735"/>
            <a:ext cx="7435644" cy="3352800"/>
          </a:xfrm>
          <a:prstGeom prst="rect">
            <a:avLst/>
          </a:prstGeom>
        </p:spPr>
      </p:pic>
      <p:sp>
        <p:nvSpPr>
          <p:cNvPr id="22" name="Right Arrow 21"/>
          <p:cNvSpPr/>
          <p:nvPr/>
        </p:nvSpPr>
        <p:spPr>
          <a:xfrm>
            <a:off x="3438973" y="36257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61044015"/>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7" name="Content Placeholder 2"/>
          <p:cNvSpPr>
            <a:spLocks noGrp="1"/>
          </p:cNvSpPr>
          <p:nvPr>
            <p:ph idx="1"/>
          </p:nvPr>
        </p:nvSpPr>
        <p:spPr>
          <a:xfrm>
            <a:off x="5977965" y="1676400"/>
            <a:ext cx="4800600" cy="3886200"/>
          </a:xfrm>
        </p:spPr>
        <p:txBody>
          <a:bodyPr>
            <a:normAutofit/>
          </a:bodyPr>
          <a:lstStyle/>
          <a:p>
            <a:pPr marL="114300" indent="0">
              <a:buNone/>
            </a:pPr>
            <a:r>
              <a:rPr lang="en-US" sz="2000" dirty="0"/>
              <a:t>The 95% confidence interval of </a:t>
            </a:r>
            <a:r>
              <a:rPr lang="el-GR" sz="2000" dirty="0"/>
              <a:t>λ</a:t>
            </a:r>
            <a:r>
              <a:rPr lang="en-US" sz="2000" dirty="0"/>
              <a:t> is [-2.551. 2.751] and </a:t>
            </a:r>
            <a:r>
              <a:rPr lang="el-GR" sz="2000" dirty="0"/>
              <a:t>λ</a:t>
            </a:r>
            <a:r>
              <a:rPr lang="en-US" sz="2000" dirty="0"/>
              <a:t>=1 is outside the confidence interval which indicates that the transformation is statistically significant.</a:t>
            </a:r>
          </a:p>
          <a:p>
            <a:pPr marL="114300" indent="0">
              <a:buNone/>
            </a:pPr>
            <a:endParaRPr lang="en-US" sz="2000" dirty="0"/>
          </a:p>
          <a:p>
            <a:pPr marL="114300" indent="0">
              <a:buNone/>
            </a:pPr>
            <a:r>
              <a:rPr lang="en-US" sz="2000" dirty="0"/>
              <a:t>When </a:t>
            </a:r>
            <a:r>
              <a:rPr lang="el-GR" sz="2000" dirty="0"/>
              <a:t>λ</a:t>
            </a:r>
            <a:r>
              <a:rPr lang="en-US" sz="2000" dirty="0"/>
              <a:t> is 0.12, the transformation is the best with minimum SSE.</a:t>
            </a:r>
          </a:p>
          <a:p>
            <a:pPr marL="114300" indent="0">
              <a:buNone/>
            </a:pPr>
            <a:endParaRPr lang="en-US" sz="20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838200" y="1143000"/>
            <a:ext cx="4572000" cy="5468605"/>
          </a:xfrm>
          <a:prstGeom prst="rect">
            <a:avLst/>
          </a:prstGeom>
        </p:spPr>
      </p:pic>
    </p:spTree>
    <p:custDataLst>
      <p:tags r:id="rId1"/>
    </p:custDataLst>
    <p:extLst>
      <p:ext uri="{BB962C8B-B14F-4D97-AF65-F5344CB8AC3E}">
        <p14:creationId xmlns:p14="http://schemas.microsoft.com/office/powerpoint/2010/main" val="2705686418"/>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Box-Cox Transformation</a:t>
            </a:r>
          </a:p>
        </p:txBody>
      </p:sp>
      <p:sp>
        <p:nvSpPr>
          <p:cNvPr id="3" name="Content Placeholder 2"/>
          <p:cNvSpPr>
            <a:spLocks noGrp="1"/>
          </p:cNvSpPr>
          <p:nvPr>
            <p:ph idx="1"/>
          </p:nvPr>
        </p:nvSpPr>
        <p:spPr>
          <a:xfrm>
            <a:off x="5943600" y="1353196"/>
            <a:ext cx="5130800" cy="4495800"/>
          </a:xfrm>
        </p:spPr>
        <p:txBody>
          <a:bodyPr>
            <a:normAutofit/>
          </a:bodyPr>
          <a:lstStyle/>
          <a:p>
            <a:pPr marL="114300" indent="0">
              <a:buNone/>
            </a:pPr>
            <a:r>
              <a:rPr lang="en-US" sz="1800" dirty="0"/>
              <a:t>The transformed Y is also listed in Column G in the newly generated tab “Box-Cox (1)”</a:t>
            </a:r>
          </a:p>
          <a:p>
            <a:pPr marL="114300" indent="0">
              <a:buNone/>
            </a:pPr>
            <a:endParaRPr lang="en-US" sz="1800" dirty="0"/>
          </a:p>
          <a:p>
            <a:pPr marL="114300" indent="0">
              <a:buNone/>
            </a:pPr>
            <a:r>
              <a:rPr lang="en-US" sz="1800" dirty="0"/>
              <a:t>Anderson Darling test is used to test the normality of the transformed data</a:t>
            </a:r>
          </a:p>
          <a:p>
            <a:pPr lvl="1"/>
            <a:r>
              <a:rPr lang="en-US" sz="1600" dirty="0"/>
              <a:t>H0: The data is normally distributed.</a:t>
            </a:r>
          </a:p>
          <a:p>
            <a:pPr lvl="1"/>
            <a:r>
              <a:rPr lang="en-US" sz="1600" dirty="0"/>
              <a:t>H1: The data is not normally distributed.</a:t>
            </a:r>
          </a:p>
          <a:p>
            <a:pPr marL="114300" indent="0">
              <a:buNone/>
            </a:pPr>
            <a:endParaRPr lang="en-US" sz="1600" dirty="0"/>
          </a:p>
          <a:p>
            <a:pPr marL="114300" indent="0">
              <a:buNone/>
            </a:pPr>
            <a:r>
              <a:rPr lang="en-US" sz="1800" dirty="0"/>
              <a:t>If p-value &gt; alpha level (0.05), fail to reject the null. Otherwise, reject the null.</a:t>
            </a:r>
          </a:p>
          <a:p>
            <a:pPr marL="114300" indent="0">
              <a:buNone/>
            </a:pPr>
            <a:endParaRPr lang="en-US" sz="1800" dirty="0"/>
          </a:p>
          <a:p>
            <a:pPr marL="114300" indent="0">
              <a:buNone/>
            </a:pPr>
            <a:r>
              <a:rPr lang="en-US" sz="1800" dirty="0"/>
              <a:t>In this example, p-value = 0.3273 &gt; alpha level (0.05). The data is normally distributed.</a:t>
            </a:r>
          </a:p>
          <a:p>
            <a:endParaRPr lang="en-US" sz="18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4"/>
          <a:stretch>
            <a:fillRect/>
          </a:stretch>
        </p:blipFill>
        <p:spPr>
          <a:xfrm>
            <a:off x="443165" y="1162696"/>
            <a:ext cx="5500435" cy="4876800"/>
          </a:xfrm>
          <a:prstGeom prst="rect">
            <a:avLst/>
          </a:prstGeom>
          <a:ln>
            <a:noFill/>
          </a:ln>
        </p:spPr>
      </p:pic>
    </p:spTree>
    <p:custDataLst>
      <p:tags r:id="rId1"/>
    </p:custDataLst>
    <p:extLst>
      <p:ext uri="{BB962C8B-B14F-4D97-AF65-F5344CB8AC3E}">
        <p14:creationId xmlns:p14="http://schemas.microsoft.com/office/powerpoint/2010/main" val="236601722"/>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4.2.6 Stepwise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928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8713370"/>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Stepwise Regression?</a:t>
            </a:r>
          </a:p>
        </p:txBody>
      </p:sp>
      <p:sp>
        <p:nvSpPr>
          <p:cNvPr id="3" name="Content Placeholder 2"/>
          <p:cNvSpPr>
            <a:spLocks noGrp="1"/>
          </p:cNvSpPr>
          <p:nvPr>
            <p:ph idx="1"/>
          </p:nvPr>
        </p:nvSpPr>
        <p:spPr/>
        <p:txBody>
          <a:bodyPr>
            <a:normAutofit/>
          </a:bodyPr>
          <a:lstStyle/>
          <a:p>
            <a:r>
              <a:rPr lang="en-US" b="1" dirty="0"/>
              <a:t>Stepwise regression</a:t>
            </a:r>
            <a:r>
              <a:rPr lang="en-US" dirty="0"/>
              <a:t> is a statistical method to automatically select regression models with the best sets of predictive variables from a large set of potential variables.</a:t>
            </a:r>
          </a:p>
          <a:p>
            <a:endParaRPr lang="en-US" dirty="0"/>
          </a:p>
          <a:p>
            <a:r>
              <a:rPr lang="en-US" dirty="0"/>
              <a:t>There are different statistical methods used in stepwise regression to evaluate the potential variables in the model:</a:t>
            </a:r>
          </a:p>
          <a:p>
            <a:pPr lvl="1"/>
            <a:r>
              <a:rPr lang="en-US" dirty="0"/>
              <a:t>F-test</a:t>
            </a:r>
          </a:p>
          <a:p>
            <a:pPr lvl="1"/>
            <a:r>
              <a:rPr lang="en-US" dirty="0"/>
              <a:t>T-test</a:t>
            </a:r>
          </a:p>
          <a:p>
            <a:pPr lvl="1"/>
            <a:r>
              <a:rPr lang="en-US" dirty="0"/>
              <a:t>R-square</a:t>
            </a:r>
          </a:p>
          <a:p>
            <a:pPr lvl="1"/>
            <a:r>
              <a:rPr lang="en-US" dirty="0"/>
              <a:t>AIC.</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929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151095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8" name="Slide Number Placeholder 7"/>
          <p:cNvSpPr>
            <a:spLocks noGrp="1"/>
          </p:cNvSpPr>
          <p:nvPr>
            <p:ph type="sldNum" sz="quarter" idx="4"/>
          </p:nvPr>
        </p:nvSpPr>
        <p:spPr/>
        <p:txBody>
          <a:bodyPr/>
          <a:lstStyle/>
          <a:p>
            <a:fld id="{5A6A12F4-C341-4E64-9C18-B0BA3358FAF5}" type="slidenum">
              <a:rPr lang="en-US" smtClean="0"/>
              <a:pPr/>
              <a:t>93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Three Approaches to Stepwise Regression</a:t>
            </a:r>
          </a:p>
        </p:txBody>
      </p:sp>
      <p:sp>
        <p:nvSpPr>
          <p:cNvPr id="3" name="Content Placeholder 2"/>
          <p:cNvSpPr>
            <a:spLocks noGrp="1"/>
          </p:cNvSpPr>
          <p:nvPr>
            <p:ph idx="1"/>
          </p:nvPr>
        </p:nvSpPr>
        <p:spPr/>
        <p:txBody>
          <a:bodyPr>
            <a:normAutofit/>
          </a:bodyPr>
          <a:lstStyle/>
          <a:p>
            <a:r>
              <a:rPr lang="en-US" dirty="0"/>
              <a:t>Forward Selection</a:t>
            </a:r>
          </a:p>
          <a:p>
            <a:pPr lvl="1"/>
            <a:r>
              <a:rPr lang="en-US" dirty="0"/>
              <a:t>Bring in potential predictors one by one and keep them if they have significant impact on improving the model.</a:t>
            </a:r>
            <a:endParaRPr lang="en-US" sz="2400" dirty="0"/>
          </a:p>
          <a:p>
            <a:endParaRPr lang="en-US" dirty="0"/>
          </a:p>
          <a:p>
            <a:r>
              <a:rPr lang="en-US" dirty="0"/>
              <a:t>Backward Selection</a:t>
            </a:r>
          </a:p>
          <a:p>
            <a:pPr lvl="1"/>
            <a:r>
              <a:rPr lang="en-US" dirty="0"/>
              <a:t>Try out potential predictors one by one and eliminate them if they are insignificant to improve the fit.</a:t>
            </a:r>
          </a:p>
          <a:p>
            <a:endParaRPr lang="en-US" dirty="0"/>
          </a:p>
          <a:p>
            <a:r>
              <a:rPr lang="en-US" dirty="0"/>
              <a:t>Mixed Selection</a:t>
            </a:r>
          </a:p>
          <a:p>
            <a:pPr lvl="1"/>
            <a:r>
              <a:rPr lang="en-US" dirty="0"/>
              <a:t>Is a combination of both forward selection and backward selection. Add and remove variables based on pre-defined significance threshold levels.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33264700"/>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4.2.7 Logistic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931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15543786"/>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Logistic Regression?</a:t>
            </a:r>
          </a:p>
        </p:txBody>
      </p:sp>
      <p:sp>
        <p:nvSpPr>
          <p:cNvPr id="3" name="Content Placeholder 2"/>
          <p:cNvSpPr>
            <a:spLocks noGrp="1"/>
          </p:cNvSpPr>
          <p:nvPr>
            <p:ph idx="1"/>
          </p:nvPr>
        </p:nvSpPr>
        <p:spPr/>
        <p:txBody>
          <a:bodyPr>
            <a:normAutofit/>
          </a:bodyPr>
          <a:lstStyle/>
          <a:p>
            <a:r>
              <a:rPr lang="en-US" b="1" dirty="0"/>
              <a:t>Logistic regression </a:t>
            </a:r>
            <a:r>
              <a:rPr lang="en-US" dirty="0"/>
              <a:t>is a statistical method to predict the probability of an event occurring by fitting the data to a logistic curve using logistic function.</a:t>
            </a:r>
          </a:p>
          <a:p>
            <a:endParaRPr lang="en-US" dirty="0"/>
          </a:p>
          <a:p>
            <a:r>
              <a:rPr lang="en-US" dirty="0"/>
              <a:t>The dependent variable in a logistic regression can be binary (e.g., 1/0, yes/no, pass/fail), nominal (blue/yellow/green), or ordinal (satisfied/neutral/dissatisfied).</a:t>
            </a:r>
          </a:p>
          <a:p>
            <a:endParaRPr lang="en-US" dirty="0"/>
          </a:p>
          <a:p>
            <a:r>
              <a:rPr lang="en-US" dirty="0"/>
              <a:t>The independent variables can be either continuous or discrete.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8226581"/>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Function</a:t>
            </a:r>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2982618262"/>
              </p:ext>
            </p:extLst>
          </p:nvPr>
        </p:nvGraphicFramePr>
        <p:xfrm>
          <a:off x="4400550" y="1524000"/>
          <a:ext cx="2781300" cy="1231900"/>
        </p:xfrm>
        <a:graphic>
          <a:graphicData uri="http://schemas.openxmlformats.org/presentationml/2006/ole">
            <mc:AlternateContent xmlns:mc="http://schemas.openxmlformats.org/markup-compatibility/2006">
              <mc:Choice xmlns:v="urn:schemas-microsoft-com:vml" Requires="v">
                <p:oleObj spid="_x0000_s95234" name="Equation" r:id="rId5" imgW="888614" imgH="393529" progId="Equation.3">
                  <p:embed/>
                </p:oleObj>
              </mc:Choice>
              <mc:Fallback>
                <p:oleObj name="Equation" r:id="rId5" imgW="888614" imgH="393529" progId="Equation.3">
                  <p:embed/>
                  <p:pic>
                    <p:nvPicPr>
                      <p:cNvPr id="5" name="Content Placeholder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0550" y="1524000"/>
                        <a:ext cx="2781300"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4"/>
          </p:nvPr>
        </p:nvSpPr>
        <p:spPr/>
        <p:txBody>
          <a:bodyPr/>
          <a:lstStyle/>
          <a:p>
            <a:fld id="{5A6A12F4-C341-4E64-9C18-B0BA3358FAF5}" type="slidenum">
              <a:rPr lang="en-US" smtClean="0"/>
              <a:pPr/>
              <a:t>933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Content Placeholder 2"/>
          <p:cNvSpPr txBox="1">
            <a:spLocks/>
          </p:cNvSpPr>
          <p:nvPr/>
        </p:nvSpPr>
        <p:spPr>
          <a:xfrm>
            <a:off x="609601" y="1752600"/>
            <a:ext cx="10515600" cy="4525963"/>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endParaRPr lang="en-US" sz="3200" dirty="0"/>
          </a:p>
          <a:p>
            <a:pPr marL="342900" indent="-342900">
              <a:spcBef>
                <a:spcPct val="20000"/>
              </a:spcBef>
              <a:buFont typeface="Arial" pitchFamily="34" charset="0"/>
              <a:buChar char="•"/>
              <a:defRPr/>
            </a:pPr>
            <a:endParaRPr lang="en-US" sz="3200" dirty="0"/>
          </a:p>
          <a:p>
            <a:pPr marL="342900" indent="-342900">
              <a:spcBef>
                <a:spcPct val="20000"/>
              </a:spcBef>
              <a:defRPr/>
            </a:pPr>
            <a:r>
              <a:rPr lang="en-US" sz="3200" dirty="0"/>
              <a:t>	</a:t>
            </a:r>
            <a:r>
              <a:rPr lang="en-US" sz="2400" dirty="0">
                <a:latin typeface="+mj-lt"/>
              </a:rPr>
              <a:t>where </a:t>
            </a:r>
            <a:r>
              <a:rPr lang="en-US" sz="2400" i="1" dirty="0">
                <a:latin typeface="+mj-lt"/>
              </a:rPr>
              <a:t>z</a:t>
            </a:r>
            <a:r>
              <a:rPr lang="en-US" sz="2400" dirty="0">
                <a:latin typeface="+mj-lt"/>
              </a:rPr>
              <a:t> can be any value ranging from negative infinity to positive infinity.</a:t>
            </a:r>
          </a:p>
          <a:p>
            <a:pPr marL="342900" indent="-342900">
              <a:spcBef>
                <a:spcPct val="20000"/>
              </a:spcBef>
              <a:defRPr/>
            </a:pPr>
            <a:endParaRPr lang="en-US" sz="2400" dirty="0">
              <a:latin typeface="+mj-lt"/>
            </a:endParaRPr>
          </a:p>
          <a:p>
            <a:pPr marL="342900" indent="-342900">
              <a:spcBef>
                <a:spcPct val="20000"/>
              </a:spcBef>
            </a:pPr>
            <a:r>
              <a:rPr lang="en-US" sz="2400" dirty="0">
                <a:latin typeface="+mj-lt"/>
              </a:rPr>
              <a:t>	The value of </a:t>
            </a:r>
            <a:r>
              <a:rPr lang="en-US" sz="2400" i="1" dirty="0">
                <a:latin typeface="+mj-lt"/>
              </a:rPr>
              <a:t>f(z)</a:t>
            </a:r>
            <a:r>
              <a:rPr lang="en-US" sz="2400" dirty="0">
                <a:latin typeface="+mj-lt"/>
              </a:rPr>
              <a:t> ranges from 0 to 1, which matches exactly the nature of probability (i.e., 0 ≤ P ≤ 1).</a:t>
            </a:r>
          </a:p>
          <a:p>
            <a:pPr marL="342900" indent="-342900">
              <a:spcBef>
                <a:spcPct val="20000"/>
              </a:spcBef>
              <a:buFont typeface="Arial" pitchFamily="34" charset="0"/>
              <a:buChar char="•"/>
              <a:defRPr/>
            </a:pPr>
            <a:endParaRPr lang="en-US" sz="3200" dirty="0">
              <a:latin typeface="Source Sans Pro" panose="020B0503030403020204" pitchFamily="34" charset="0"/>
            </a:endParaRPr>
          </a:p>
          <a:p>
            <a:pPr marL="342900" indent="-342900">
              <a:spcBef>
                <a:spcPct val="20000"/>
              </a:spcBef>
              <a:buFont typeface="Arial" pitchFamily="34" charset="0"/>
              <a:buChar char="•"/>
              <a:defRPr/>
            </a:pPr>
            <a:endParaRPr lang="en-US" sz="3200" dirty="0"/>
          </a:p>
        </p:txBody>
      </p:sp>
    </p:spTree>
    <p:custDataLst>
      <p:tags r:id="rId2"/>
    </p:custDataLst>
    <p:extLst>
      <p:ext uri="{BB962C8B-B14F-4D97-AF65-F5344CB8AC3E}">
        <p14:creationId xmlns:p14="http://schemas.microsoft.com/office/powerpoint/2010/main" val="410039520"/>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rmAutofit/>
          </a:bodyPr>
          <a:lstStyle/>
          <a:p>
            <a:r>
              <a:rPr lang="en-US" dirty="0"/>
              <a:t>Based on the logistic function</a:t>
            </a:r>
          </a:p>
          <a:p>
            <a:endParaRPr lang="en-US" dirty="0"/>
          </a:p>
          <a:p>
            <a:endParaRPr lang="en-US" dirty="0"/>
          </a:p>
          <a:p>
            <a:pPr>
              <a:buNone/>
            </a:pPr>
            <a:r>
              <a:rPr lang="en-US" dirty="0"/>
              <a:t>   </a:t>
            </a:r>
          </a:p>
          <a:p>
            <a:pPr marL="411480" lvl="1" indent="0">
              <a:buNone/>
            </a:pPr>
            <a:r>
              <a:rPr lang="en-US" sz="2400" dirty="0"/>
              <a:t>we define f(z) as the </a:t>
            </a:r>
            <a:r>
              <a:rPr lang="en-US" sz="2400" b="1" dirty="0"/>
              <a:t>probability</a:t>
            </a:r>
            <a:r>
              <a:rPr lang="en-US" sz="2400" dirty="0"/>
              <a:t> of an event occurring and </a:t>
            </a:r>
            <a:r>
              <a:rPr lang="en-US" sz="2400" i="1" dirty="0"/>
              <a:t>z</a:t>
            </a:r>
            <a:r>
              <a:rPr lang="en-US" sz="2400" dirty="0"/>
              <a:t> is the weighted sum of the significant predictive variables.</a:t>
            </a:r>
          </a:p>
          <a:p>
            <a:pPr>
              <a:buNone/>
            </a:pPr>
            <a:r>
              <a:rPr lang="en-US" dirty="0"/>
              <a:t>	</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1030117218"/>
              </p:ext>
            </p:extLst>
          </p:nvPr>
        </p:nvGraphicFramePr>
        <p:xfrm>
          <a:off x="4572000" y="1620730"/>
          <a:ext cx="2362200" cy="1046271"/>
        </p:xfrm>
        <a:graphic>
          <a:graphicData uri="http://schemas.openxmlformats.org/presentationml/2006/ole">
            <mc:AlternateContent xmlns:mc="http://schemas.openxmlformats.org/markup-compatibility/2006">
              <mc:Choice xmlns:v="urn:schemas-microsoft-com:vml" Requires="v">
                <p:oleObj spid="_x0000_s96258" name="Equation" r:id="rId5" imgW="888614" imgH="393529" progId="Equation.3">
                  <p:embed/>
                </p:oleObj>
              </mc:Choice>
              <mc:Fallback>
                <p:oleObj name="Equation" r:id="rId5" imgW="888614" imgH="393529"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620730"/>
                        <a:ext cx="2362200" cy="10462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429516"/>
              </p:ext>
            </p:extLst>
          </p:nvPr>
        </p:nvGraphicFramePr>
        <p:xfrm>
          <a:off x="2940050" y="4381500"/>
          <a:ext cx="5746750" cy="571500"/>
        </p:xfrm>
        <a:graphic>
          <a:graphicData uri="http://schemas.openxmlformats.org/presentationml/2006/ole">
            <mc:AlternateContent xmlns:mc="http://schemas.openxmlformats.org/markup-compatibility/2006">
              <mc:Choice xmlns:v="urn:schemas-microsoft-com:vml" Requires="v">
                <p:oleObj spid="_x0000_s96259" name="Equation" r:id="rId7" imgW="2298700" imgH="228600" progId="Equation.3">
                  <p:embed/>
                </p:oleObj>
              </mc:Choice>
              <mc:Fallback>
                <p:oleObj name="Equation" r:id="rId7" imgW="2298700" imgH="2286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0050" y="4381500"/>
                        <a:ext cx="574675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776154709"/>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Autofit/>
          </a:bodyPr>
          <a:lstStyle/>
          <a:p>
            <a:r>
              <a:rPr lang="en-US" dirty="0"/>
              <a:t>Logistic Regression Y = F(x)</a:t>
            </a:r>
          </a:p>
          <a:p>
            <a:endParaRPr lang="en-US" dirty="0"/>
          </a:p>
          <a:p>
            <a:endParaRPr lang="en-US" dirty="0"/>
          </a:p>
          <a:p>
            <a:pPr>
              <a:buNone/>
            </a:pPr>
            <a:r>
              <a:rPr lang="en-US" dirty="0"/>
              <a:t>   </a:t>
            </a:r>
          </a:p>
          <a:p>
            <a:pPr marL="411480" lvl="1" indent="0">
              <a:buNone/>
            </a:pPr>
            <a:r>
              <a:rPr lang="en-US" sz="2400" dirty="0"/>
              <a:t>where </a:t>
            </a:r>
            <a:r>
              <a:rPr lang="en-US" sz="2400" i="1" dirty="0"/>
              <a:t>Y</a:t>
            </a:r>
            <a:r>
              <a:rPr lang="en-US" sz="2400" dirty="0"/>
              <a:t> is the probability of an event occurring and </a:t>
            </a:r>
            <a:r>
              <a:rPr lang="en-US" sz="2400" i="1" dirty="0"/>
              <a:t>x’s</a:t>
            </a:r>
            <a:r>
              <a:rPr lang="en-US" sz="2400" dirty="0"/>
              <a:t> are the significant predictors.</a:t>
            </a:r>
          </a:p>
          <a:p>
            <a:pPr>
              <a:buNone/>
            </a:pPr>
            <a:r>
              <a:rPr lang="en-US" dirty="0"/>
              <a:t>	Note: </a:t>
            </a:r>
          </a:p>
          <a:p>
            <a:pPr marL="979805" lvl="1" indent="-342900"/>
            <a:r>
              <a:rPr lang="en-US" dirty="0"/>
              <a:t>When building the regression model, we use the actual </a:t>
            </a:r>
            <a:r>
              <a:rPr lang="en-US" i="1" dirty="0"/>
              <a:t>Y, </a:t>
            </a:r>
            <a:r>
              <a:rPr lang="en-US" dirty="0"/>
              <a:t>which is discrete (e.g., binary, nominal, ordinal). </a:t>
            </a:r>
          </a:p>
          <a:p>
            <a:pPr marL="979805" lvl="1" indent="-342900"/>
            <a:r>
              <a:rPr lang="en-US" dirty="0"/>
              <a:t>After completing building the model, the fitted </a:t>
            </a:r>
            <a:r>
              <a:rPr lang="en-US" i="1" dirty="0"/>
              <a:t>Y</a:t>
            </a:r>
            <a:r>
              <a:rPr lang="en-US" dirty="0"/>
              <a:t> calculated using the logistic regression equation is the probability ranging from 0 to 1. To transfer the probability back to the discrete value, we need SMEs’ inputs to select the probability cut point.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935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2044754137"/>
              </p:ext>
            </p:extLst>
          </p:nvPr>
        </p:nvGraphicFramePr>
        <p:xfrm>
          <a:off x="3294062" y="1752600"/>
          <a:ext cx="4791075" cy="1046163"/>
        </p:xfrm>
        <a:graphic>
          <a:graphicData uri="http://schemas.openxmlformats.org/presentationml/2006/ole">
            <mc:AlternateContent xmlns:mc="http://schemas.openxmlformats.org/markup-compatibility/2006">
              <mc:Choice xmlns:v="urn:schemas-microsoft-com:vml" Requires="v">
                <p:oleObj spid="_x0000_s97282" name="Equation" r:id="rId5" imgW="1803400" imgH="393700" progId="Equation.3">
                  <p:embed/>
                </p:oleObj>
              </mc:Choice>
              <mc:Fallback>
                <p:oleObj name="Equation" r:id="rId5" imgW="1803400" imgH="393700"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4062" y="1752600"/>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98538077"/>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Curve</a:t>
            </a:r>
          </a:p>
        </p:txBody>
      </p:sp>
      <p:sp>
        <p:nvSpPr>
          <p:cNvPr id="3" name="Content Placeholder 2"/>
          <p:cNvSpPr>
            <a:spLocks noGrp="1"/>
          </p:cNvSpPr>
          <p:nvPr>
            <p:ph idx="1"/>
          </p:nvPr>
        </p:nvSpPr>
        <p:spPr/>
        <p:txBody>
          <a:bodyPr>
            <a:normAutofit/>
          </a:bodyPr>
          <a:lstStyle/>
          <a:p>
            <a:r>
              <a:rPr lang="en-US" dirty="0"/>
              <a:t>Logistic curve for binary logistic regression with one continuous predictor:</a:t>
            </a:r>
          </a:p>
        </p:txBody>
      </p:sp>
      <p:sp>
        <p:nvSpPr>
          <p:cNvPr id="7" name="Slide Number Placeholder 6"/>
          <p:cNvSpPr>
            <a:spLocks noGrp="1"/>
          </p:cNvSpPr>
          <p:nvPr>
            <p:ph type="sldNum" sz="quarter" idx="4"/>
          </p:nvPr>
        </p:nvSpPr>
        <p:spPr/>
        <p:txBody>
          <a:bodyPr/>
          <a:lstStyle/>
          <a:p>
            <a:fld id="{5A6A12F4-C341-4E64-9C18-B0BA3358FAF5}" type="slidenum">
              <a:rPr lang="en-US" smtClean="0"/>
              <a:pPr/>
              <a:t>936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20" name="Group 19"/>
          <p:cNvGrpSpPr/>
          <p:nvPr/>
        </p:nvGrpSpPr>
        <p:grpSpPr>
          <a:xfrm>
            <a:off x="1828800" y="2526268"/>
            <a:ext cx="6705600" cy="2731532"/>
            <a:chOff x="0" y="3124200"/>
            <a:chExt cx="6705600" cy="2731532"/>
          </a:xfrm>
        </p:grpSpPr>
        <p:pic>
          <p:nvPicPr>
            <p:cNvPr id="6" name="Picture 5"/>
            <p:cNvPicPr>
              <a:picLocks noChangeAspect="1" noChangeArrowheads="1"/>
            </p:cNvPicPr>
            <p:nvPr/>
          </p:nvPicPr>
          <p:blipFill>
            <a:blip r:embed="rId5" cstate="print"/>
            <a:srcRect/>
            <a:stretch>
              <a:fillRect/>
            </a:stretch>
          </p:blipFill>
          <p:spPr bwMode="auto">
            <a:xfrm>
              <a:off x="2362200" y="3276600"/>
              <a:ext cx="3905250" cy="2219325"/>
            </a:xfrm>
            <a:prstGeom prst="rect">
              <a:avLst/>
            </a:prstGeom>
            <a:noFill/>
          </p:spPr>
        </p:pic>
        <p:cxnSp>
          <p:nvCxnSpPr>
            <p:cNvPr id="8" name="Straight Arrow Connector 7"/>
            <p:cNvCxnSpPr/>
            <p:nvPr/>
          </p:nvCxnSpPr>
          <p:spPr>
            <a:xfrm rot="16200000" flipV="1">
              <a:off x="1142206" y="4267200"/>
              <a:ext cx="2286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86000" y="5410200"/>
              <a:ext cx="441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3733800"/>
              <a:ext cx="2362200" cy="646331"/>
            </a:xfrm>
            <a:prstGeom prst="rect">
              <a:avLst/>
            </a:prstGeom>
            <a:noFill/>
          </p:spPr>
          <p:txBody>
            <a:bodyPr wrap="square" rtlCol="0">
              <a:spAutoFit/>
            </a:bodyPr>
            <a:lstStyle/>
            <a:p>
              <a:r>
                <a:rPr lang="en-US" dirty="0">
                  <a:latin typeface="+mj-lt"/>
                </a:rPr>
                <a:t>Probability of the event occurring</a:t>
              </a:r>
            </a:p>
          </p:txBody>
        </p:sp>
        <p:sp>
          <p:nvSpPr>
            <p:cNvPr id="13" name="TextBox 12"/>
            <p:cNvSpPr txBox="1"/>
            <p:nvPr/>
          </p:nvSpPr>
          <p:spPr>
            <a:xfrm>
              <a:off x="1905000" y="5257800"/>
              <a:ext cx="304800" cy="369332"/>
            </a:xfrm>
            <a:prstGeom prst="rect">
              <a:avLst/>
            </a:prstGeom>
            <a:noFill/>
          </p:spPr>
          <p:txBody>
            <a:bodyPr wrap="square" rtlCol="0">
              <a:spAutoFit/>
            </a:bodyPr>
            <a:lstStyle/>
            <a:p>
              <a:r>
                <a:rPr lang="en-US" b="1" dirty="0">
                  <a:solidFill>
                    <a:srgbClr val="FF0000"/>
                  </a:solidFill>
                </a:rPr>
                <a:t>0</a:t>
              </a:r>
            </a:p>
          </p:txBody>
        </p:sp>
        <p:sp>
          <p:nvSpPr>
            <p:cNvPr id="14" name="TextBox 13"/>
            <p:cNvSpPr txBox="1"/>
            <p:nvPr/>
          </p:nvSpPr>
          <p:spPr>
            <a:xfrm>
              <a:off x="1905000" y="3212068"/>
              <a:ext cx="304800" cy="369332"/>
            </a:xfrm>
            <a:prstGeom prst="rect">
              <a:avLst/>
            </a:prstGeom>
            <a:noFill/>
          </p:spPr>
          <p:txBody>
            <a:bodyPr wrap="square" rtlCol="0">
              <a:spAutoFit/>
            </a:bodyPr>
            <a:lstStyle/>
            <a:p>
              <a:r>
                <a:rPr lang="en-US" b="1" dirty="0">
                  <a:solidFill>
                    <a:srgbClr val="FF0000"/>
                  </a:solidFill>
                </a:rPr>
                <a:t>1</a:t>
              </a:r>
            </a:p>
          </p:txBody>
        </p:sp>
        <p:cxnSp>
          <p:nvCxnSpPr>
            <p:cNvPr id="16" name="Straight Connector 15"/>
            <p:cNvCxnSpPr/>
            <p:nvPr/>
          </p:nvCxnSpPr>
          <p:spPr>
            <a:xfrm>
              <a:off x="2286000" y="3352800"/>
              <a:ext cx="39319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91000" y="5486400"/>
              <a:ext cx="338554" cy="369332"/>
            </a:xfrm>
            <a:prstGeom prst="rect">
              <a:avLst/>
            </a:prstGeom>
            <a:noFill/>
          </p:spPr>
          <p:txBody>
            <a:bodyPr wrap="none" rtlCol="0">
              <a:spAutoFit/>
            </a:bodyPr>
            <a:lstStyle/>
            <a:p>
              <a:r>
                <a:rPr lang="en-US" dirty="0"/>
                <a:t>X</a:t>
              </a:r>
            </a:p>
          </p:txBody>
        </p:sp>
        <p:graphicFrame>
          <p:nvGraphicFramePr>
            <p:cNvPr id="186371" name="Content Placeholder 4"/>
            <p:cNvGraphicFramePr>
              <a:graphicFrameLocks noChangeAspect="1"/>
            </p:cNvGraphicFramePr>
            <p:nvPr/>
          </p:nvGraphicFramePr>
          <p:xfrm>
            <a:off x="4510087" y="3886200"/>
            <a:ext cx="1814513" cy="677871"/>
          </p:xfrm>
          <a:graphic>
            <a:graphicData uri="http://schemas.openxmlformats.org/presentationml/2006/ole">
              <mc:AlternateContent xmlns:mc="http://schemas.openxmlformats.org/markup-compatibility/2006">
                <mc:Choice xmlns:v="urn:schemas-microsoft-com:vml" Requires="v">
                  <p:oleObj spid="_x0000_s98306" name="Equation" r:id="rId6" imgW="1054100" imgH="393700" progId="Equation.3">
                    <p:embed/>
                  </p:oleObj>
                </mc:Choice>
                <mc:Fallback>
                  <p:oleObj name="Equation" r:id="rId6" imgW="1054100" imgH="393700" progId="Equation.3">
                    <p:embed/>
                    <p:pic>
                      <p:nvPicPr>
                        <p:cNvPr id="186371" name="Content Placeholder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0087" y="3886200"/>
                          <a:ext cx="1814513" cy="6778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ight Arrow 18"/>
            <p:cNvSpPr/>
            <p:nvPr/>
          </p:nvSpPr>
          <p:spPr>
            <a:xfrm rot="1832172">
              <a:off x="4247295" y="3942495"/>
              <a:ext cx="304800" cy="3048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2"/>
    </p:custDataLst>
    <p:extLst>
      <p:ext uri="{BB962C8B-B14F-4D97-AF65-F5344CB8AC3E}">
        <p14:creationId xmlns:p14="http://schemas.microsoft.com/office/powerpoint/2010/main" val="3226958722"/>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normAutofit/>
          </a:bodyPr>
          <a:lstStyle/>
          <a:p>
            <a:r>
              <a:rPr lang="en-US" b="1" dirty="0"/>
              <a:t>Odds</a:t>
            </a:r>
            <a:r>
              <a:rPr lang="en-US" dirty="0"/>
              <a:t> is the probability of an event occurring divided by the probability of the event not occurring.</a:t>
            </a:r>
          </a:p>
          <a:p>
            <a:endParaRPr lang="en-US" dirty="0"/>
          </a:p>
          <a:p>
            <a:endParaRPr lang="en-US" dirty="0"/>
          </a:p>
          <a:p>
            <a:endParaRPr lang="en-US" dirty="0"/>
          </a:p>
          <a:p>
            <a:r>
              <a:rPr lang="en-US" dirty="0"/>
              <a:t>Odds range from 0 to positive infinity.</a:t>
            </a:r>
          </a:p>
        </p:txBody>
      </p:sp>
      <p:sp>
        <p:nvSpPr>
          <p:cNvPr id="7" name="Slide Number Placeholder 6"/>
          <p:cNvSpPr>
            <a:spLocks noGrp="1"/>
          </p:cNvSpPr>
          <p:nvPr>
            <p:ph type="sldNum" sz="quarter" idx="4"/>
          </p:nvPr>
        </p:nvSpPr>
        <p:spPr/>
        <p:txBody>
          <a:bodyPr/>
          <a:lstStyle/>
          <a:p>
            <a:fld id="{5A6A12F4-C341-4E64-9C18-B0BA3358FAF5}" type="slidenum">
              <a:rPr lang="en-US" smtClean="0"/>
              <a:pPr/>
              <a:t>937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99011156"/>
              </p:ext>
            </p:extLst>
          </p:nvPr>
        </p:nvGraphicFramePr>
        <p:xfrm>
          <a:off x="4559710" y="2133600"/>
          <a:ext cx="1917291" cy="914400"/>
        </p:xfrm>
        <a:graphic>
          <a:graphicData uri="http://schemas.openxmlformats.org/presentationml/2006/ole">
            <mc:AlternateContent xmlns:mc="http://schemas.openxmlformats.org/markup-compatibility/2006">
              <mc:Choice xmlns:v="urn:schemas-microsoft-com:vml" Requires="v">
                <p:oleObj spid="_x0000_s99330" name="Equation" r:id="rId5" imgW="825500" imgH="393700" progId="Equation.3">
                  <p:embed/>
                </p:oleObj>
              </mc:Choice>
              <mc:Fallback>
                <p:oleObj name="Equation" r:id="rId5" imgW="8255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710" y="2133600"/>
                        <a:ext cx="191729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796896918"/>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lstStyle/>
          <a:p>
            <a:r>
              <a:rPr lang="en-US" dirty="0"/>
              <a:t>Probability can be calculated using odds.</a:t>
            </a:r>
          </a:p>
          <a:p>
            <a:endParaRPr lang="en-US" dirty="0"/>
          </a:p>
          <a:p>
            <a:endParaRPr lang="en-US" dirty="0"/>
          </a:p>
          <a:p>
            <a:endParaRPr lang="en-US" dirty="0"/>
          </a:p>
          <a:p>
            <a:r>
              <a:rPr lang="en-US" dirty="0"/>
              <a:t>Since in logistic regression model</a:t>
            </a:r>
          </a:p>
          <a:p>
            <a:endParaRPr lang="en-US" dirty="0"/>
          </a:p>
          <a:p>
            <a:endParaRPr lang="en-US" dirty="0"/>
          </a:p>
          <a:p>
            <a:pPr>
              <a:buNone/>
            </a:pPr>
            <a:r>
              <a:rPr lang="en-US" dirty="0"/>
              <a:t>	</a:t>
            </a:r>
          </a:p>
          <a:p>
            <a:pPr>
              <a:buNone/>
            </a:pPr>
            <a:r>
              <a:rPr lang="en-US" dirty="0"/>
              <a:t>	therefore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8418" name="Object 2"/>
          <p:cNvGraphicFramePr>
            <a:graphicFrameLocks noChangeAspect="1"/>
          </p:cNvGraphicFramePr>
          <p:nvPr>
            <p:extLst>
              <p:ext uri="{D42A27DB-BD31-4B8C-83A1-F6EECF244321}">
                <p14:modId xmlns:p14="http://schemas.microsoft.com/office/powerpoint/2010/main" val="4192745613"/>
              </p:ext>
            </p:extLst>
          </p:nvPr>
        </p:nvGraphicFramePr>
        <p:xfrm>
          <a:off x="2406650" y="1600200"/>
          <a:ext cx="5518150" cy="973138"/>
        </p:xfrm>
        <a:graphic>
          <a:graphicData uri="http://schemas.openxmlformats.org/presentationml/2006/ole">
            <mc:AlternateContent xmlns:mc="http://schemas.openxmlformats.org/markup-compatibility/2006">
              <mc:Choice xmlns:v="urn:schemas-microsoft-com:vml" Requires="v">
                <p:oleObj spid="_x0000_s100354" name="Equation" r:id="rId5" imgW="2374900" imgH="419100" progId="Equation.3">
                  <p:embed/>
                </p:oleObj>
              </mc:Choice>
              <mc:Fallback>
                <p:oleObj name="Equation" r:id="rId5" imgW="2374900" imgH="419100" progId="Equation.3">
                  <p:embed/>
                  <p:pic>
                    <p:nvPicPr>
                      <p:cNvPr id="18841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650" y="1600200"/>
                        <a:ext cx="551815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19" name="Content Placeholder 4"/>
          <p:cNvGraphicFramePr>
            <a:graphicFrameLocks noChangeAspect="1"/>
          </p:cNvGraphicFramePr>
          <p:nvPr>
            <p:extLst>
              <p:ext uri="{D42A27DB-BD31-4B8C-83A1-F6EECF244321}">
                <p14:modId xmlns:p14="http://schemas.microsoft.com/office/powerpoint/2010/main" val="1308346293"/>
              </p:ext>
            </p:extLst>
          </p:nvPr>
        </p:nvGraphicFramePr>
        <p:xfrm>
          <a:off x="2362201" y="3221038"/>
          <a:ext cx="4791075" cy="1046163"/>
        </p:xfrm>
        <a:graphic>
          <a:graphicData uri="http://schemas.openxmlformats.org/presentationml/2006/ole">
            <mc:AlternateContent xmlns:mc="http://schemas.openxmlformats.org/markup-compatibility/2006">
              <mc:Choice xmlns:v="urn:schemas-microsoft-com:vml" Requires="v">
                <p:oleObj spid="_x0000_s100355" name="Equation" r:id="rId7" imgW="1803400" imgH="393700" progId="Equation.3">
                  <p:embed/>
                </p:oleObj>
              </mc:Choice>
              <mc:Fallback>
                <p:oleObj name="Equation" r:id="rId7" imgW="1803400" imgH="393700" progId="Equation.3">
                  <p:embed/>
                  <p:pic>
                    <p:nvPicPr>
                      <p:cNvPr id="188419"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221038"/>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20" name="Content Placeholder 4"/>
          <p:cNvGraphicFramePr>
            <a:graphicFrameLocks noChangeAspect="1"/>
          </p:cNvGraphicFramePr>
          <p:nvPr>
            <p:extLst>
              <p:ext uri="{D42A27DB-BD31-4B8C-83A1-F6EECF244321}">
                <p14:modId xmlns:p14="http://schemas.microsoft.com/office/powerpoint/2010/main" val="3343641866"/>
              </p:ext>
            </p:extLst>
          </p:nvPr>
        </p:nvGraphicFramePr>
        <p:xfrm>
          <a:off x="2362201" y="5030788"/>
          <a:ext cx="7253287" cy="608013"/>
        </p:xfrm>
        <a:graphic>
          <a:graphicData uri="http://schemas.openxmlformats.org/presentationml/2006/ole">
            <mc:AlternateContent xmlns:mc="http://schemas.openxmlformats.org/markup-compatibility/2006">
              <mc:Choice xmlns:v="urn:schemas-microsoft-com:vml" Requires="v">
                <p:oleObj spid="_x0000_s100356" name="Equation" r:id="rId9" imgW="2730500" imgH="228600" progId="Equation.3">
                  <p:embed/>
                </p:oleObj>
              </mc:Choice>
              <mc:Fallback>
                <p:oleObj name="Equation" r:id="rId9" imgW="2730500" imgH="228600" progId="Equation.3">
                  <p:embed/>
                  <p:pic>
                    <p:nvPicPr>
                      <p:cNvPr id="188420"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5030788"/>
                        <a:ext cx="7253287" cy="60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944440843"/>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Logistic Regression</a:t>
            </a:r>
          </a:p>
        </p:txBody>
      </p:sp>
      <p:sp>
        <p:nvSpPr>
          <p:cNvPr id="3" name="Content Placeholder 2"/>
          <p:cNvSpPr>
            <a:spLocks noGrp="1"/>
          </p:cNvSpPr>
          <p:nvPr>
            <p:ph idx="1"/>
          </p:nvPr>
        </p:nvSpPr>
        <p:spPr/>
        <p:txBody>
          <a:bodyPr>
            <a:normAutofit/>
          </a:bodyPr>
          <a:lstStyle/>
          <a:p>
            <a:r>
              <a:rPr lang="en-US" dirty="0"/>
              <a:t>Binary Logistic Regression</a:t>
            </a:r>
          </a:p>
          <a:p>
            <a:pPr lvl="1"/>
            <a:r>
              <a:rPr lang="en-US" dirty="0"/>
              <a:t>Binary response variable</a:t>
            </a:r>
          </a:p>
          <a:p>
            <a:pPr lvl="1"/>
            <a:r>
              <a:rPr lang="en-US" dirty="0"/>
              <a:t>Example: yes/no, pass/fail, female/male</a:t>
            </a:r>
          </a:p>
          <a:p>
            <a:r>
              <a:rPr lang="en-US" dirty="0"/>
              <a:t>Nominal Logistic Regression</a:t>
            </a:r>
          </a:p>
          <a:p>
            <a:pPr lvl="1"/>
            <a:r>
              <a:rPr lang="en-US" dirty="0"/>
              <a:t>Nominal response variable</a:t>
            </a:r>
          </a:p>
          <a:p>
            <a:pPr lvl="1"/>
            <a:r>
              <a:rPr lang="en-US" dirty="0"/>
              <a:t>Example: set of colors, set of countries</a:t>
            </a:r>
          </a:p>
          <a:p>
            <a:r>
              <a:rPr lang="en-US" dirty="0"/>
              <a:t>Ordinal Logistic Regression</a:t>
            </a:r>
          </a:p>
          <a:p>
            <a:pPr lvl="1"/>
            <a:r>
              <a:rPr lang="en-US" dirty="0"/>
              <a:t>Ordinal response variable</a:t>
            </a:r>
          </a:p>
          <a:p>
            <a:pPr lvl="1"/>
            <a:r>
              <a:rPr lang="en-US" dirty="0"/>
              <a:t>Example: satisfied/neutral/dissatisfied</a:t>
            </a:r>
          </a:p>
          <a:p>
            <a:r>
              <a:rPr lang="en-US" dirty="0"/>
              <a:t>All three logistic regression models can use multiple continuous or discrete independent variables.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54802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Run a Logistic Regression in SigmaXL</a:t>
            </a:r>
          </a:p>
        </p:txBody>
      </p:sp>
      <p:sp>
        <p:nvSpPr>
          <p:cNvPr id="3" name="Content Placeholder 2"/>
          <p:cNvSpPr>
            <a:spLocks noGrp="1"/>
          </p:cNvSpPr>
          <p:nvPr>
            <p:ph idx="1"/>
          </p:nvPr>
        </p:nvSpPr>
        <p:spPr/>
        <p:txBody>
          <a:bodyPr>
            <a:noAutofit/>
          </a:bodyPr>
          <a:lstStyle/>
          <a:p>
            <a:r>
              <a:rPr lang="en-US" dirty="0"/>
              <a:t>Data File: “Logistic Regression” tab in “Sample Data.xlsx” </a:t>
            </a:r>
          </a:p>
          <a:p>
            <a:r>
              <a:rPr lang="en-US" dirty="0"/>
              <a:t>Response and potential factors</a:t>
            </a:r>
          </a:p>
          <a:p>
            <a:pPr lvl="1"/>
            <a:r>
              <a:rPr lang="en-US" sz="2400" dirty="0"/>
              <a:t>Response (Y): Female/Male</a:t>
            </a:r>
          </a:p>
          <a:p>
            <a:pPr lvl="1"/>
            <a:r>
              <a:rPr lang="en-US" sz="2400" dirty="0"/>
              <a:t>Potential Factors (Xs):</a:t>
            </a:r>
          </a:p>
          <a:p>
            <a:pPr lvl="2"/>
            <a:r>
              <a:rPr lang="en-US" dirty="0"/>
              <a:t>Age</a:t>
            </a:r>
          </a:p>
          <a:p>
            <a:pPr lvl="2"/>
            <a:r>
              <a:rPr lang="en-US" dirty="0"/>
              <a:t>Weight</a:t>
            </a:r>
          </a:p>
          <a:p>
            <a:pPr lvl="2"/>
            <a:r>
              <a:rPr lang="en-US" dirty="0"/>
              <a:t>Oxy</a:t>
            </a:r>
          </a:p>
          <a:p>
            <a:pPr lvl="2"/>
            <a:r>
              <a:rPr lang="en-US" dirty="0"/>
              <a:t>Runtime</a:t>
            </a:r>
          </a:p>
          <a:p>
            <a:pPr lvl="2"/>
            <a:r>
              <a:rPr lang="en-US" dirty="0"/>
              <a:t>RunPulse</a:t>
            </a:r>
          </a:p>
          <a:p>
            <a:pPr lvl="2"/>
            <a:r>
              <a:rPr lang="en-US" dirty="0"/>
              <a:t>RstPulse</a:t>
            </a:r>
          </a:p>
          <a:p>
            <a:pPr lvl="2"/>
            <a:r>
              <a:rPr lang="en-US" dirty="0"/>
              <a:t>MaxPulse</a:t>
            </a:r>
          </a:p>
          <a:p>
            <a:r>
              <a:rPr lang="en-US" dirty="0"/>
              <a:t>We want to build a logistic regression model using the potential factors to predict the probability that the person measured is female or male.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940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7158079"/>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p:txBody>
          <a:bodyPr>
            <a:normAutofit/>
          </a:bodyPr>
          <a:lstStyle/>
          <a:p>
            <a:r>
              <a:rPr lang="en-US" sz="2200" b="1" dirty="0"/>
              <a:t>Step 1</a:t>
            </a:r>
            <a:r>
              <a:rPr lang="en-US" sz="2200" dirty="0"/>
              <a:t>:</a:t>
            </a:r>
          </a:p>
          <a:p>
            <a:pPr lvl="1"/>
            <a:r>
              <a:rPr lang="en-US" sz="2000" dirty="0"/>
              <a:t>Select the entire range of data (“Name”, “Sex”, “Age”, “Weight”, “Oxy”, “Runtime”, “RunPulse”, “RstPulse”, “MaxPulse” columns)</a:t>
            </a:r>
          </a:p>
          <a:p>
            <a:pPr lvl="1"/>
            <a:r>
              <a:rPr lang="en-US" sz="2000" dirty="0"/>
              <a:t>Click SigmaXL -&gt; Statistical Tools -&gt; Regression -&gt;Binary Logistic Regression</a:t>
            </a:r>
          </a:p>
          <a:p>
            <a:pPr lvl="1"/>
            <a:r>
              <a:rPr lang="en-US" sz="2000" dirty="0"/>
              <a:t>A new window named “Binary Logistic Regression” appears with the selected range of data appearing in the box under “Please select your data”</a:t>
            </a:r>
          </a:p>
          <a:p>
            <a:pPr lvl="1"/>
            <a:r>
              <a:rPr lang="en-US" sz="2000" dirty="0"/>
              <a:t>Click “Next&gt;&gt;”</a:t>
            </a:r>
          </a:p>
          <a:p>
            <a:pPr lvl="1"/>
            <a:r>
              <a:rPr lang="en-US" sz="2000" dirty="0"/>
              <a:t>A new window also called “Binary Logistic Regression” pops up.</a:t>
            </a:r>
          </a:p>
          <a:p>
            <a:pPr lvl="1"/>
            <a:r>
              <a:rPr lang="en-US" sz="2000" dirty="0"/>
              <a:t>Select “Sex” as the “Binary Response (Y)”</a:t>
            </a:r>
          </a:p>
          <a:p>
            <a:pPr lvl="1"/>
            <a:r>
              <a:rPr lang="en-US" sz="2000" dirty="0"/>
              <a:t>Select “Age”, “Weight”, “Oxy”, “Runtime”, “RunPulse”, “RstPulse”, “MaxPulse” as the “Continuous Predictors (X)”.</a:t>
            </a:r>
          </a:p>
          <a:p>
            <a:pPr lvl="1"/>
            <a:r>
              <a:rPr lang="en-US" sz="2000" dirty="0"/>
              <a:t>The reference event is set as “M” by default.</a:t>
            </a:r>
          </a:p>
          <a:p>
            <a:pPr lvl="1"/>
            <a:r>
              <a:rPr lang="en-US" sz="2000" dirty="0"/>
              <a:t>Click “OK&gt;&gt;”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40626465"/>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00DA81A8-F77D-42C4-BF0B-F74DFEE56739}"/>
              </a:ext>
            </a:extLst>
          </p:cNvPr>
          <p:cNvPicPr>
            <a:picLocks noChangeAspect="1"/>
          </p:cNvPicPr>
          <p:nvPr/>
        </p:nvPicPr>
        <p:blipFill>
          <a:blip r:embed="rId3"/>
          <a:stretch>
            <a:fillRect/>
          </a:stretch>
        </p:blipFill>
        <p:spPr>
          <a:xfrm>
            <a:off x="553278" y="2286000"/>
            <a:ext cx="3510723" cy="3061351"/>
          </a:xfrm>
          <a:prstGeom prst="rect">
            <a:avLst/>
          </a:prstGeom>
        </p:spPr>
      </p:pic>
      <p:pic>
        <p:nvPicPr>
          <p:cNvPr id="11" name="Picture 10">
            <a:extLst>
              <a:ext uri="{FF2B5EF4-FFF2-40B4-BE49-F238E27FC236}">
                <a16:creationId xmlns:a16="http://schemas.microsoft.com/office/drawing/2014/main" id="{13659E12-452C-41FF-AA09-4DCF9F47A016}"/>
              </a:ext>
            </a:extLst>
          </p:cNvPr>
          <p:cNvPicPr>
            <a:picLocks noChangeAspect="1"/>
          </p:cNvPicPr>
          <p:nvPr/>
        </p:nvPicPr>
        <p:blipFill>
          <a:blip r:embed="rId4"/>
          <a:stretch>
            <a:fillRect/>
          </a:stretch>
        </p:blipFill>
        <p:spPr>
          <a:xfrm>
            <a:off x="4247323" y="1405984"/>
            <a:ext cx="6858000" cy="4821381"/>
          </a:xfrm>
          <a:prstGeom prst="rect">
            <a:avLst/>
          </a:prstGeom>
        </p:spPr>
      </p:pic>
      <p:sp>
        <p:nvSpPr>
          <p:cNvPr id="22" name="Right Arrow 21"/>
          <p:cNvSpPr/>
          <p:nvPr/>
        </p:nvSpPr>
        <p:spPr>
          <a:xfrm>
            <a:off x="3922645" y="366427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0538565"/>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p:txBody>
          <a:bodyPr/>
          <a:lstStyle/>
          <a:p>
            <a:r>
              <a:rPr lang="en-US" dirty="0"/>
              <a:t>Step 2:</a:t>
            </a:r>
          </a:p>
          <a:p>
            <a:pPr lvl="1"/>
            <a:r>
              <a:rPr lang="en-US" dirty="0"/>
              <a:t>Step 2.1: The results of the logistic regression model appear in the newly generated tab “Binary Logistic”.</a:t>
            </a:r>
          </a:p>
          <a:p>
            <a:pPr lvl="1"/>
            <a:r>
              <a:rPr lang="en-US" dirty="0"/>
              <a:t>Step 2.2: Check the p-values of all the independent variables in the model</a:t>
            </a:r>
          </a:p>
          <a:p>
            <a:pPr lvl="1"/>
            <a:r>
              <a:rPr lang="en-US" dirty="0"/>
              <a:t>Step 2.3: Remove the insignificant independent variable one at a time from the model and rerun the model</a:t>
            </a:r>
          </a:p>
          <a:p>
            <a:pPr lvl="1"/>
            <a:r>
              <a:rPr lang="en-US" dirty="0"/>
              <a:t>Step 2.4: Repeat step 2.1 until all of the independent variables in the model are statistically significant.</a:t>
            </a:r>
          </a:p>
          <a:p>
            <a:pPr lvl="1"/>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943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8101334"/>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1143000" y="1416798"/>
            <a:ext cx="9525000" cy="1938978"/>
          </a:xfrm>
          <a:prstGeom prst="rect">
            <a:avLst/>
          </a:prstGeom>
          <a:noFill/>
        </p:spPr>
        <p:txBody>
          <a:bodyPr wrap="square" lIns="91426" tIns="45713" rIns="91426" bIns="45713" rtlCol="0">
            <a:spAutoFit/>
          </a:bodyPr>
          <a:lstStyle/>
          <a:p>
            <a:r>
              <a:rPr lang="en-US" sz="2000" dirty="0">
                <a:latin typeface="+mj-lt"/>
              </a:rPr>
              <a:t>Since the p-values of all the independent variables are higher than the alpha level (0.05), we need to remove the insignificant independent variables one at a time from the model starting from the one with the highest p-value.</a:t>
            </a:r>
          </a:p>
          <a:p>
            <a:endParaRPr lang="en-US" sz="2000" dirty="0">
              <a:latin typeface="+mj-lt"/>
            </a:endParaRPr>
          </a:p>
          <a:p>
            <a:r>
              <a:rPr lang="en-US" sz="2000" dirty="0">
                <a:latin typeface="+mj-lt"/>
              </a:rPr>
              <a:t>Runtime has the highest p-value (0.9897), so it would be removed from the model first</a:t>
            </a:r>
            <a:r>
              <a:rPr lang="en-US" sz="2000" dirty="0">
                <a:latin typeface="Source Sans Pro" panose="020B0503030403020204" pitchFamily="34" charset="0"/>
              </a:rPr>
              <a:t>.</a:t>
            </a:r>
          </a:p>
        </p:txBody>
      </p:sp>
      <p:pic>
        <p:nvPicPr>
          <p:cNvPr id="3" name="Picture 2"/>
          <p:cNvPicPr>
            <a:picLocks noChangeAspect="1"/>
          </p:cNvPicPr>
          <p:nvPr/>
        </p:nvPicPr>
        <p:blipFill>
          <a:blip r:embed="rId4"/>
          <a:stretch>
            <a:fillRect/>
          </a:stretch>
        </p:blipFill>
        <p:spPr>
          <a:xfrm>
            <a:off x="898981" y="3586069"/>
            <a:ext cx="9581237" cy="2276661"/>
          </a:xfrm>
          <a:prstGeom prst="rect">
            <a:avLst/>
          </a:prstGeom>
        </p:spPr>
      </p:pic>
    </p:spTree>
    <p:custDataLst>
      <p:tags r:id="rId1"/>
    </p:custDataLst>
    <p:extLst>
      <p:ext uri="{BB962C8B-B14F-4D97-AF65-F5344CB8AC3E}">
        <p14:creationId xmlns:p14="http://schemas.microsoft.com/office/powerpoint/2010/main" val="134565852"/>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0" name="Right Arrow 9"/>
          <p:cNvSpPr/>
          <p:nvPr/>
        </p:nvSpPr>
        <p:spPr>
          <a:xfrm rot="5400000">
            <a:off x="3122392" y="32385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sp>
        <p:nvSpPr>
          <p:cNvPr id="11" name="TextBox 10"/>
          <p:cNvSpPr txBox="1"/>
          <p:nvPr/>
        </p:nvSpPr>
        <p:spPr>
          <a:xfrm>
            <a:off x="5703047" y="1527259"/>
            <a:ext cx="5130800" cy="2585309"/>
          </a:xfrm>
          <a:prstGeom prst="rect">
            <a:avLst/>
          </a:prstGeom>
          <a:noFill/>
        </p:spPr>
        <p:txBody>
          <a:bodyPr wrap="square" lIns="91426" tIns="45713" rIns="91426" bIns="45713" rtlCol="0">
            <a:spAutoFit/>
          </a:bodyPr>
          <a:lstStyle/>
          <a:p>
            <a:r>
              <a:rPr lang="en-US" dirty="0">
                <a:latin typeface="+mj-lt"/>
              </a:rPr>
              <a:t>After removing Runtime from the model, the p-values of all the independent variables are still higher than the alpha level (0.05), we need to continue removing the insignificant independent variables one at a time from the model starting from the one with the highest p-value.</a:t>
            </a:r>
          </a:p>
          <a:p>
            <a:endParaRPr lang="en-US" dirty="0">
              <a:latin typeface="+mj-lt"/>
            </a:endParaRPr>
          </a:p>
          <a:p>
            <a:r>
              <a:rPr lang="en-US" dirty="0">
                <a:latin typeface="+mj-lt"/>
              </a:rPr>
              <a:t>Age has the next highest p-value (0.9773), so it would be removed from the model next.</a:t>
            </a:r>
          </a:p>
        </p:txBody>
      </p:sp>
      <p:pic>
        <p:nvPicPr>
          <p:cNvPr id="3" name="Picture 2"/>
          <p:cNvPicPr>
            <a:picLocks noChangeAspect="1"/>
          </p:cNvPicPr>
          <p:nvPr/>
        </p:nvPicPr>
        <p:blipFill>
          <a:blip r:embed="rId3"/>
          <a:stretch>
            <a:fillRect/>
          </a:stretch>
        </p:blipFill>
        <p:spPr>
          <a:xfrm>
            <a:off x="1415147" y="1314355"/>
            <a:ext cx="4114800" cy="3213383"/>
          </a:xfrm>
          <a:prstGeom prst="rect">
            <a:avLst/>
          </a:prstGeom>
        </p:spPr>
      </p:pic>
      <p:pic>
        <p:nvPicPr>
          <p:cNvPr id="7" name="Picture 6"/>
          <p:cNvPicPr>
            <a:picLocks noChangeAspect="1"/>
          </p:cNvPicPr>
          <p:nvPr/>
        </p:nvPicPr>
        <p:blipFill>
          <a:blip r:embed="rId4"/>
          <a:stretch>
            <a:fillRect/>
          </a:stretch>
        </p:blipFill>
        <p:spPr>
          <a:xfrm>
            <a:off x="1981200" y="4649227"/>
            <a:ext cx="7315200" cy="1566795"/>
          </a:xfrm>
          <a:prstGeom prst="rect">
            <a:avLst/>
          </a:prstGeom>
        </p:spPr>
      </p:pic>
    </p:spTree>
    <p:custDataLst>
      <p:tags r:id="rId1"/>
    </p:custDataLst>
    <p:extLst>
      <p:ext uri="{BB962C8B-B14F-4D97-AF65-F5344CB8AC3E}">
        <p14:creationId xmlns:p14="http://schemas.microsoft.com/office/powerpoint/2010/main" val="2979021925"/>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Right Arrow 8"/>
          <p:cNvSpPr/>
          <p:nvPr/>
        </p:nvSpPr>
        <p:spPr>
          <a:xfrm rot="5400000">
            <a:off x="3122392" y="33909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sp>
        <p:nvSpPr>
          <p:cNvPr id="11" name="TextBox 10"/>
          <p:cNvSpPr txBox="1"/>
          <p:nvPr/>
        </p:nvSpPr>
        <p:spPr>
          <a:xfrm>
            <a:off x="5791201" y="1447800"/>
            <a:ext cx="4978399" cy="3139307"/>
          </a:xfrm>
          <a:prstGeom prst="rect">
            <a:avLst/>
          </a:prstGeom>
          <a:noFill/>
        </p:spPr>
        <p:txBody>
          <a:bodyPr wrap="square" lIns="91426" tIns="45713" rIns="91426" bIns="45713" rtlCol="0">
            <a:spAutoFit/>
          </a:bodyPr>
          <a:lstStyle/>
          <a:p>
            <a:r>
              <a:rPr lang="en-US" dirty="0">
                <a:latin typeface="+mj-lt"/>
              </a:rPr>
              <a:t>After removing Age from the model, the p-values of all the independent variables are still higher than the alpha level (0.05), we need to continue removing the insignificant independent variables one at a time from the model starting from the one with the highest p-value.</a:t>
            </a:r>
          </a:p>
          <a:p>
            <a:endParaRPr lang="en-US" dirty="0">
              <a:latin typeface="+mj-lt"/>
            </a:endParaRPr>
          </a:p>
          <a:p>
            <a:r>
              <a:rPr lang="en-US" dirty="0" err="1">
                <a:latin typeface="+mj-lt"/>
              </a:rPr>
              <a:t>RstPulse</a:t>
            </a:r>
            <a:r>
              <a:rPr lang="en-US" dirty="0">
                <a:latin typeface="+mj-lt"/>
              </a:rPr>
              <a:t> has the next highest</a:t>
            </a:r>
            <a:br>
              <a:rPr lang="en-US" dirty="0">
                <a:latin typeface="+mj-lt"/>
              </a:rPr>
            </a:br>
            <a:r>
              <a:rPr lang="en-US" dirty="0">
                <a:latin typeface="+mj-lt"/>
              </a:rPr>
              <a:t>p-value (0.8017), so it would be removed from the model next.</a:t>
            </a:r>
          </a:p>
        </p:txBody>
      </p:sp>
      <p:pic>
        <p:nvPicPr>
          <p:cNvPr id="3" name="Picture 2"/>
          <p:cNvPicPr>
            <a:picLocks noChangeAspect="1"/>
          </p:cNvPicPr>
          <p:nvPr/>
        </p:nvPicPr>
        <p:blipFill>
          <a:blip r:embed="rId3"/>
          <a:stretch>
            <a:fillRect/>
          </a:stretch>
        </p:blipFill>
        <p:spPr>
          <a:xfrm>
            <a:off x="1524000" y="1313657"/>
            <a:ext cx="4114800" cy="3213383"/>
          </a:xfrm>
          <a:prstGeom prst="rect">
            <a:avLst/>
          </a:prstGeom>
        </p:spPr>
      </p:pic>
      <p:pic>
        <p:nvPicPr>
          <p:cNvPr id="7" name="Picture 6"/>
          <p:cNvPicPr>
            <a:picLocks noChangeAspect="1"/>
          </p:cNvPicPr>
          <p:nvPr/>
        </p:nvPicPr>
        <p:blipFill>
          <a:blip r:embed="rId4"/>
          <a:stretch>
            <a:fillRect/>
          </a:stretch>
        </p:blipFill>
        <p:spPr>
          <a:xfrm>
            <a:off x="1981200" y="4647174"/>
            <a:ext cx="7315200" cy="1434662"/>
          </a:xfrm>
          <a:prstGeom prst="rect">
            <a:avLst/>
          </a:prstGeom>
        </p:spPr>
      </p:pic>
    </p:spTree>
    <p:custDataLst>
      <p:tags r:id="rId1"/>
    </p:custDataLst>
    <p:extLst>
      <p:ext uri="{BB962C8B-B14F-4D97-AF65-F5344CB8AC3E}">
        <p14:creationId xmlns:p14="http://schemas.microsoft.com/office/powerpoint/2010/main" val="2910595389"/>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dirty="0"/>
              <a:t>Lean Six Sigma Training - SXL</a:t>
            </a:r>
          </a:p>
        </p:txBody>
      </p:sp>
      <p:sp>
        <p:nvSpPr>
          <p:cNvPr id="11" name="TextBox 10"/>
          <p:cNvSpPr txBox="1"/>
          <p:nvPr/>
        </p:nvSpPr>
        <p:spPr>
          <a:xfrm>
            <a:off x="5867400" y="1523999"/>
            <a:ext cx="4597400" cy="2862308"/>
          </a:xfrm>
          <a:prstGeom prst="rect">
            <a:avLst/>
          </a:prstGeom>
          <a:noFill/>
        </p:spPr>
        <p:txBody>
          <a:bodyPr wrap="square" lIns="91426" tIns="45713" rIns="91426" bIns="45713" rtlCol="0">
            <a:spAutoFit/>
          </a:bodyPr>
          <a:lstStyle/>
          <a:p>
            <a:r>
              <a:rPr lang="en-US" dirty="0">
                <a:latin typeface="+mj-lt"/>
              </a:rPr>
              <a:t>After removing </a:t>
            </a:r>
            <a:r>
              <a:rPr lang="en-US" dirty="0" err="1">
                <a:latin typeface="+mj-lt"/>
              </a:rPr>
              <a:t>RstPulse</a:t>
            </a:r>
            <a:r>
              <a:rPr lang="en-US" dirty="0">
                <a:latin typeface="+mj-lt"/>
              </a:rPr>
              <a:t> from the model, the p-values, Oxy shows significance with the other independent variables still higher than the alpha level (0.05), we need to continue removing them one at a time from the model.</a:t>
            </a:r>
          </a:p>
          <a:p>
            <a:endParaRPr lang="en-US" dirty="0">
              <a:latin typeface="+mj-lt"/>
            </a:endParaRPr>
          </a:p>
          <a:p>
            <a:r>
              <a:rPr lang="en-US" dirty="0">
                <a:latin typeface="+mj-lt"/>
              </a:rPr>
              <a:t>Now, Weight is the next highest p-value (0.242), so we will remove from the model next.</a:t>
            </a:r>
          </a:p>
        </p:txBody>
      </p:sp>
      <p:pic>
        <p:nvPicPr>
          <p:cNvPr id="3" name="Picture 2"/>
          <p:cNvPicPr>
            <a:picLocks noChangeAspect="1"/>
          </p:cNvPicPr>
          <p:nvPr/>
        </p:nvPicPr>
        <p:blipFill>
          <a:blip r:embed="rId3"/>
          <a:stretch>
            <a:fillRect/>
          </a:stretch>
        </p:blipFill>
        <p:spPr>
          <a:xfrm>
            <a:off x="1447800" y="1348462"/>
            <a:ext cx="4114800" cy="3213383"/>
          </a:xfrm>
          <a:prstGeom prst="rect">
            <a:avLst/>
          </a:prstGeom>
        </p:spPr>
      </p:pic>
      <p:pic>
        <p:nvPicPr>
          <p:cNvPr id="7" name="Picture 6"/>
          <p:cNvPicPr>
            <a:picLocks noChangeAspect="1"/>
          </p:cNvPicPr>
          <p:nvPr/>
        </p:nvPicPr>
        <p:blipFill>
          <a:blip r:embed="rId4"/>
          <a:stretch>
            <a:fillRect/>
          </a:stretch>
        </p:blipFill>
        <p:spPr>
          <a:xfrm>
            <a:off x="1981200" y="4642710"/>
            <a:ext cx="7315200" cy="1278844"/>
          </a:xfrm>
          <a:prstGeom prst="rect">
            <a:avLst/>
          </a:prstGeom>
        </p:spPr>
      </p:pic>
    </p:spTree>
    <p:custDataLst>
      <p:tags r:id="rId1"/>
    </p:custDataLst>
    <p:extLst>
      <p:ext uri="{BB962C8B-B14F-4D97-AF65-F5344CB8AC3E}">
        <p14:creationId xmlns:p14="http://schemas.microsoft.com/office/powerpoint/2010/main" val="2759769626"/>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Right Arrow 8"/>
          <p:cNvSpPr/>
          <p:nvPr/>
        </p:nvSpPr>
        <p:spPr>
          <a:xfrm rot="5400000">
            <a:off x="3122392" y="34671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sp>
        <p:nvSpPr>
          <p:cNvPr id="11" name="TextBox 10"/>
          <p:cNvSpPr txBox="1"/>
          <p:nvPr/>
        </p:nvSpPr>
        <p:spPr>
          <a:xfrm>
            <a:off x="6019800" y="1648917"/>
            <a:ext cx="4572000" cy="2308310"/>
          </a:xfrm>
          <a:prstGeom prst="rect">
            <a:avLst/>
          </a:prstGeom>
          <a:noFill/>
        </p:spPr>
        <p:txBody>
          <a:bodyPr wrap="square" lIns="91426" tIns="45713" rIns="91426" bIns="45713" rtlCol="0">
            <a:spAutoFit/>
          </a:bodyPr>
          <a:lstStyle/>
          <a:p>
            <a:r>
              <a:rPr lang="en-US" dirty="0">
                <a:latin typeface="+mj-lt"/>
              </a:rPr>
              <a:t>After removing Weight from the model, we continue to have p-values higher than the alpha level (0.05), we need to continue removing them.</a:t>
            </a:r>
          </a:p>
          <a:p>
            <a:endParaRPr lang="en-US" dirty="0">
              <a:latin typeface="+mj-lt"/>
            </a:endParaRPr>
          </a:p>
          <a:p>
            <a:r>
              <a:rPr lang="en-US" dirty="0">
                <a:latin typeface="+mj-lt"/>
              </a:rPr>
              <a:t>At this point, </a:t>
            </a:r>
            <a:r>
              <a:rPr lang="en-US" dirty="0" err="1">
                <a:latin typeface="+mj-lt"/>
              </a:rPr>
              <a:t>RunPulse</a:t>
            </a:r>
            <a:r>
              <a:rPr lang="en-US" dirty="0">
                <a:latin typeface="+mj-lt"/>
              </a:rPr>
              <a:t> has the highest p-value (0.1604), so it need to be removed next</a:t>
            </a:r>
            <a:r>
              <a:rPr lang="en-US" dirty="0">
                <a:latin typeface="Source Sans Pro" panose="020B0503030403020204" pitchFamily="34" charset="0"/>
              </a:rPr>
              <a:t>.</a:t>
            </a:r>
          </a:p>
        </p:txBody>
      </p:sp>
      <p:pic>
        <p:nvPicPr>
          <p:cNvPr id="3" name="Picture 2"/>
          <p:cNvPicPr>
            <a:picLocks noChangeAspect="1"/>
          </p:cNvPicPr>
          <p:nvPr/>
        </p:nvPicPr>
        <p:blipFill>
          <a:blip r:embed="rId3"/>
          <a:stretch>
            <a:fillRect/>
          </a:stretch>
        </p:blipFill>
        <p:spPr>
          <a:xfrm>
            <a:off x="1600200" y="1219201"/>
            <a:ext cx="4114800" cy="3213383"/>
          </a:xfrm>
          <a:prstGeom prst="rect">
            <a:avLst/>
          </a:prstGeom>
        </p:spPr>
      </p:pic>
      <p:pic>
        <p:nvPicPr>
          <p:cNvPr id="7" name="Picture 6"/>
          <p:cNvPicPr>
            <a:picLocks noChangeAspect="1"/>
          </p:cNvPicPr>
          <p:nvPr/>
        </p:nvPicPr>
        <p:blipFill>
          <a:blip r:embed="rId4"/>
          <a:stretch>
            <a:fillRect/>
          </a:stretch>
        </p:blipFill>
        <p:spPr>
          <a:xfrm>
            <a:off x="1981200" y="4633475"/>
            <a:ext cx="7315200" cy="1121385"/>
          </a:xfrm>
          <a:prstGeom prst="rect">
            <a:avLst/>
          </a:prstGeom>
        </p:spPr>
      </p:pic>
    </p:spTree>
    <p:custDataLst>
      <p:tags r:id="rId1"/>
    </p:custDataLst>
    <p:extLst>
      <p:ext uri="{BB962C8B-B14F-4D97-AF65-F5344CB8AC3E}">
        <p14:creationId xmlns:p14="http://schemas.microsoft.com/office/powerpoint/2010/main" val="1494669604"/>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dirty="0"/>
              <a:t>Lean Six Sigma Training - SXL</a:t>
            </a:r>
          </a:p>
        </p:txBody>
      </p:sp>
      <p:sp>
        <p:nvSpPr>
          <p:cNvPr id="10" name="TextBox 9"/>
          <p:cNvSpPr txBox="1"/>
          <p:nvPr/>
        </p:nvSpPr>
        <p:spPr>
          <a:xfrm>
            <a:off x="5943600" y="1600201"/>
            <a:ext cx="4724400" cy="2585309"/>
          </a:xfrm>
          <a:prstGeom prst="rect">
            <a:avLst/>
          </a:prstGeom>
          <a:noFill/>
        </p:spPr>
        <p:txBody>
          <a:bodyPr wrap="square" lIns="91426" tIns="45713" rIns="91426" bIns="45713" rtlCol="0">
            <a:spAutoFit/>
          </a:bodyPr>
          <a:lstStyle/>
          <a:p>
            <a:r>
              <a:rPr lang="en-US" dirty="0">
                <a:latin typeface="+mj-lt"/>
              </a:rPr>
              <a:t>After removing </a:t>
            </a:r>
            <a:r>
              <a:rPr lang="en-US" dirty="0" err="1">
                <a:latin typeface="+mj-lt"/>
              </a:rPr>
              <a:t>RunPulse</a:t>
            </a:r>
            <a:r>
              <a:rPr lang="en-US" dirty="0">
                <a:latin typeface="+mj-lt"/>
              </a:rPr>
              <a:t> from the model, the p-values of all the independent variables are still higher than the alpha level (0.05), we need to continue removing the insignificant independent variables.</a:t>
            </a:r>
          </a:p>
          <a:p>
            <a:endParaRPr lang="en-US" dirty="0">
              <a:latin typeface="+mj-lt"/>
            </a:endParaRPr>
          </a:p>
          <a:p>
            <a:r>
              <a:rPr lang="en-US" dirty="0">
                <a:latin typeface="+mj-lt"/>
              </a:rPr>
              <a:t>Now, </a:t>
            </a:r>
            <a:r>
              <a:rPr lang="en-US" dirty="0" err="1">
                <a:latin typeface="+mj-lt"/>
              </a:rPr>
              <a:t>MaxPulse</a:t>
            </a:r>
            <a:r>
              <a:rPr lang="en-US" dirty="0">
                <a:latin typeface="+mj-lt"/>
              </a:rPr>
              <a:t> has the highest p-value (0..229), so it would be removed from the model next.</a:t>
            </a:r>
          </a:p>
        </p:txBody>
      </p:sp>
      <p:sp>
        <p:nvSpPr>
          <p:cNvPr id="11" name="Right Arrow 10"/>
          <p:cNvSpPr/>
          <p:nvPr/>
        </p:nvSpPr>
        <p:spPr>
          <a:xfrm rot="5400000">
            <a:off x="3122392" y="34671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pic>
        <p:nvPicPr>
          <p:cNvPr id="3" name="Picture 2"/>
          <p:cNvPicPr>
            <a:picLocks noChangeAspect="1"/>
          </p:cNvPicPr>
          <p:nvPr/>
        </p:nvPicPr>
        <p:blipFill>
          <a:blip r:embed="rId3"/>
          <a:stretch>
            <a:fillRect/>
          </a:stretch>
        </p:blipFill>
        <p:spPr>
          <a:xfrm>
            <a:off x="1600200" y="1219201"/>
            <a:ext cx="4114800" cy="3213383"/>
          </a:xfrm>
          <a:prstGeom prst="rect">
            <a:avLst/>
          </a:prstGeom>
        </p:spPr>
      </p:pic>
      <p:pic>
        <p:nvPicPr>
          <p:cNvPr id="7" name="Picture 6"/>
          <p:cNvPicPr>
            <a:picLocks noChangeAspect="1"/>
          </p:cNvPicPr>
          <p:nvPr/>
        </p:nvPicPr>
        <p:blipFill>
          <a:blip r:embed="rId4"/>
          <a:stretch>
            <a:fillRect/>
          </a:stretch>
        </p:blipFill>
        <p:spPr>
          <a:xfrm>
            <a:off x="1981200" y="4656565"/>
            <a:ext cx="7498080" cy="1045252"/>
          </a:xfrm>
          <a:prstGeom prst="rect">
            <a:avLst/>
          </a:prstGeom>
        </p:spPr>
      </p:pic>
    </p:spTree>
    <p:custDataLst>
      <p:tags r:id="rId1"/>
    </p:custDataLst>
    <p:extLst>
      <p:ext uri="{BB962C8B-B14F-4D97-AF65-F5344CB8AC3E}">
        <p14:creationId xmlns:p14="http://schemas.microsoft.com/office/powerpoint/2010/main" val="24761938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950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885329" y="1810236"/>
            <a:ext cx="4902200" cy="2308310"/>
          </a:xfrm>
          <a:prstGeom prst="rect">
            <a:avLst/>
          </a:prstGeom>
          <a:noFill/>
        </p:spPr>
        <p:txBody>
          <a:bodyPr wrap="square" lIns="91426" tIns="45713" rIns="91426" bIns="45713" rtlCol="0">
            <a:spAutoFit/>
          </a:bodyPr>
          <a:lstStyle/>
          <a:p>
            <a:r>
              <a:rPr lang="en-US" dirty="0">
                <a:latin typeface="+mj-lt"/>
              </a:rPr>
              <a:t>After removing Weight from the model, the p-value of the only remaining independent variable “Oxy” is at the alpha level (0.05). There is no need to remove “Oxy” from the model, we will accept the minute risk of rejecting the null at this p-value (0.0556). But before we do that, let’s check the validity of the model as a whole..</a:t>
            </a:r>
          </a:p>
        </p:txBody>
      </p:sp>
      <p:pic>
        <p:nvPicPr>
          <p:cNvPr id="3" name="Picture 2"/>
          <p:cNvPicPr>
            <a:picLocks noChangeAspect="1"/>
          </p:cNvPicPr>
          <p:nvPr/>
        </p:nvPicPr>
        <p:blipFill>
          <a:blip r:embed="rId3"/>
          <a:stretch>
            <a:fillRect/>
          </a:stretch>
        </p:blipFill>
        <p:spPr>
          <a:xfrm>
            <a:off x="1600200" y="1219201"/>
            <a:ext cx="4114800" cy="3213383"/>
          </a:xfrm>
          <a:prstGeom prst="rect">
            <a:avLst/>
          </a:prstGeom>
        </p:spPr>
      </p:pic>
      <p:pic>
        <p:nvPicPr>
          <p:cNvPr id="7" name="Picture 6"/>
          <p:cNvPicPr>
            <a:picLocks noChangeAspect="1"/>
          </p:cNvPicPr>
          <p:nvPr/>
        </p:nvPicPr>
        <p:blipFill>
          <a:blip r:embed="rId4"/>
          <a:stretch>
            <a:fillRect/>
          </a:stretch>
        </p:blipFill>
        <p:spPr>
          <a:xfrm>
            <a:off x="1981200" y="4661184"/>
            <a:ext cx="7589520" cy="874045"/>
          </a:xfrm>
          <a:prstGeom prst="rect">
            <a:avLst/>
          </a:prstGeom>
        </p:spPr>
      </p:pic>
    </p:spTree>
    <p:custDataLst>
      <p:tags r:id="rId1"/>
    </p:custDataLst>
    <p:extLst>
      <p:ext uri="{BB962C8B-B14F-4D97-AF65-F5344CB8AC3E}">
        <p14:creationId xmlns:p14="http://schemas.microsoft.com/office/powerpoint/2010/main" val="468458095"/>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a:xfrm>
            <a:off x="4228871" y="1151965"/>
            <a:ext cx="6807200" cy="5486400"/>
          </a:xfrm>
        </p:spPr>
        <p:txBody>
          <a:bodyPr>
            <a:normAutofit/>
          </a:bodyPr>
          <a:lstStyle/>
          <a:p>
            <a:r>
              <a:rPr lang="en-US" sz="2000" dirty="0"/>
              <a:t>Step 3:</a:t>
            </a:r>
          </a:p>
          <a:p>
            <a:pPr lvl="1"/>
            <a:r>
              <a:rPr lang="en-US" sz="1800" dirty="0"/>
              <a:t>Analyze the binary logistic report and check the performance of the logistic regression model</a:t>
            </a:r>
          </a:p>
          <a:p>
            <a:pPr marL="411480" lvl="1" indent="0">
              <a:buNone/>
            </a:pPr>
            <a:endParaRPr lang="en-US" sz="1800" dirty="0"/>
          </a:p>
          <a:p>
            <a:pPr lvl="1"/>
            <a:r>
              <a:rPr lang="en-US" sz="1800" dirty="0"/>
              <a:t>The p-value here is smaller than alpha level (0.05). We conclude that at least one of the slope coefficients is not equal to zero.</a:t>
            </a:r>
          </a:p>
          <a:p>
            <a:pPr marL="411480" lvl="1" indent="0">
              <a:buNone/>
            </a:pPr>
            <a:endParaRPr lang="en-US" sz="1800" dirty="0"/>
          </a:p>
          <a:p>
            <a:pPr lvl="1"/>
            <a:r>
              <a:rPr lang="en-US" sz="1800" dirty="0"/>
              <a:t>The pseudo R-squared is 10.55%. The R-squared of logistic regression is in general lower than the R-squared of the traditional multiple linear regression model.</a:t>
            </a:r>
          </a:p>
          <a:p>
            <a:pPr marL="411480" lvl="1" indent="0">
              <a:buNone/>
            </a:pPr>
            <a:endParaRPr lang="en-US" sz="1800" dirty="0"/>
          </a:p>
          <a:p>
            <a:pPr lvl="1"/>
            <a:r>
              <a:rPr lang="en-US" sz="1800" dirty="0"/>
              <a:t>The p-value of lack of fit test is higher than alpha level (0.05). We conclude that the model fits the data</a:t>
            </a:r>
          </a:p>
        </p:txBody>
      </p:sp>
      <p:sp>
        <p:nvSpPr>
          <p:cNvPr id="4" name="Slide Number Placeholder 3"/>
          <p:cNvSpPr>
            <a:spLocks noGrp="1"/>
          </p:cNvSpPr>
          <p:nvPr>
            <p:ph type="sldNum" sz="quarter" idx="4"/>
          </p:nvPr>
        </p:nvSpPr>
        <p:spPr/>
        <p:txBody>
          <a:bodyPr/>
          <a:lstStyle/>
          <a:p>
            <a:fld id="{5A6A12F4-C341-4E64-9C18-B0BA3358FAF5}" type="slidenum">
              <a:rPr lang="en-US" smtClean="0"/>
              <a:pPr/>
              <a:t>951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dirty="0"/>
              <a:t>Lean Six Sigma Training - SXL</a:t>
            </a:r>
          </a:p>
        </p:txBody>
      </p:sp>
      <p:pic>
        <p:nvPicPr>
          <p:cNvPr id="7" name="Picture 6"/>
          <p:cNvPicPr>
            <a:picLocks noChangeAspect="1"/>
          </p:cNvPicPr>
          <p:nvPr/>
        </p:nvPicPr>
        <p:blipFill>
          <a:blip r:embed="rId3"/>
          <a:stretch>
            <a:fillRect/>
          </a:stretch>
        </p:blipFill>
        <p:spPr>
          <a:xfrm>
            <a:off x="1371600" y="1151965"/>
            <a:ext cx="2825895" cy="5200917"/>
          </a:xfrm>
          <a:prstGeom prst="rect">
            <a:avLst/>
          </a:prstGeom>
        </p:spPr>
      </p:pic>
    </p:spTree>
    <p:custDataLst>
      <p:tags r:id="rId1"/>
    </p:custDataLst>
    <p:extLst>
      <p:ext uri="{BB962C8B-B14F-4D97-AF65-F5344CB8AC3E}">
        <p14:creationId xmlns:p14="http://schemas.microsoft.com/office/powerpoint/2010/main" val="1256566904"/>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952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8359852" y="1981200"/>
            <a:ext cx="2743200" cy="1323425"/>
          </a:xfrm>
          <a:prstGeom prst="rect">
            <a:avLst/>
          </a:prstGeom>
          <a:noFill/>
        </p:spPr>
        <p:txBody>
          <a:bodyPr wrap="square" lIns="91426" tIns="45713" rIns="91426" bIns="45713" rtlCol="0">
            <a:spAutoFit/>
          </a:bodyPr>
          <a:lstStyle/>
          <a:p>
            <a:r>
              <a:rPr lang="en-US" sz="2000" dirty="0">
                <a:latin typeface="+mj-lt"/>
              </a:rPr>
              <a:t>62.50% of the predicted outcomes match the observed outcomes.</a:t>
            </a:r>
          </a:p>
        </p:txBody>
      </p:sp>
      <p:pic>
        <p:nvPicPr>
          <p:cNvPr id="7" name="Picture 6"/>
          <p:cNvPicPr>
            <a:picLocks noChangeAspect="1"/>
          </p:cNvPicPr>
          <p:nvPr/>
        </p:nvPicPr>
        <p:blipFill>
          <a:blip r:embed="rId3"/>
          <a:stretch>
            <a:fillRect/>
          </a:stretch>
        </p:blipFill>
        <p:spPr>
          <a:xfrm>
            <a:off x="457200" y="1371600"/>
            <a:ext cx="7736935" cy="4406958"/>
          </a:xfrm>
          <a:prstGeom prst="rect">
            <a:avLst/>
          </a:prstGeom>
        </p:spPr>
      </p:pic>
    </p:spTree>
    <p:custDataLst>
      <p:tags r:id="rId1"/>
    </p:custDataLst>
    <p:extLst>
      <p:ext uri="{BB962C8B-B14F-4D97-AF65-F5344CB8AC3E}">
        <p14:creationId xmlns:p14="http://schemas.microsoft.com/office/powerpoint/2010/main" val="3438517760"/>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p:txBody>
          <a:bodyPr>
            <a:normAutofit/>
          </a:bodyPr>
          <a:lstStyle/>
          <a:p>
            <a:r>
              <a:rPr lang="en-US" dirty="0"/>
              <a:t>Step 4:</a:t>
            </a:r>
          </a:p>
          <a:p>
            <a:pPr lvl="1"/>
            <a:r>
              <a:rPr lang="en-US" dirty="0"/>
              <a:t>Enter the setting of the Oxy into the cell highlighted in yellow and the predicted event probability would appear automatically. In this case, if we set the oxy value to 50, the probability that the person measured being male is 59%.</a:t>
            </a:r>
          </a:p>
        </p:txBody>
      </p:sp>
      <p:sp>
        <p:nvSpPr>
          <p:cNvPr id="4" name="Slide Number Placeholder 3"/>
          <p:cNvSpPr>
            <a:spLocks noGrp="1"/>
          </p:cNvSpPr>
          <p:nvPr>
            <p:ph type="sldNum" sz="quarter" idx="4"/>
          </p:nvPr>
        </p:nvSpPr>
        <p:spPr/>
        <p:txBody>
          <a:bodyPr/>
          <a:lstStyle/>
          <a:p>
            <a:fld id="{5A6A12F4-C341-4E64-9C18-B0BA3358FAF5}" type="slidenum">
              <a:rPr lang="en-US" smtClean="0"/>
              <a:pPr/>
              <a:t>953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904357" y="3127513"/>
            <a:ext cx="9722885" cy="1371600"/>
          </a:xfrm>
          <a:prstGeom prst="rect">
            <a:avLst/>
          </a:prstGeom>
        </p:spPr>
      </p:pic>
      <p:pic>
        <p:nvPicPr>
          <p:cNvPr id="10" name="Picture 9"/>
          <p:cNvPicPr>
            <a:picLocks noChangeAspect="1"/>
          </p:cNvPicPr>
          <p:nvPr/>
        </p:nvPicPr>
        <p:blipFill>
          <a:blip r:embed="rId5"/>
          <a:stretch>
            <a:fillRect/>
          </a:stretch>
        </p:blipFill>
        <p:spPr>
          <a:xfrm>
            <a:off x="907170" y="4350027"/>
            <a:ext cx="9720072" cy="1409026"/>
          </a:xfrm>
          <a:prstGeom prst="rect">
            <a:avLst/>
          </a:prstGeom>
        </p:spPr>
      </p:pic>
      <p:sp>
        <p:nvSpPr>
          <p:cNvPr id="13" name="Right Arrow 12"/>
          <p:cNvSpPr/>
          <p:nvPr/>
        </p:nvSpPr>
        <p:spPr>
          <a:xfrm rot="5400000">
            <a:off x="5308600" y="423075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0800000">
            <a:off x="8915400" y="490244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33944092"/>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 Designed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9456662"/>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tx1"/>
                </a:solidFill>
              </a:rPr>
              <a:t>4.3 Designed Experiments</a:t>
            </a:r>
          </a:p>
          <a:p>
            <a:pPr marL="114300" indent="0">
              <a:buNone/>
            </a:pPr>
            <a:r>
              <a:rPr lang="en-US" sz="1600" dirty="0">
                <a:solidFill>
                  <a:schemeClr val="tx1"/>
                </a:solidFill>
              </a:rPr>
              <a:t>   4.3.1 Experiment Objectives</a:t>
            </a:r>
          </a:p>
          <a:p>
            <a:pPr marL="114300" indent="0">
              <a:buNone/>
            </a:pPr>
            <a:r>
              <a:rPr lang="en-US" sz="1600" dirty="0">
                <a:solidFill>
                  <a:schemeClr val="tx1"/>
                </a:solidFill>
              </a:rPr>
              <a:t>   4.3.2 Experimental Methods</a:t>
            </a:r>
          </a:p>
          <a:p>
            <a:pPr marL="114300" indent="0">
              <a:buNone/>
            </a:pPr>
            <a:r>
              <a:rPr lang="en-US" sz="1600" dirty="0">
                <a:solidFill>
                  <a:schemeClr val="tx1"/>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94443453"/>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4.3.1 Experiment Objectives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4858647"/>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Experiment?</a:t>
            </a:r>
          </a:p>
        </p:txBody>
      </p:sp>
      <p:sp>
        <p:nvSpPr>
          <p:cNvPr id="3" name="Content Placeholder 2"/>
          <p:cNvSpPr>
            <a:spLocks noGrp="1"/>
          </p:cNvSpPr>
          <p:nvPr>
            <p:ph idx="1"/>
          </p:nvPr>
        </p:nvSpPr>
        <p:spPr/>
        <p:txBody>
          <a:bodyPr>
            <a:normAutofit/>
          </a:bodyPr>
          <a:lstStyle/>
          <a:p>
            <a:r>
              <a:rPr lang="en-US" dirty="0"/>
              <a:t>An</a:t>
            </a:r>
            <a:r>
              <a:rPr lang="en-US" b="1" dirty="0"/>
              <a:t> experiment </a:t>
            </a:r>
            <a:r>
              <a:rPr lang="en-US" dirty="0"/>
              <a:t>is a scientific exercise to gather data to test a hypothesis, theory, or previous results.</a:t>
            </a:r>
          </a:p>
          <a:p>
            <a:endParaRPr lang="en-US" dirty="0"/>
          </a:p>
          <a:p>
            <a:r>
              <a:rPr lang="en-US" dirty="0"/>
              <a:t>Experiments are planned studies in which data are collected actively and purposefully.</a:t>
            </a:r>
          </a:p>
          <a:p>
            <a:endParaRPr lang="en-US" dirty="0"/>
          </a:p>
          <a:p>
            <a:r>
              <a:rPr lang="en-US" dirty="0"/>
              <a:t>A typical experiment follows this sequence:</a:t>
            </a:r>
          </a:p>
          <a:p>
            <a:pPr lvl="1"/>
            <a:r>
              <a:rPr lang="en-US" dirty="0"/>
              <a:t>A problem arises.</a:t>
            </a:r>
          </a:p>
          <a:p>
            <a:pPr lvl="1"/>
            <a:r>
              <a:rPr lang="en-US" dirty="0"/>
              <a:t>A hypothesis is stated.</a:t>
            </a:r>
          </a:p>
          <a:p>
            <a:pPr lvl="1"/>
            <a:r>
              <a:rPr lang="en-US" dirty="0"/>
              <a:t>An experiment is designed and implemented to collect data.</a:t>
            </a:r>
          </a:p>
          <a:p>
            <a:pPr lvl="1"/>
            <a:r>
              <a:rPr lang="en-US" dirty="0"/>
              <a:t>The analysis is performed to test the hypothesis.</a:t>
            </a:r>
          </a:p>
          <a:p>
            <a:pPr lvl="1"/>
            <a:r>
              <a:rPr lang="en-US" dirty="0"/>
              <a:t>Conclusions are drawn based on the analysis results</a:t>
            </a:r>
            <a:r>
              <a:rPr lang="en-US" sz="2400" dirty="0"/>
              <a:t>.</a:t>
            </a:r>
          </a:p>
          <a:p>
            <a:pPr lvl="1"/>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957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63364897"/>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Experiments?</a:t>
            </a:r>
          </a:p>
        </p:txBody>
      </p:sp>
      <p:sp>
        <p:nvSpPr>
          <p:cNvPr id="3" name="Content Placeholder 2"/>
          <p:cNvSpPr>
            <a:spLocks noGrp="1"/>
          </p:cNvSpPr>
          <p:nvPr>
            <p:ph idx="1"/>
          </p:nvPr>
        </p:nvSpPr>
        <p:spPr/>
        <p:txBody>
          <a:bodyPr>
            <a:noAutofit/>
          </a:bodyPr>
          <a:lstStyle/>
          <a:p>
            <a:r>
              <a:rPr lang="en-US" dirty="0"/>
              <a:t>Resolve Problems</a:t>
            </a:r>
          </a:p>
          <a:p>
            <a:pPr lvl="1"/>
            <a:r>
              <a:rPr lang="en-US" dirty="0"/>
              <a:t>Eliminate defects or defectives.</a:t>
            </a:r>
          </a:p>
          <a:p>
            <a:pPr lvl="1"/>
            <a:r>
              <a:rPr lang="en-US" dirty="0"/>
              <a:t>Shift performance means to meet customer expectations.</a:t>
            </a:r>
          </a:p>
          <a:p>
            <a:pPr lvl="1"/>
            <a:r>
              <a:rPr lang="en-US" dirty="0"/>
              <a:t>Squeeze variation, making process more predictable.</a:t>
            </a:r>
          </a:p>
          <a:p>
            <a:r>
              <a:rPr lang="en-US" dirty="0"/>
              <a:t>Optimize Performance</a:t>
            </a:r>
          </a:p>
          <a:p>
            <a:pPr lvl="1"/>
            <a:r>
              <a:rPr lang="en-US" dirty="0"/>
              <a:t>Use statistical methods to get desired process response.</a:t>
            </a:r>
          </a:p>
          <a:p>
            <a:pPr lvl="1"/>
            <a:r>
              <a:rPr lang="en-US" dirty="0"/>
              <a:t>Minimize undesirable conditions, waste, or costs.</a:t>
            </a:r>
          </a:p>
          <a:p>
            <a:pPr lvl="1"/>
            <a:r>
              <a:rPr lang="en-US" dirty="0"/>
              <a:t>Reduce variation to eliminate out-of-spec conditions.</a:t>
            </a:r>
          </a:p>
          <a:p>
            <a:r>
              <a:rPr lang="en-US" dirty="0"/>
              <a:t>Intelligent Design</a:t>
            </a:r>
          </a:p>
          <a:p>
            <a:pPr lvl="1"/>
            <a:r>
              <a:rPr lang="en-US" dirty="0"/>
              <a:t>Design processes around variables that have significant impact on process outputs.</a:t>
            </a:r>
          </a:p>
          <a:p>
            <a:pPr lvl="1"/>
            <a:r>
              <a:rPr lang="en-US" dirty="0"/>
              <a:t>Design processes around variables that are easier or more cost effective to manage.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64793086"/>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Methods of Learning</a:t>
            </a:r>
          </a:p>
        </p:txBody>
      </p:sp>
      <p:sp>
        <p:nvSpPr>
          <p:cNvPr id="3" name="Content Placeholder 2"/>
          <p:cNvSpPr>
            <a:spLocks noGrp="1"/>
          </p:cNvSpPr>
          <p:nvPr>
            <p:ph idx="1"/>
          </p:nvPr>
        </p:nvSpPr>
        <p:spPr>
          <a:xfrm>
            <a:off x="1828800" y="1143000"/>
            <a:ext cx="9296400" cy="5486400"/>
          </a:xfrm>
        </p:spPr>
        <p:txBody>
          <a:bodyPr>
            <a:normAutofit lnSpcReduction="10000"/>
          </a:bodyPr>
          <a:lstStyle/>
          <a:p>
            <a:pPr marL="571500" indent="-342900"/>
            <a:r>
              <a:rPr lang="en-US" dirty="0"/>
              <a:t>Passive Learning</a:t>
            </a:r>
          </a:p>
          <a:p>
            <a:pPr marL="868680" lvl="1" indent="-342900"/>
            <a:r>
              <a:rPr lang="en-US" dirty="0"/>
              <a:t>Study or observe events while they occur.</a:t>
            </a:r>
          </a:p>
          <a:p>
            <a:pPr marL="868680" lvl="1" indent="-342900"/>
            <a:r>
              <a:rPr lang="en-US" dirty="0"/>
              <a:t>Study or analyze events after they occur.</a:t>
            </a:r>
          </a:p>
          <a:p>
            <a:pPr marL="571500" indent="-342900"/>
            <a:endParaRPr lang="en-US" i="1" dirty="0"/>
          </a:p>
          <a:p>
            <a:pPr marL="571500" indent="-342900"/>
            <a:r>
              <a:rPr lang="en-US" dirty="0"/>
              <a:t>OFAT Experiment (One Factor at a Time)</a:t>
            </a:r>
          </a:p>
          <a:p>
            <a:pPr marL="868680" lvl="1" indent="-342900"/>
            <a:r>
              <a:rPr lang="en-US" dirty="0"/>
              <a:t>An experimental style limited to controlling one factor independently while others remain either static or are allowed to vary.</a:t>
            </a:r>
            <a:endParaRPr lang="en-US" i="1" dirty="0"/>
          </a:p>
          <a:p>
            <a:pPr marL="571500" indent="-342900"/>
            <a:endParaRPr lang="en-US" i="1" dirty="0"/>
          </a:p>
          <a:p>
            <a:pPr marL="571500" indent="-342900"/>
            <a:r>
              <a:rPr lang="en-US" dirty="0"/>
              <a:t>Design of Experiments</a:t>
            </a:r>
          </a:p>
          <a:p>
            <a:pPr marL="868680" lvl="1" indent="-342900"/>
            <a:r>
              <a:rPr lang="en-US" dirty="0"/>
              <a:t>Purposefully and proactively manipulate variables so their effect on the dependent variable can be studied.</a:t>
            </a:r>
          </a:p>
          <a:p>
            <a:pPr marL="868680" lvl="1" indent="-342900"/>
            <a:r>
              <a:rPr lang="en-US" dirty="0"/>
              <a:t>Encourages an informative event to occur within specific planned parameters.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566" y="1447800"/>
            <a:ext cx="1094234" cy="807722"/>
          </a:xfrm>
          <a:prstGeom prst="rect">
            <a:avLst/>
          </a:prstGeom>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183" y="4724400"/>
            <a:ext cx="1143000" cy="149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206" y="3025476"/>
            <a:ext cx="758954" cy="807722"/>
          </a:xfrm>
          <a:prstGeom prst="rect">
            <a:avLst/>
          </a:prstGeom>
        </p:spPr>
      </p:pic>
    </p:spTree>
    <p:custDataLst>
      <p:tags r:id="rId1"/>
    </p:custDataLst>
    <p:extLst>
      <p:ext uri="{BB962C8B-B14F-4D97-AF65-F5344CB8AC3E}">
        <p14:creationId xmlns:p14="http://schemas.microsoft.com/office/powerpoint/2010/main" val="26156699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Design of Experiment (DOE)?</a:t>
            </a:r>
          </a:p>
        </p:txBody>
      </p:sp>
      <p:sp>
        <p:nvSpPr>
          <p:cNvPr id="3" name="Content Placeholder 2"/>
          <p:cNvSpPr>
            <a:spLocks noGrp="1"/>
          </p:cNvSpPr>
          <p:nvPr>
            <p:ph idx="1"/>
          </p:nvPr>
        </p:nvSpPr>
        <p:spPr/>
        <p:txBody>
          <a:bodyPr>
            <a:normAutofit/>
          </a:bodyPr>
          <a:lstStyle/>
          <a:p>
            <a:pPr lvl="8"/>
            <a:r>
              <a:rPr lang="en-US" sz="2400" b="1" dirty="0">
                <a:latin typeface="+mj-lt"/>
              </a:rPr>
              <a:t>Design of experiment </a:t>
            </a:r>
            <a:r>
              <a:rPr lang="en-US" sz="2400" dirty="0">
                <a:latin typeface="+mj-lt"/>
              </a:rPr>
              <a:t>(DOE) is a systematic and cost effective approach to plan the exercises necessary to collect data and quantify the cause-and-effect relationship between the response and different factors.</a:t>
            </a:r>
          </a:p>
          <a:p>
            <a:endParaRPr lang="en-US" dirty="0"/>
          </a:p>
          <a:p>
            <a:endParaRPr lang="en-US" dirty="0"/>
          </a:p>
          <a:p>
            <a:r>
              <a:rPr lang="en-US" dirty="0"/>
              <a:t>In DOE, we observe the changes occurring in the output (i.e., response, dependent variable) of a process by changing one or multiple inputs (i.e., factors, independent variables).</a:t>
            </a:r>
          </a:p>
          <a:p>
            <a:r>
              <a:rPr lang="en-US" dirty="0"/>
              <a:t>Using DOE we are able to manipulate several factors with every run and determine their effect on the “Y” or output.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219200"/>
            <a:ext cx="1630159" cy="212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55908265"/>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DOE Terminology</a:t>
            </a:r>
          </a:p>
        </p:txBody>
      </p:sp>
      <p:sp>
        <p:nvSpPr>
          <p:cNvPr id="3" name="Content Placeholder 2"/>
          <p:cNvSpPr>
            <a:spLocks noGrp="1"/>
          </p:cNvSpPr>
          <p:nvPr>
            <p:ph idx="1"/>
          </p:nvPr>
        </p:nvSpPr>
        <p:spPr/>
        <p:txBody>
          <a:bodyPr>
            <a:normAutofit lnSpcReduction="10000"/>
          </a:bodyPr>
          <a:lstStyle/>
          <a:p>
            <a:r>
              <a:rPr lang="en-US" b="1" dirty="0"/>
              <a:t>Response</a:t>
            </a:r>
            <a:r>
              <a:rPr lang="en-US" dirty="0"/>
              <a:t>: Y, dependent variable, process output measurement</a:t>
            </a:r>
          </a:p>
          <a:p>
            <a:r>
              <a:rPr lang="en-US" b="1" dirty="0"/>
              <a:t>Effect</a:t>
            </a:r>
            <a:r>
              <a:rPr lang="en-US" dirty="0"/>
              <a:t>: The change in the average response across two levels of a factor or between experimental conditions.</a:t>
            </a:r>
          </a:p>
          <a:p>
            <a:r>
              <a:rPr lang="en-US" b="1" dirty="0"/>
              <a:t>Factor:</a:t>
            </a:r>
            <a:r>
              <a:rPr lang="en-US" dirty="0"/>
              <a:t> X’s, inputs, independent variables</a:t>
            </a:r>
          </a:p>
          <a:p>
            <a:r>
              <a:rPr lang="en-US" b="1" dirty="0"/>
              <a:t>Fixed Factor</a:t>
            </a:r>
            <a:r>
              <a:rPr lang="en-US" dirty="0"/>
              <a:t>: Factor that can be controlled during the study </a:t>
            </a:r>
          </a:p>
          <a:p>
            <a:r>
              <a:rPr lang="en-US" b="1" dirty="0"/>
              <a:t>Random Factor</a:t>
            </a:r>
            <a:r>
              <a:rPr lang="en-US" dirty="0"/>
              <a:t>: Factor that cannot be controlled during the study </a:t>
            </a:r>
          </a:p>
          <a:p>
            <a:r>
              <a:rPr lang="en-US" b="1" dirty="0"/>
              <a:t>Level</a:t>
            </a:r>
            <a:r>
              <a:rPr lang="en-US" dirty="0"/>
              <a:t>: factor settings, usually high and low, + and -, 1 and -1</a:t>
            </a:r>
          </a:p>
          <a:p>
            <a:r>
              <a:rPr lang="en-US" b="1" dirty="0"/>
              <a:t>Treatment Combination</a:t>
            </a:r>
            <a:r>
              <a:rPr lang="en-US" dirty="0"/>
              <a:t>: setting of all factors to obtain one response measurement (also referred to as a “run”)</a:t>
            </a:r>
          </a:p>
          <a:p>
            <a:r>
              <a:rPr lang="en-US" b="1" dirty="0"/>
              <a:t>Replication</a:t>
            </a:r>
            <a:r>
              <a:rPr lang="en-US" dirty="0"/>
              <a:t>: Running the same treatment combination more than once (sequence of runs is typically randomized)</a:t>
            </a:r>
          </a:p>
          <a:p>
            <a:r>
              <a:rPr lang="en-US" b="1" dirty="0"/>
              <a:t>Repeat</a:t>
            </a:r>
            <a:r>
              <a:rPr lang="en-US" dirty="0"/>
              <a:t>: Non-randomized replicate of all treatment combinations</a:t>
            </a:r>
          </a:p>
          <a:p>
            <a:r>
              <a:rPr lang="en-US" b="1" dirty="0"/>
              <a:t>Inference Space</a:t>
            </a:r>
            <a:r>
              <a:rPr lang="en-US" dirty="0"/>
              <a:t>: Operating range of factors under study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2979917"/>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Y = f (Xs)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962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28" name="Group 27"/>
          <p:cNvGrpSpPr/>
          <p:nvPr/>
        </p:nvGrpSpPr>
        <p:grpSpPr>
          <a:xfrm>
            <a:off x="2438400" y="1371600"/>
            <a:ext cx="6934200" cy="1295400"/>
            <a:chOff x="1524000" y="1828800"/>
            <a:chExt cx="6934200" cy="1295400"/>
          </a:xfrm>
        </p:grpSpPr>
        <p:grpSp>
          <p:nvGrpSpPr>
            <p:cNvPr id="26" name="Group 25"/>
            <p:cNvGrpSpPr/>
            <p:nvPr/>
          </p:nvGrpSpPr>
          <p:grpSpPr>
            <a:xfrm>
              <a:off x="1524000" y="1828800"/>
              <a:ext cx="5943600" cy="1295400"/>
              <a:chOff x="1219200" y="2133600"/>
              <a:chExt cx="5943600" cy="1295400"/>
            </a:xfrm>
          </p:grpSpPr>
          <p:sp>
            <p:nvSpPr>
              <p:cNvPr id="5" name="Rectangle 4"/>
              <p:cNvSpPr/>
              <p:nvPr/>
            </p:nvSpPr>
            <p:spPr>
              <a:xfrm>
                <a:off x="3581400" y="2133600"/>
                <a:ext cx="18288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Process</a:t>
                </a:r>
              </a:p>
            </p:txBody>
          </p:sp>
          <p:grpSp>
            <p:nvGrpSpPr>
              <p:cNvPr id="15" name="Group 14"/>
              <p:cNvGrpSpPr/>
              <p:nvPr/>
            </p:nvGrpSpPr>
            <p:grpSpPr>
              <a:xfrm>
                <a:off x="1828800" y="2286000"/>
                <a:ext cx="1752600" cy="992188"/>
                <a:chOff x="1828800" y="2286000"/>
                <a:chExt cx="1752600" cy="992188"/>
              </a:xfrm>
            </p:grpSpPr>
            <p:cxnSp>
              <p:nvCxnSpPr>
                <p:cNvPr id="7" name="Straight Arrow Connector 6"/>
                <p:cNvCxnSpPr/>
                <p:nvPr/>
              </p:nvCxnSpPr>
              <p:spPr>
                <a:xfrm>
                  <a:off x="1828800" y="22860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828800" y="25908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28800" y="32766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590800" y="31546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590800" y="26974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2590800" y="29260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219200" y="2133600"/>
                <a:ext cx="914400" cy="369332"/>
              </a:xfrm>
              <a:prstGeom prst="rect">
                <a:avLst/>
              </a:prstGeom>
              <a:noFill/>
            </p:spPr>
            <p:txBody>
              <a:bodyPr wrap="square" rtlCol="0">
                <a:spAutoFit/>
              </a:bodyPr>
              <a:lstStyle/>
              <a:p>
                <a:r>
                  <a:rPr lang="en-US" b="1" dirty="0"/>
                  <a:t>X</a:t>
                </a:r>
                <a:r>
                  <a:rPr lang="en-US" b="1" baseline="-25000" dirty="0"/>
                  <a:t>1</a:t>
                </a:r>
              </a:p>
            </p:txBody>
          </p:sp>
          <p:sp>
            <p:nvSpPr>
              <p:cNvPr id="23" name="TextBox 22"/>
              <p:cNvSpPr txBox="1"/>
              <p:nvPr/>
            </p:nvSpPr>
            <p:spPr>
              <a:xfrm>
                <a:off x="1219200" y="2438400"/>
                <a:ext cx="914400" cy="369332"/>
              </a:xfrm>
              <a:prstGeom prst="rect">
                <a:avLst/>
              </a:prstGeom>
              <a:noFill/>
            </p:spPr>
            <p:txBody>
              <a:bodyPr wrap="square" rtlCol="0">
                <a:spAutoFit/>
              </a:bodyPr>
              <a:lstStyle/>
              <a:p>
                <a:r>
                  <a:rPr lang="en-US" b="1" dirty="0"/>
                  <a:t>X</a:t>
                </a:r>
                <a:r>
                  <a:rPr lang="en-US" b="1" baseline="-25000" dirty="0"/>
                  <a:t>2</a:t>
                </a:r>
              </a:p>
            </p:txBody>
          </p:sp>
          <p:sp>
            <p:nvSpPr>
              <p:cNvPr id="24" name="TextBox 23"/>
              <p:cNvSpPr txBox="1"/>
              <p:nvPr/>
            </p:nvSpPr>
            <p:spPr>
              <a:xfrm>
                <a:off x="1219200" y="3048000"/>
                <a:ext cx="914400" cy="369332"/>
              </a:xfrm>
              <a:prstGeom prst="rect">
                <a:avLst/>
              </a:prstGeom>
              <a:noFill/>
            </p:spPr>
            <p:txBody>
              <a:bodyPr wrap="square" rtlCol="0">
                <a:spAutoFit/>
              </a:bodyPr>
              <a:lstStyle/>
              <a:p>
                <a:r>
                  <a:rPr lang="en-US" b="1" dirty="0"/>
                  <a:t>X</a:t>
                </a:r>
                <a:r>
                  <a:rPr lang="en-US" b="1" baseline="-25000" dirty="0"/>
                  <a:t>k</a:t>
                </a:r>
              </a:p>
            </p:txBody>
          </p:sp>
          <p:cxnSp>
            <p:nvCxnSpPr>
              <p:cNvPr id="25" name="Straight Arrow Connector 24"/>
              <p:cNvCxnSpPr/>
              <p:nvPr/>
            </p:nvCxnSpPr>
            <p:spPr>
              <a:xfrm>
                <a:off x="5410200" y="2780506"/>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543800" y="2286000"/>
              <a:ext cx="914400" cy="369332"/>
            </a:xfrm>
            <a:prstGeom prst="rect">
              <a:avLst/>
            </a:prstGeom>
            <a:noFill/>
          </p:spPr>
          <p:txBody>
            <a:bodyPr wrap="square" rtlCol="0">
              <a:spAutoFit/>
            </a:bodyPr>
            <a:lstStyle/>
            <a:p>
              <a:r>
                <a:rPr lang="en-US" b="1" dirty="0"/>
                <a:t>Y</a:t>
              </a:r>
            </a:p>
          </p:txBody>
        </p:sp>
      </p:grpSp>
      <p:sp>
        <p:nvSpPr>
          <p:cNvPr id="29" name="TextBox 28"/>
          <p:cNvSpPr txBox="1"/>
          <p:nvPr/>
        </p:nvSpPr>
        <p:spPr>
          <a:xfrm>
            <a:off x="152400" y="3363268"/>
            <a:ext cx="11074400" cy="2369880"/>
          </a:xfrm>
          <a:prstGeom prst="rect">
            <a:avLst/>
          </a:prstGeom>
          <a:noFill/>
        </p:spPr>
        <p:txBody>
          <a:bodyPr wrap="square" rtlCol="0">
            <a:spAutoFit/>
          </a:bodyPr>
          <a:lstStyle/>
          <a:p>
            <a:pPr marL="342900" indent="-342900">
              <a:buFont typeface="Arial" pitchFamily="34" charset="0"/>
              <a:buChar char="•"/>
            </a:pPr>
            <a:r>
              <a:rPr lang="en-US" sz="2400" dirty="0">
                <a:latin typeface="+mj-lt"/>
              </a:rPr>
              <a:t>In Design of Experiments (DOEs)</a:t>
            </a:r>
          </a:p>
          <a:p>
            <a:endParaRPr lang="en-US" sz="2400" dirty="0">
              <a:latin typeface="+mj-lt"/>
            </a:endParaRPr>
          </a:p>
          <a:p>
            <a:pPr marL="693738" lvl="1" indent="-236538">
              <a:buFont typeface="Arial" pitchFamily="34" charset="0"/>
              <a:buChar char="•"/>
            </a:pPr>
            <a:r>
              <a:rPr lang="en-US" sz="2000" dirty="0">
                <a:latin typeface="+mj-lt"/>
              </a:rPr>
              <a:t>X</a:t>
            </a:r>
            <a:r>
              <a:rPr lang="en-US" sz="2000" baseline="-25000" dirty="0">
                <a:latin typeface="+mj-lt"/>
              </a:rPr>
              <a:t>1</a:t>
            </a:r>
            <a:r>
              <a:rPr lang="en-US" sz="2000" dirty="0">
                <a:latin typeface="+mj-lt"/>
              </a:rPr>
              <a:t>, X</a:t>
            </a:r>
            <a:r>
              <a:rPr lang="en-US" sz="2000" baseline="-25000" dirty="0">
                <a:latin typeface="+mj-lt"/>
              </a:rPr>
              <a:t>2</a:t>
            </a:r>
            <a:r>
              <a:rPr lang="en-US" sz="2000" dirty="0">
                <a:latin typeface="+mj-lt"/>
              </a:rPr>
              <a:t>, …, X</a:t>
            </a:r>
            <a:r>
              <a:rPr lang="en-US" sz="2000" baseline="-25000" dirty="0">
                <a:latin typeface="+mj-lt"/>
              </a:rPr>
              <a:t>k</a:t>
            </a:r>
            <a:r>
              <a:rPr lang="en-US" sz="2000" dirty="0">
                <a:latin typeface="+mj-lt"/>
              </a:rPr>
              <a:t> are the inputs of the process. They can be either continuous or discrete variables. </a:t>
            </a:r>
          </a:p>
          <a:p>
            <a:pPr marL="693738" lvl="1" indent="-236538">
              <a:buFont typeface="Arial" pitchFamily="34" charset="0"/>
              <a:buChar char="•"/>
            </a:pPr>
            <a:r>
              <a:rPr lang="en-US" sz="2000" dirty="0">
                <a:latin typeface="+mj-lt"/>
              </a:rPr>
              <a:t>Y is the output of the process. Y is a continuous variable.</a:t>
            </a:r>
          </a:p>
          <a:p>
            <a:pPr marL="693738" lvl="1" indent="-236538">
              <a:buFont typeface="Arial" pitchFamily="34" charset="0"/>
              <a:buChar char="•"/>
            </a:pPr>
            <a:r>
              <a:rPr lang="en-US" sz="2000" dirty="0">
                <a:latin typeface="+mj-lt"/>
              </a:rPr>
              <a:t>A single X or a group of Xs potentially have statistically significant impact on the Y with different levels of influence.</a:t>
            </a:r>
          </a:p>
        </p:txBody>
      </p:sp>
      <p:sp>
        <p:nvSpPr>
          <p:cNvPr id="30" name="TextBox 29"/>
          <p:cNvSpPr txBox="1"/>
          <p:nvPr/>
        </p:nvSpPr>
        <p:spPr>
          <a:xfrm>
            <a:off x="1460500" y="5906793"/>
            <a:ext cx="8458200" cy="307777"/>
          </a:xfrm>
          <a:prstGeom prst="rect">
            <a:avLst/>
          </a:prstGeom>
          <a:noFill/>
        </p:spPr>
        <p:txBody>
          <a:bodyPr wrap="square" rtlCol="0">
            <a:spAutoFit/>
          </a:bodyPr>
          <a:lstStyle/>
          <a:p>
            <a:pPr algn="ctr"/>
            <a:r>
              <a:rPr lang="en-US" sz="1400" i="1" dirty="0">
                <a:latin typeface="+mj-lt"/>
              </a:rPr>
              <a:t>Note: DOE for discrete Y is not covered in this module.</a:t>
            </a:r>
          </a:p>
        </p:txBody>
      </p:sp>
    </p:spTree>
    <p:custDataLst>
      <p:tags r:id="rId1"/>
    </p:custDataLst>
    <p:extLst>
      <p:ext uri="{BB962C8B-B14F-4D97-AF65-F5344CB8AC3E}">
        <p14:creationId xmlns:p14="http://schemas.microsoft.com/office/powerpoint/2010/main" val="3546871757"/>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of Experiments</a:t>
            </a:r>
          </a:p>
        </p:txBody>
      </p:sp>
      <p:sp>
        <p:nvSpPr>
          <p:cNvPr id="3" name="Content Placeholder 2"/>
          <p:cNvSpPr>
            <a:spLocks noGrp="1"/>
          </p:cNvSpPr>
          <p:nvPr>
            <p:ph idx="1"/>
          </p:nvPr>
        </p:nvSpPr>
        <p:spPr/>
        <p:txBody>
          <a:bodyPr>
            <a:normAutofit fontScale="85000" lnSpcReduction="10000"/>
          </a:bodyPr>
          <a:lstStyle/>
          <a:p>
            <a:r>
              <a:rPr lang="en-US" sz="2600" dirty="0"/>
              <a:t>Active Learning:</a:t>
            </a:r>
          </a:p>
          <a:p>
            <a:pPr lvl="1"/>
            <a:r>
              <a:rPr lang="en-US" sz="2400" dirty="0"/>
              <a:t>Learn as much as possible with as little resources as possible. Efficiency is the name of the game.</a:t>
            </a:r>
          </a:p>
          <a:p>
            <a:endParaRPr lang="en-US" dirty="0"/>
          </a:p>
          <a:p>
            <a:r>
              <a:rPr lang="en-US" sz="2600" dirty="0"/>
              <a:t>Identify Critical X’s: </a:t>
            </a:r>
          </a:p>
          <a:p>
            <a:pPr lvl="1"/>
            <a:r>
              <a:rPr lang="en-US" sz="2400" dirty="0"/>
              <a:t>Identify the critical factors that drive the output or dependent variable (“Y”).</a:t>
            </a:r>
          </a:p>
          <a:p>
            <a:endParaRPr lang="en-US" dirty="0"/>
          </a:p>
          <a:p>
            <a:r>
              <a:rPr lang="en-US" sz="2200" dirty="0"/>
              <a:t>Quantify Relationships: </a:t>
            </a:r>
          </a:p>
          <a:p>
            <a:pPr lvl="1"/>
            <a:r>
              <a:rPr lang="en-US" sz="2400" dirty="0"/>
              <a:t>Generate an equation that characterizes the relationship between the X’s and the Y.</a:t>
            </a:r>
          </a:p>
          <a:p>
            <a:endParaRPr lang="en-US" dirty="0"/>
          </a:p>
          <a:p>
            <a:r>
              <a:rPr lang="en-US" sz="2600" dirty="0"/>
              <a:t>Optimize: </a:t>
            </a:r>
          </a:p>
          <a:p>
            <a:pPr lvl="1"/>
            <a:r>
              <a:rPr lang="en-US" sz="2400" dirty="0"/>
              <a:t>Determine the required settings of all the X’s to achieve the optimal output or response.</a:t>
            </a:r>
          </a:p>
          <a:p>
            <a:endParaRPr lang="en-US" dirty="0"/>
          </a:p>
          <a:p>
            <a:r>
              <a:rPr lang="en-US" sz="2600" dirty="0"/>
              <a:t>Validate: </a:t>
            </a:r>
          </a:p>
          <a:p>
            <a:pPr lvl="1"/>
            <a:r>
              <a:rPr lang="en-US" dirty="0"/>
              <a:t>Prove results through confirmation or pilot implementation before fully implementing solutions.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4412076"/>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 of Parsimony</a:t>
            </a:r>
          </a:p>
        </p:txBody>
      </p:sp>
      <p:sp>
        <p:nvSpPr>
          <p:cNvPr id="3" name="Content Placeholder 2"/>
          <p:cNvSpPr>
            <a:spLocks noGrp="1"/>
          </p:cNvSpPr>
          <p:nvPr>
            <p:ph idx="1"/>
          </p:nvPr>
        </p:nvSpPr>
        <p:spPr/>
        <p:txBody>
          <a:bodyPr>
            <a:normAutofit/>
          </a:bodyPr>
          <a:lstStyle/>
          <a:p>
            <a:r>
              <a:rPr lang="en-US" dirty="0"/>
              <a:t>The ultimate goal of DOE is to use the minimum amount of data to discover the maximum amount of information.</a:t>
            </a:r>
          </a:p>
          <a:p>
            <a:endParaRPr lang="en-US" dirty="0"/>
          </a:p>
          <a:p>
            <a:r>
              <a:rPr lang="en-US" dirty="0"/>
              <a:t>The experiment is designed to obtain data as parsimoniously as possible to draw as much information about the relationship between the response and factors as possible.</a:t>
            </a:r>
          </a:p>
          <a:p>
            <a:endParaRPr lang="en-US" dirty="0"/>
          </a:p>
          <a:p>
            <a:r>
              <a:rPr lang="en-US" dirty="0"/>
              <a:t>DOE is often used when the resources to collect the data and build the model are limited.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6011175"/>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a:t>
            </a:r>
          </a:p>
        </p:txBody>
      </p:sp>
      <p:sp>
        <p:nvSpPr>
          <p:cNvPr id="3" name="Content Placeholder 2"/>
          <p:cNvSpPr>
            <a:spLocks noGrp="1"/>
          </p:cNvSpPr>
          <p:nvPr>
            <p:ph idx="1"/>
          </p:nvPr>
        </p:nvSpPr>
        <p:spPr/>
        <p:txBody>
          <a:bodyPr>
            <a:normAutofit/>
          </a:bodyPr>
          <a:lstStyle/>
          <a:p>
            <a:r>
              <a:rPr lang="en-US" dirty="0"/>
              <a:t>The objective of a specific DOE study should be determined by the team.</a:t>
            </a:r>
          </a:p>
          <a:p>
            <a:endParaRPr lang="en-US" dirty="0"/>
          </a:p>
          <a:p>
            <a:r>
              <a:rPr lang="en-US" dirty="0"/>
              <a:t>The more complex the objective is, the more data are required. As a result, more time and money are needed to collect the data.</a:t>
            </a:r>
          </a:p>
          <a:p>
            <a:endParaRPr lang="en-US" dirty="0"/>
          </a:p>
          <a:p>
            <a:r>
              <a:rPr lang="en-US" dirty="0"/>
              <a:t>By prioritizing the objectives and filtering factors which obviously do not have any effect on the response, a considerable amount of cost of running the DOE would be reduced. </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86859403"/>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4.3.2 Experimental Methods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57135646"/>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a DOE</a:t>
            </a:r>
          </a:p>
        </p:txBody>
      </p:sp>
      <p:sp>
        <p:nvSpPr>
          <p:cNvPr id="3" name="Content Placeholder 2"/>
          <p:cNvSpPr>
            <a:spLocks noGrp="1"/>
          </p:cNvSpPr>
          <p:nvPr>
            <p:ph idx="1"/>
          </p:nvPr>
        </p:nvSpPr>
        <p:spPr/>
        <p:txBody>
          <a:bodyPr>
            <a:noAutofit/>
          </a:bodyPr>
          <a:lstStyle/>
          <a:p>
            <a:pPr indent="-342900">
              <a:buFontTx/>
              <a:buAutoNum type="arabicPeriod"/>
            </a:pPr>
            <a:r>
              <a:rPr lang="en-US" b="1" dirty="0"/>
              <a:t>Problem Statement</a:t>
            </a:r>
            <a:r>
              <a:rPr lang="en-US" dirty="0"/>
              <a:t>: </a:t>
            </a:r>
            <a:r>
              <a:rPr lang="en-US" sz="2000" dirty="0"/>
              <a:t>Quantifiably</a:t>
            </a:r>
            <a:r>
              <a:rPr lang="en-US" dirty="0"/>
              <a:t> </a:t>
            </a:r>
            <a:r>
              <a:rPr lang="en-US" sz="2000" dirty="0"/>
              <a:t>define the problem</a:t>
            </a:r>
          </a:p>
          <a:p>
            <a:pPr indent="-342900">
              <a:buFontTx/>
              <a:buAutoNum type="arabicPeriod"/>
            </a:pPr>
            <a:r>
              <a:rPr lang="en-US" b="1" dirty="0"/>
              <a:t>Objective</a:t>
            </a:r>
            <a:r>
              <a:rPr lang="en-US" dirty="0"/>
              <a:t>: </a:t>
            </a:r>
            <a:r>
              <a:rPr lang="en-US" sz="2000" dirty="0"/>
              <a:t>State the objective of the experiment</a:t>
            </a:r>
            <a:endParaRPr lang="en-US" dirty="0"/>
          </a:p>
          <a:p>
            <a:pPr indent="-342900">
              <a:buFontTx/>
              <a:buAutoNum type="arabicPeriod"/>
            </a:pPr>
            <a:r>
              <a:rPr lang="en-US" b="1" dirty="0"/>
              <a:t>Primary Metric</a:t>
            </a:r>
            <a:r>
              <a:rPr lang="en-US" dirty="0"/>
              <a:t>: </a:t>
            </a:r>
            <a:r>
              <a:rPr lang="en-US" sz="2000" dirty="0"/>
              <a:t>Determine the response variable or “Y”</a:t>
            </a:r>
            <a:endParaRPr lang="en-US" dirty="0"/>
          </a:p>
          <a:p>
            <a:pPr indent="-342900">
              <a:buFontTx/>
              <a:buAutoNum type="arabicPeriod"/>
            </a:pPr>
            <a:r>
              <a:rPr lang="en-US" b="1" dirty="0"/>
              <a:t>Key Process Input Variables (KPIV)</a:t>
            </a:r>
            <a:r>
              <a:rPr lang="en-US" dirty="0"/>
              <a:t>: </a:t>
            </a:r>
            <a:r>
              <a:rPr lang="en-US" sz="2000" dirty="0"/>
              <a:t>Select the input variable(s) or X’s </a:t>
            </a:r>
          </a:p>
          <a:p>
            <a:pPr indent="-342900">
              <a:buFontTx/>
              <a:buAutoNum type="arabicPeriod"/>
            </a:pPr>
            <a:r>
              <a:rPr lang="en-US" b="1" dirty="0"/>
              <a:t>Factor Levels</a:t>
            </a:r>
            <a:r>
              <a:rPr lang="en-US" dirty="0"/>
              <a:t>: </a:t>
            </a:r>
            <a:r>
              <a:rPr lang="en-US" sz="2000" dirty="0"/>
              <a:t>Determine level settings for all factors</a:t>
            </a:r>
          </a:p>
          <a:p>
            <a:pPr indent="-342900">
              <a:buFontTx/>
              <a:buAutoNum type="arabicPeriod"/>
            </a:pPr>
            <a:r>
              <a:rPr lang="en-US" b="1" dirty="0"/>
              <a:t>Design</a:t>
            </a:r>
            <a:r>
              <a:rPr lang="en-US" dirty="0"/>
              <a:t>: </a:t>
            </a:r>
            <a:r>
              <a:rPr lang="en-US" sz="2000" dirty="0"/>
              <a:t>Select the experimental design for your DOE</a:t>
            </a:r>
          </a:p>
          <a:p>
            <a:pPr indent="-342900">
              <a:buFontTx/>
              <a:buAutoNum type="arabicPeriod"/>
            </a:pPr>
            <a:r>
              <a:rPr lang="en-US" b="1" dirty="0"/>
              <a:t>Project Plan</a:t>
            </a:r>
            <a:r>
              <a:rPr lang="en-US" dirty="0"/>
              <a:t>: </a:t>
            </a:r>
            <a:r>
              <a:rPr lang="en-US" sz="2000" dirty="0"/>
              <a:t>Prepare a project plan for your experiment – human and capital resource allocation, timing, duration etc.</a:t>
            </a:r>
          </a:p>
          <a:p>
            <a:pPr indent="-342900">
              <a:buFontTx/>
              <a:buAutoNum type="arabicPeriod"/>
            </a:pPr>
            <a:r>
              <a:rPr lang="en-US" b="1" dirty="0"/>
              <a:t>Gain Buy-in</a:t>
            </a:r>
            <a:r>
              <a:rPr lang="en-US" dirty="0"/>
              <a:t>: </a:t>
            </a:r>
            <a:r>
              <a:rPr lang="en-US" sz="2000" dirty="0"/>
              <a:t>Your experiment will need support and buy-in from several places, get it!</a:t>
            </a:r>
            <a:endParaRPr lang="en-US" dirty="0"/>
          </a:p>
          <a:p>
            <a:pPr indent="-342900">
              <a:buFontTx/>
              <a:buAutoNum type="arabicPeriod"/>
            </a:pPr>
            <a:r>
              <a:rPr lang="en-US" b="1" dirty="0"/>
              <a:t>Run the experiment</a:t>
            </a:r>
          </a:p>
          <a:p>
            <a:pPr indent="-342900">
              <a:buFontTx/>
              <a:buAutoNum type="arabicPeriod"/>
            </a:pPr>
            <a:r>
              <a:rPr lang="en-US" b="1" dirty="0"/>
              <a:t> Analyze, Interpret, and Share Results: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967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4487190"/>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Problem Statement</a:t>
            </a:r>
          </a:p>
        </p:txBody>
      </p:sp>
      <p:sp>
        <p:nvSpPr>
          <p:cNvPr id="3" name="Content Placeholder 2"/>
          <p:cNvSpPr>
            <a:spLocks noGrp="1"/>
          </p:cNvSpPr>
          <p:nvPr>
            <p:ph idx="1"/>
          </p:nvPr>
        </p:nvSpPr>
        <p:spPr/>
        <p:txBody>
          <a:bodyPr>
            <a:normAutofit/>
          </a:bodyPr>
          <a:lstStyle/>
          <a:p>
            <a:r>
              <a:rPr lang="en-US" dirty="0"/>
              <a:t>Much like the overall problem statement discussed in the Define phase, a DOE problem statement should specific and have quantifiable elements.</a:t>
            </a:r>
          </a:p>
          <a:p>
            <a:endParaRPr lang="en-US" dirty="0"/>
          </a:p>
          <a:p>
            <a:r>
              <a:rPr lang="en-US" dirty="0"/>
              <a:t>Make sure your problem statement ties to a business goal or business performance indicator.</a:t>
            </a:r>
          </a:p>
          <a:p>
            <a:endParaRPr lang="en-US" dirty="0"/>
          </a:p>
          <a:p>
            <a:r>
              <a:rPr lang="en-US" dirty="0"/>
              <a:t>Problem statements should </a:t>
            </a:r>
            <a:r>
              <a:rPr lang="en-US" i="1" dirty="0"/>
              <a:t>not</a:t>
            </a:r>
            <a:r>
              <a:rPr lang="en-US" dirty="0"/>
              <a:t> include:</a:t>
            </a:r>
          </a:p>
          <a:p>
            <a:pPr lvl="1"/>
            <a:r>
              <a:rPr lang="en-US" dirty="0"/>
              <a:t>Conclusions</a:t>
            </a:r>
          </a:p>
          <a:p>
            <a:pPr lvl="1"/>
            <a:r>
              <a:rPr lang="en-US" dirty="0"/>
              <a:t>Solutions</a:t>
            </a:r>
          </a:p>
          <a:p>
            <a:pPr lvl="1"/>
            <a:r>
              <a:rPr lang="en-US" dirty="0"/>
              <a:t>Causes.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234192"/>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Objectives</a:t>
            </a:r>
          </a:p>
        </p:txBody>
      </p:sp>
      <p:sp>
        <p:nvSpPr>
          <p:cNvPr id="11" name="Content Placeholder 10"/>
          <p:cNvSpPr>
            <a:spLocks noGrp="1"/>
          </p:cNvSpPr>
          <p:nvPr>
            <p:ph idx="1"/>
          </p:nvPr>
        </p:nvSpPr>
        <p:spPr/>
        <p:txBody>
          <a:bodyPr>
            <a:normAutofit/>
          </a:bodyPr>
          <a:lstStyle/>
          <a:p>
            <a:pPr marL="114300" indent="0">
              <a:buNone/>
            </a:pPr>
            <a:r>
              <a:rPr lang="en-US" dirty="0"/>
              <a:t>		</a:t>
            </a:r>
          </a:p>
          <a:p>
            <a:pPr marL="114300" indent="0">
              <a:buNone/>
            </a:pPr>
            <a:r>
              <a:rPr lang="en-US" dirty="0"/>
              <a:t>		</a:t>
            </a:r>
            <a:r>
              <a:rPr lang="en-US" sz="2800" b="1" dirty="0"/>
              <a:t>State the Objective</a:t>
            </a:r>
          </a:p>
          <a:p>
            <a:endParaRPr lang="en-US" dirty="0"/>
          </a:p>
          <a:p>
            <a:r>
              <a:rPr lang="en-US" sz="2600" dirty="0"/>
              <a:t>DOE Objective Examples:</a:t>
            </a:r>
          </a:p>
          <a:p>
            <a:pPr lvl="1"/>
            <a:r>
              <a:rPr lang="en-US" dirty="0"/>
              <a:t>“To determine the effects of tire pressure on gas mileage”</a:t>
            </a:r>
          </a:p>
          <a:p>
            <a:pPr lvl="1"/>
            <a:r>
              <a:rPr lang="en-US" dirty="0"/>
              <a:t>“To determine which factors have the most impact on gas mileage”</a:t>
            </a:r>
          </a:p>
          <a:p>
            <a:pPr lvl="1"/>
            <a:r>
              <a:rPr lang="en-US" dirty="0"/>
              <a:t>“To determine the effects of a pick-up truck’s tailgate (up vs. down) on the truck’s gas mileage”</a:t>
            </a:r>
          </a:p>
          <a:p>
            <a:pPr lvl="1"/>
            <a:r>
              <a:rPr lang="en-US" dirty="0"/>
              <a:t>“To determine which HVAC and Lighting factors are contributing most to Kwh consumption”</a:t>
            </a:r>
          </a:p>
          <a:p>
            <a:r>
              <a:rPr lang="en-US" sz="2600" dirty="0"/>
              <a:t>DOE objective statements should:</a:t>
            </a:r>
          </a:p>
          <a:p>
            <a:pPr lvl="1"/>
            <a:r>
              <a:rPr lang="en-US" dirty="0"/>
              <a:t>Clearly define what you want to learn from the experiment</a:t>
            </a:r>
          </a:p>
          <a:p>
            <a:pPr lvl="1"/>
            <a:r>
              <a:rPr lang="en-US" dirty="0"/>
              <a:t>Declare study parameters or scope.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990600"/>
            <a:ext cx="1447800" cy="14478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700" y="5143500"/>
            <a:ext cx="1485900" cy="1485900"/>
          </a:xfrm>
          <a:prstGeom prst="rect">
            <a:avLst/>
          </a:prstGeom>
        </p:spPr>
      </p:pic>
    </p:spTree>
    <p:custDataLst>
      <p:tags r:id="rId1"/>
    </p:custDataLst>
    <p:extLst>
      <p:ext uri="{BB962C8B-B14F-4D97-AF65-F5344CB8AC3E}">
        <p14:creationId xmlns:p14="http://schemas.microsoft.com/office/powerpoint/2010/main" val="31876938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2"/>
          <p:cNvSpPr>
            <a:spLocks noGrp="1"/>
          </p:cNvSpPr>
          <p:nvPr>
            <p:ph idx="1"/>
          </p:nvPr>
        </p:nvSpPr>
        <p:spPr/>
        <p:txBody>
          <a:bodyPr>
            <a:noAutofit/>
          </a:bodyPr>
          <a:lstStyle/>
          <a:p>
            <a:r>
              <a:rPr lang="en-US" dirty="0"/>
              <a:t>Recall our discussion of primary metrics in the Define phase?</a:t>
            </a:r>
          </a:p>
          <a:p>
            <a:pPr lvl="1"/>
            <a:r>
              <a:rPr lang="en-US" dirty="0"/>
              <a:t>We said something to this effect: “the primary metric is the most important measure of success.” </a:t>
            </a:r>
          </a:p>
          <a:p>
            <a:r>
              <a:rPr lang="en-US" dirty="0"/>
              <a:t>This statement still holds true when discussing the primary metric for a DOE.</a:t>
            </a:r>
          </a:p>
          <a:p>
            <a:r>
              <a:rPr lang="en-US" dirty="0"/>
              <a:t>The primary metric for a DOE is your experiment’s output or response under study.</a:t>
            </a:r>
          </a:p>
          <a:p>
            <a:r>
              <a:rPr lang="en-US" dirty="0"/>
              <a:t>It is the “Y” in your transfer function </a:t>
            </a:r>
            <a:r>
              <a:rPr lang="en-US" i="1" dirty="0"/>
              <a:t>Y = f(x).</a:t>
            </a:r>
          </a:p>
          <a:p>
            <a:r>
              <a:rPr lang="en-US" dirty="0"/>
              <a:t>It is critical to understand the following things about your metric:</a:t>
            </a:r>
          </a:p>
          <a:p>
            <a:pPr lvl="1"/>
            <a:r>
              <a:rPr lang="en-US" dirty="0"/>
              <a:t>Measurement accuracy, R&amp;R, and/or bias</a:t>
            </a:r>
          </a:p>
          <a:p>
            <a:pPr lvl="1"/>
            <a:r>
              <a:rPr lang="en-US" dirty="0"/>
              <a:t>Measurement frequency</a:t>
            </a:r>
          </a:p>
          <a:p>
            <a:pPr lvl="1"/>
            <a:r>
              <a:rPr lang="en-US" dirty="0"/>
              <a:t>Measurement resolution.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970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2800" y="4953000"/>
            <a:ext cx="1447800" cy="1447800"/>
          </a:xfrm>
          <a:prstGeom prst="rect">
            <a:avLst/>
          </a:prstGeom>
        </p:spPr>
      </p:pic>
    </p:spTree>
    <p:custDataLst>
      <p:tags r:id="rId1"/>
    </p:custDataLst>
    <p:extLst>
      <p:ext uri="{BB962C8B-B14F-4D97-AF65-F5344CB8AC3E}">
        <p14:creationId xmlns:p14="http://schemas.microsoft.com/office/powerpoint/2010/main" val="592318301"/>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7"/>
          <p:cNvSpPr>
            <a:spLocks noGrp="1"/>
          </p:cNvSpPr>
          <p:nvPr>
            <p:ph idx="1"/>
          </p:nvPr>
        </p:nvSpPr>
        <p:spPr/>
        <p:txBody>
          <a:bodyPr>
            <a:normAutofit lnSpcReduction="10000"/>
          </a:bodyPr>
          <a:lstStyle/>
          <a:p>
            <a:pPr lvl="5"/>
            <a:r>
              <a:rPr lang="en-US" sz="2200" dirty="0"/>
              <a:t>Before embarking on a design of experiment you should have validated your measurement system.</a:t>
            </a:r>
          </a:p>
          <a:p>
            <a:pPr lvl="5"/>
            <a:r>
              <a:rPr lang="en-US" sz="2200" dirty="0"/>
              <a:t>If you have not, now would be a wise time to back track and do so.</a:t>
            </a:r>
          </a:p>
          <a:p>
            <a:pPr lvl="5"/>
            <a:endParaRPr lang="en-US" sz="2200" dirty="0"/>
          </a:p>
          <a:p>
            <a:r>
              <a:rPr lang="en-US" sz="2200" dirty="0"/>
              <a:t>DOEs can be costly on a firm’s time and resources.</a:t>
            </a:r>
          </a:p>
          <a:p>
            <a:endParaRPr lang="en-US" sz="2200" dirty="0"/>
          </a:p>
          <a:p>
            <a:r>
              <a:rPr lang="en-US" sz="2200" dirty="0"/>
              <a:t>DOEs not planned and run properly will create waste and defective products because treatment combinations should “test” boundaries.</a:t>
            </a:r>
          </a:p>
          <a:p>
            <a:endParaRPr lang="en-US" sz="2200" dirty="0"/>
          </a:p>
          <a:p>
            <a:r>
              <a:rPr lang="en-US" sz="2200" dirty="0"/>
              <a:t>Do not allow your entire study to be wasted because of a poor measurement system or one that can not respond frequently enough for your test.</a:t>
            </a:r>
          </a:p>
          <a:p>
            <a:endParaRPr lang="en-US" sz="2200" dirty="0"/>
          </a:p>
          <a:p>
            <a:r>
              <a:rPr lang="en-US" sz="2200" dirty="0"/>
              <a:t>Measurement resolution is another key factor to consider for your DOE. Make sure your primary metric can decipher the size of the main effects and interactions you are looking for.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459" y="1143000"/>
            <a:ext cx="1371600" cy="1371600"/>
          </a:xfrm>
          <a:prstGeom prst="rect">
            <a:avLst/>
          </a:prstGeom>
        </p:spPr>
      </p:pic>
    </p:spTree>
    <p:custDataLst>
      <p:tags r:id="rId1"/>
    </p:custDataLst>
    <p:extLst>
      <p:ext uri="{BB962C8B-B14F-4D97-AF65-F5344CB8AC3E}">
        <p14:creationId xmlns:p14="http://schemas.microsoft.com/office/powerpoint/2010/main" val="1827537346"/>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7"/>
          <p:cNvSpPr>
            <a:spLocks noGrp="1"/>
          </p:cNvSpPr>
          <p:nvPr>
            <p:ph idx="1"/>
          </p:nvPr>
        </p:nvSpPr>
        <p:spPr/>
        <p:txBody>
          <a:bodyPr/>
          <a:lstStyle/>
          <a:p>
            <a:r>
              <a:rPr lang="en-US" dirty="0"/>
              <a:t>There is still even more to understand about your primary metric before jumping into a DOE.</a:t>
            </a:r>
          </a:p>
          <a:p>
            <a:r>
              <a:rPr lang="en-US" dirty="0"/>
              <a:t>Be sure to answer these questions before proceeding:</a:t>
            </a:r>
          </a:p>
          <a:p>
            <a:endParaRPr lang="en-US" dirty="0"/>
          </a:p>
          <a:p>
            <a:pPr marL="868680" lvl="1" indent="-457200">
              <a:buFont typeface="+mj-lt"/>
              <a:buAutoNum type="arabicPeriod"/>
            </a:pPr>
            <a:r>
              <a:rPr lang="en-US" dirty="0"/>
              <a:t>Is it discrete or continuous?</a:t>
            </a:r>
          </a:p>
          <a:p>
            <a:pPr marL="868680" lvl="1" indent="-457200">
              <a:buFont typeface="+mj-lt"/>
              <a:buAutoNum type="arabicPeriod"/>
            </a:pPr>
            <a:r>
              <a:rPr lang="en-US" dirty="0"/>
              <a:t>Do you want to shift its mean?</a:t>
            </a:r>
          </a:p>
          <a:p>
            <a:pPr marL="868680" lvl="1" indent="-457200">
              <a:buFont typeface="+mj-lt"/>
              <a:buAutoNum type="arabicPeriod"/>
            </a:pPr>
            <a:r>
              <a:rPr lang="en-US" dirty="0"/>
              <a:t>Do you want to squeeze variation?</a:t>
            </a:r>
          </a:p>
          <a:p>
            <a:pPr marL="868680" lvl="1" indent="-457200">
              <a:buFont typeface="+mj-lt"/>
              <a:buAutoNum type="arabicPeriod"/>
            </a:pPr>
            <a:r>
              <a:rPr lang="en-US" dirty="0"/>
              <a:t>What is the baseline?</a:t>
            </a:r>
          </a:p>
          <a:p>
            <a:pPr marL="868680" lvl="1" indent="-457200">
              <a:buFont typeface="+mj-lt"/>
              <a:buAutoNum type="arabicPeriod"/>
            </a:pPr>
            <a:r>
              <a:rPr lang="en-US" dirty="0"/>
              <a:t>Is it in control?</a:t>
            </a:r>
          </a:p>
          <a:p>
            <a:pPr marL="868680" lvl="1" indent="-457200">
              <a:buFont typeface="+mj-lt"/>
              <a:buAutoNum type="arabicPeriod"/>
            </a:pPr>
            <a:r>
              <a:rPr lang="en-US" dirty="0"/>
              <a:t>Is there seasonality, trending, or any cycle?</a:t>
            </a:r>
          </a:p>
          <a:p>
            <a:pPr marL="868680" lvl="1" indent="-457200">
              <a:buFont typeface="+mj-lt"/>
              <a:buAutoNum type="arabicPeriod"/>
            </a:pPr>
            <a:r>
              <a:rPr lang="en-US" dirty="0"/>
              <a:t>How much change do you want to detect?</a:t>
            </a:r>
          </a:p>
          <a:p>
            <a:pPr marL="868680" lvl="1" indent="-457200">
              <a:buFont typeface="+mj-lt"/>
              <a:buAutoNum type="arabicPeriod"/>
            </a:pPr>
            <a:r>
              <a:rPr lang="en-US" dirty="0"/>
              <a:t>Is your metric normally distributed?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4038600"/>
            <a:ext cx="1981200" cy="1981200"/>
          </a:xfrm>
          <a:prstGeom prst="rect">
            <a:avLst/>
          </a:prstGeom>
        </p:spPr>
      </p:pic>
    </p:spTree>
    <p:custDataLst>
      <p:tags r:id="rId1"/>
    </p:custDataLst>
    <p:extLst>
      <p:ext uri="{BB962C8B-B14F-4D97-AF65-F5344CB8AC3E}">
        <p14:creationId xmlns:p14="http://schemas.microsoft.com/office/powerpoint/2010/main" val="393952342"/>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lstStyle/>
          <a:p>
            <a:r>
              <a:rPr lang="en-US" dirty="0"/>
              <a:t>DOE Input Variables – KPIVs </a:t>
            </a:r>
            <a:r>
              <a:rPr lang="en-US" sz="3200" dirty="0"/>
              <a:t>(key process input variables)</a:t>
            </a:r>
          </a:p>
        </p:txBody>
      </p:sp>
      <p:sp>
        <p:nvSpPr>
          <p:cNvPr id="3" name="Content Placeholder 2"/>
          <p:cNvSpPr>
            <a:spLocks noGrp="1"/>
          </p:cNvSpPr>
          <p:nvPr>
            <p:ph idx="1"/>
          </p:nvPr>
        </p:nvSpPr>
        <p:spPr/>
        <p:txBody>
          <a:bodyPr>
            <a:normAutofit/>
          </a:bodyPr>
          <a:lstStyle/>
          <a:p>
            <a:r>
              <a:rPr lang="en-US" dirty="0"/>
              <a:t>Factor selection is an important element in planning for a design of experiment.</a:t>
            </a:r>
          </a:p>
          <a:p>
            <a:r>
              <a:rPr lang="en-US" dirty="0"/>
              <a:t>Factors are the “things” or metrics that your study responds to.</a:t>
            </a:r>
          </a:p>
          <a:p>
            <a:r>
              <a:rPr lang="en-US" dirty="0"/>
              <a:t>Factors can be discrete or continuous.</a:t>
            </a:r>
          </a:p>
          <a:p>
            <a:r>
              <a:rPr lang="en-US" dirty="0"/>
              <a:t>Factors should have largely been determined through the use of tools and analytics used throughout the DMAIC roadmap.</a:t>
            </a:r>
          </a:p>
          <a:p>
            <a:pPr lvl="1"/>
            <a:r>
              <a:rPr lang="en-US" dirty="0"/>
              <a:t>Failure modes and effects analysis</a:t>
            </a:r>
          </a:p>
          <a:p>
            <a:pPr lvl="1"/>
            <a:r>
              <a:rPr lang="en-US" dirty="0"/>
              <a:t>Cause and effect diagram (fishbone)</a:t>
            </a:r>
          </a:p>
          <a:p>
            <a:pPr lvl="1"/>
            <a:r>
              <a:rPr lang="en-US" dirty="0"/>
              <a:t>X-Y matrix</a:t>
            </a:r>
          </a:p>
          <a:p>
            <a:pPr lvl="1"/>
            <a:r>
              <a:rPr lang="en-US" dirty="0"/>
              <a:t>Process mapping</a:t>
            </a:r>
          </a:p>
          <a:p>
            <a:pPr lvl="1"/>
            <a:r>
              <a:rPr lang="en-US" dirty="0"/>
              <a:t>Planned studies</a:t>
            </a:r>
          </a:p>
          <a:p>
            <a:pPr lvl="1"/>
            <a:r>
              <a:rPr lang="en-US" dirty="0"/>
              <a:t>Passive analytics</a:t>
            </a:r>
          </a:p>
          <a:p>
            <a:pPr lvl="1"/>
            <a:r>
              <a:rPr lang="en-US" dirty="0"/>
              <a:t>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973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4114800"/>
            <a:ext cx="1981200" cy="1981200"/>
          </a:xfrm>
          <a:prstGeom prst="rect">
            <a:avLst/>
          </a:prstGeom>
        </p:spPr>
      </p:pic>
    </p:spTree>
    <p:custDataLst>
      <p:tags r:id="rId1"/>
    </p:custDataLst>
    <p:extLst>
      <p:ext uri="{BB962C8B-B14F-4D97-AF65-F5344CB8AC3E}">
        <p14:creationId xmlns:p14="http://schemas.microsoft.com/office/powerpoint/2010/main" val="741944120"/>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fontScale="550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4000" b="1" dirty="0">
                <a:latin typeface="+mj-lt"/>
              </a:rPr>
              <a:t>Factor settings </a:t>
            </a:r>
            <a:r>
              <a:rPr lang="en-US" sz="4000" dirty="0">
                <a:latin typeface="+mj-lt"/>
              </a:rPr>
              <a:t>are the range of values selected for each factor.</a:t>
            </a:r>
          </a:p>
          <a:p>
            <a:r>
              <a:rPr lang="en-US" sz="4000" dirty="0">
                <a:latin typeface="+mj-lt"/>
              </a:rPr>
              <a:t>Factor settings need to be predetermined before every experiment.</a:t>
            </a:r>
          </a:p>
          <a:p>
            <a:pPr lvl="1"/>
            <a:r>
              <a:rPr lang="en-US" sz="3600" dirty="0">
                <a:latin typeface="+mj-lt"/>
              </a:rPr>
              <a:t>Let us use this paper airplane as an example. Our factors under study for max distance as a response might be:</a:t>
            </a:r>
          </a:p>
          <a:p>
            <a:pPr marL="1234440" lvl="2" indent="-457200">
              <a:buFont typeface="+mj-lt"/>
              <a:buAutoNum type="arabicPeriod"/>
            </a:pPr>
            <a:r>
              <a:rPr lang="en-US" sz="3300" dirty="0">
                <a:latin typeface="+mj-lt"/>
              </a:rPr>
              <a:t>Number of folds</a:t>
            </a:r>
          </a:p>
          <a:p>
            <a:pPr marL="1234440" lvl="2" indent="-457200">
              <a:buFont typeface="+mj-lt"/>
              <a:buAutoNum type="arabicPeriod"/>
            </a:pPr>
            <a:r>
              <a:rPr lang="en-US" sz="3300" dirty="0">
                <a:latin typeface="+mj-lt"/>
              </a:rPr>
              <a:t>Paper weight</a:t>
            </a:r>
          </a:p>
          <a:p>
            <a:pPr marL="1234440" lvl="2" indent="-457200">
              <a:buFont typeface="+mj-lt"/>
              <a:buAutoNum type="arabicPeriod"/>
            </a:pPr>
            <a:r>
              <a:rPr lang="en-US" sz="3300" dirty="0">
                <a:latin typeface="+mj-lt"/>
              </a:rPr>
              <a:t>Paperclip (yes or no)</a:t>
            </a:r>
          </a:p>
          <a:p>
            <a:pPr marL="1234440" lvl="2" indent="-457200">
              <a:buFont typeface="+mj-lt"/>
              <a:buAutoNum type="arabicPeriod"/>
            </a:pPr>
            <a:r>
              <a:rPr lang="en-US" sz="3300" dirty="0">
                <a:latin typeface="+mj-lt"/>
              </a:rPr>
              <a:t>Thrust</a:t>
            </a:r>
          </a:p>
          <a:p>
            <a:pPr marL="1234440" lvl="2" indent="-457200">
              <a:buFont typeface="+mj-lt"/>
              <a:buAutoNum type="arabicPeriod"/>
            </a:pPr>
            <a:r>
              <a:rPr lang="en-US" sz="3300" dirty="0">
                <a:latin typeface="+mj-lt"/>
              </a:rPr>
              <a:t>Launch height</a:t>
            </a:r>
          </a:p>
          <a:p>
            <a:pPr marL="1234440" lvl="2" indent="-457200">
              <a:buFont typeface="+mj-lt"/>
              <a:buAutoNum type="arabicPeriod"/>
            </a:pPr>
            <a:r>
              <a:rPr lang="en-US" sz="3300" dirty="0">
                <a:latin typeface="+mj-lt"/>
              </a:rPr>
              <a:t>Launch angle etc.</a:t>
            </a:r>
          </a:p>
          <a:p>
            <a:pPr lvl="1"/>
            <a:endParaRPr lang="en-US" sz="3600" dirty="0">
              <a:latin typeface="+mj-lt"/>
            </a:endParaRPr>
          </a:p>
          <a:p>
            <a:pPr lvl="1"/>
            <a:r>
              <a:rPr lang="en-US" sz="4000" dirty="0">
                <a:latin typeface="+mj-lt"/>
              </a:rPr>
              <a:t>Factor settings are important because each setting selection should provide value to the study.</a:t>
            </a:r>
          </a:p>
          <a:p>
            <a:pPr lvl="2"/>
            <a:r>
              <a:rPr lang="en-US" sz="3600" dirty="0">
                <a:latin typeface="+mj-lt"/>
              </a:rPr>
              <a:t>Understanding the “margin” where that value can be found is where an experienced Black Belt will earn their keep.</a:t>
            </a:r>
          </a:p>
          <a:p>
            <a:pPr lvl="2"/>
            <a:r>
              <a:rPr lang="en-US" sz="3600" dirty="0">
                <a:latin typeface="+mj-lt"/>
              </a:rPr>
              <a:t>For example, what would we learn if we chose the test two levels for “number of folds” and we tested zero folds and 80 folds as our two settings for that factor? Right, nothing!</a:t>
            </a:r>
          </a:p>
        </p:txBody>
      </p:sp>
      <p:sp>
        <p:nvSpPr>
          <p:cNvPr id="2" name="Title 1"/>
          <p:cNvSpPr>
            <a:spLocks noGrp="1"/>
          </p:cNvSpPr>
          <p:nvPr>
            <p:ph type="title"/>
          </p:nvPr>
        </p:nvSpPr>
        <p:spPr/>
        <p:txBody>
          <a:bodyPr/>
          <a:lstStyle/>
          <a:p>
            <a:r>
              <a:rPr lang="en-US" dirty="0"/>
              <a:t>DOE Factor Settings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153850" y="2260803"/>
            <a:ext cx="1625397" cy="1625397"/>
          </a:xfrm>
        </p:spPr>
      </p:pic>
      <p:sp>
        <p:nvSpPr>
          <p:cNvPr id="5" name="Slide Number Placeholder 4"/>
          <p:cNvSpPr>
            <a:spLocks noGrp="1"/>
          </p:cNvSpPr>
          <p:nvPr>
            <p:ph type="sldNum" sz="quarter" idx="4"/>
          </p:nvPr>
        </p:nvSpPr>
        <p:spPr/>
        <p:txBody>
          <a:bodyPr/>
          <a:lstStyle/>
          <a:p>
            <a:fld id="{5A6A12F4-C341-4E64-9C18-B0BA3358FAF5}" type="slidenum">
              <a:rPr lang="en-US" smtClean="0"/>
              <a:pPr/>
              <a:t>974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5400" y="2879366"/>
            <a:ext cx="381000" cy="381000"/>
          </a:xfrm>
          <a:prstGeom prst="rect">
            <a:avLst/>
          </a:prstGeom>
        </p:spPr>
      </p:pic>
    </p:spTree>
    <p:custDataLst>
      <p:tags r:id="rId1"/>
    </p:custDataLst>
    <p:extLst>
      <p:ext uri="{BB962C8B-B14F-4D97-AF65-F5344CB8AC3E}">
        <p14:creationId xmlns:p14="http://schemas.microsoft.com/office/powerpoint/2010/main" val="424087096"/>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Design Considerations</a:t>
            </a:r>
          </a:p>
        </p:txBody>
      </p:sp>
      <p:sp>
        <p:nvSpPr>
          <p:cNvPr id="3" name="Content Placeholder 2"/>
          <p:cNvSpPr>
            <a:spLocks noGrp="1"/>
          </p:cNvSpPr>
          <p:nvPr>
            <p:ph idx="1"/>
          </p:nvPr>
        </p:nvSpPr>
        <p:spPr/>
        <p:txBody>
          <a:bodyPr>
            <a:normAutofit/>
          </a:bodyPr>
          <a:lstStyle/>
          <a:p>
            <a:pPr>
              <a:lnSpc>
                <a:spcPct val="90000"/>
              </a:lnSpc>
            </a:pPr>
            <a:r>
              <a:rPr lang="en-US" b="1" dirty="0"/>
              <a:t>Design selection </a:t>
            </a:r>
            <a:r>
              <a:rPr lang="en-US" dirty="0"/>
              <a:t>is an aspect of properly planned design of experiments.</a:t>
            </a:r>
          </a:p>
          <a:p>
            <a:pPr>
              <a:lnSpc>
                <a:spcPct val="90000"/>
              </a:lnSpc>
            </a:pPr>
            <a:r>
              <a:rPr lang="en-US" dirty="0"/>
              <a:t>High-level overview of design types </a:t>
            </a:r>
            <a:r>
              <a:rPr lang="en-US" sz="2000" dirty="0"/>
              <a:t>(you will learn more about these in later modules)</a:t>
            </a:r>
            <a:endParaRPr lang="en-US" dirty="0"/>
          </a:p>
          <a:p>
            <a:pPr lvl="1">
              <a:lnSpc>
                <a:spcPct val="90000"/>
              </a:lnSpc>
            </a:pPr>
            <a:r>
              <a:rPr lang="en-US" u="sng" dirty="0"/>
              <a:t>Screening Designs</a:t>
            </a:r>
            <a:r>
              <a:rPr lang="en-US" dirty="0"/>
              <a:t>:</a:t>
            </a:r>
          </a:p>
          <a:p>
            <a:pPr lvl="2">
              <a:lnSpc>
                <a:spcPct val="90000"/>
              </a:lnSpc>
            </a:pPr>
            <a:r>
              <a:rPr lang="en-US" dirty="0"/>
              <a:t>Fractional factorials</a:t>
            </a:r>
          </a:p>
          <a:p>
            <a:pPr lvl="2">
              <a:lnSpc>
                <a:spcPct val="90000"/>
              </a:lnSpc>
            </a:pPr>
            <a:r>
              <a:rPr lang="en-US" dirty="0"/>
              <a:t>Intended to narrow down the many factors to the vital few</a:t>
            </a:r>
          </a:p>
          <a:p>
            <a:pPr lvl="2">
              <a:lnSpc>
                <a:spcPct val="90000"/>
              </a:lnSpc>
            </a:pPr>
            <a:r>
              <a:rPr lang="en-US" dirty="0"/>
              <a:t>Screening designs enable many factors to be evaluated at a lower cost because of the nature of the design (main effects)</a:t>
            </a:r>
          </a:p>
          <a:p>
            <a:pPr lvl="1">
              <a:lnSpc>
                <a:spcPct val="90000"/>
              </a:lnSpc>
            </a:pPr>
            <a:r>
              <a:rPr lang="en-US" u="sng" dirty="0"/>
              <a:t>Characterization Designs</a:t>
            </a:r>
            <a:r>
              <a:rPr lang="en-US" dirty="0"/>
              <a:t>:</a:t>
            </a:r>
          </a:p>
          <a:p>
            <a:pPr lvl="2">
              <a:lnSpc>
                <a:spcPct val="90000"/>
              </a:lnSpc>
            </a:pPr>
            <a:r>
              <a:rPr lang="en-US" dirty="0"/>
              <a:t>Higher resolution fractional factorials</a:t>
            </a:r>
          </a:p>
          <a:p>
            <a:pPr lvl="2">
              <a:lnSpc>
                <a:spcPct val="90000"/>
              </a:lnSpc>
            </a:pPr>
            <a:r>
              <a:rPr lang="en-US" dirty="0"/>
              <a:t>Full factorials with fewer variables</a:t>
            </a:r>
          </a:p>
          <a:p>
            <a:pPr lvl="2">
              <a:lnSpc>
                <a:spcPct val="90000"/>
              </a:lnSpc>
            </a:pPr>
            <a:r>
              <a:rPr lang="en-US" dirty="0"/>
              <a:t>Main effect and interactions</a:t>
            </a:r>
          </a:p>
          <a:p>
            <a:pPr lvl="1">
              <a:lnSpc>
                <a:spcPct val="90000"/>
              </a:lnSpc>
            </a:pPr>
            <a:r>
              <a:rPr lang="en-US" u="sng" dirty="0"/>
              <a:t>Optimization Designs</a:t>
            </a:r>
            <a:r>
              <a:rPr lang="en-US" dirty="0"/>
              <a:t>:</a:t>
            </a:r>
          </a:p>
          <a:p>
            <a:pPr lvl="2">
              <a:lnSpc>
                <a:spcPct val="90000"/>
              </a:lnSpc>
            </a:pPr>
            <a:r>
              <a:rPr lang="en-US" dirty="0"/>
              <a:t>Full factorials</a:t>
            </a:r>
          </a:p>
          <a:p>
            <a:pPr lvl="2">
              <a:lnSpc>
                <a:spcPct val="90000"/>
              </a:lnSpc>
            </a:pPr>
            <a:r>
              <a:rPr lang="en-US" dirty="0"/>
              <a:t>Response surface designs.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975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4927293"/>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Project Plan</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96239" y="3633282"/>
            <a:ext cx="6139121" cy="2772000"/>
          </a:xfrm>
        </p:spPr>
      </p:pic>
      <p:sp>
        <p:nvSpPr>
          <p:cNvPr id="5" name="Slide Number Placeholder 4"/>
          <p:cNvSpPr>
            <a:spLocks noGrp="1"/>
          </p:cNvSpPr>
          <p:nvPr>
            <p:ph type="sldNum" sz="quarter" idx="4"/>
          </p:nvPr>
        </p:nvSpPr>
        <p:spPr/>
        <p:txBody>
          <a:bodyPr/>
          <a:lstStyle/>
          <a:p>
            <a:fld id="{5A6A12F4-C341-4E64-9C18-B0BA3358FAF5}" type="slidenum">
              <a:rPr lang="en-US" smtClean="0"/>
              <a:pPr/>
              <a:t>976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nSpc>
                <a:spcPct val="90000"/>
              </a:lnSpc>
            </a:pPr>
            <a:r>
              <a:rPr lang="en-US" dirty="0">
                <a:latin typeface="+mj-lt"/>
              </a:rPr>
              <a:t>DOEs can require a fair amount of coordination between human and capital resources.</a:t>
            </a:r>
          </a:p>
          <a:p>
            <a:pPr>
              <a:lnSpc>
                <a:spcPct val="90000"/>
              </a:lnSpc>
            </a:pPr>
            <a:r>
              <a:rPr lang="en-US" dirty="0">
                <a:latin typeface="+mj-lt"/>
              </a:rPr>
              <a:t>Preparing a DOE project plan is a wise step.</a:t>
            </a:r>
          </a:p>
          <a:p>
            <a:pPr>
              <a:lnSpc>
                <a:spcPct val="90000"/>
              </a:lnSpc>
            </a:pPr>
            <a:r>
              <a:rPr lang="en-US" dirty="0">
                <a:latin typeface="+mj-lt"/>
              </a:rPr>
              <a:t>Make sure you identify critical dependencies like interfering with production or operating hours etc.</a:t>
            </a:r>
          </a:p>
          <a:p>
            <a:pPr>
              <a:lnSpc>
                <a:spcPct val="90000"/>
              </a:lnSpc>
            </a:pPr>
            <a:r>
              <a:rPr lang="en-US" dirty="0">
                <a:latin typeface="+mj-lt"/>
              </a:rPr>
              <a:t>Use project management software or, at a minimum, a Gantt chart to help you identify </a:t>
            </a:r>
            <a:r>
              <a:rPr lang="en-US" i="1" dirty="0">
                <a:latin typeface="+mj-lt"/>
              </a:rPr>
              <a:t>critical path items</a:t>
            </a:r>
            <a:r>
              <a:rPr lang="en-US" dirty="0">
                <a:latin typeface="+mj-lt"/>
              </a:rPr>
              <a:t>.</a:t>
            </a:r>
          </a:p>
        </p:txBody>
      </p:sp>
    </p:spTree>
    <p:custDataLst>
      <p:tags r:id="rId1"/>
    </p:custDataLst>
    <p:extLst>
      <p:ext uri="{BB962C8B-B14F-4D97-AF65-F5344CB8AC3E}">
        <p14:creationId xmlns:p14="http://schemas.microsoft.com/office/powerpoint/2010/main" val="654609502"/>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Getting Support</a:t>
            </a:r>
          </a:p>
        </p:txBody>
      </p:sp>
      <p:sp>
        <p:nvSpPr>
          <p:cNvPr id="3" name="Content Placeholder 2"/>
          <p:cNvSpPr>
            <a:spLocks noGrp="1"/>
          </p:cNvSpPr>
          <p:nvPr>
            <p:ph idx="1"/>
          </p:nvPr>
        </p:nvSpPr>
        <p:spPr/>
        <p:txBody>
          <a:bodyPr>
            <a:normAutofit/>
          </a:bodyPr>
          <a:lstStyle/>
          <a:p>
            <a:r>
              <a:rPr lang="en-US" dirty="0"/>
              <a:t>By running a DOE you are about to “discover” something new and better or validate an existing belief or assumption. </a:t>
            </a:r>
            <a:r>
              <a:rPr lang="en-US" sz="1600" i="1" dirty="0"/>
              <a:t>(If you do not believe this you should not be running your DOE)</a:t>
            </a:r>
          </a:p>
          <a:p>
            <a:r>
              <a:rPr lang="en-US" dirty="0"/>
              <a:t>You are also about to cost your firm money or disrupt someone’ s routine…Get everyone on the same page before moving forward!</a:t>
            </a:r>
          </a:p>
          <a:p>
            <a:endParaRPr lang="en-US" dirty="0"/>
          </a:p>
          <a:p>
            <a:r>
              <a:rPr lang="en-US" dirty="0"/>
              <a:t>Hopefully, you have already established the framework for the following items. If not, follow these steps:</a:t>
            </a:r>
          </a:p>
          <a:p>
            <a:pPr marL="868680" lvl="1" indent="-457200">
              <a:buFont typeface="+mj-lt"/>
              <a:buAutoNum type="arabicPeriod"/>
            </a:pPr>
            <a:r>
              <a:rPr lang="en-US" b="1" dirty="0"/>
              <a:t>Business Case and Justification</a:t>
            </a:r>
          </a:p>
          <a:p>
            <a:pPr marL="868680" lvl="1" indent="-457200">
              <a:buFont typeface="+mj-lt"/>
              <a:buAutoNum type="arabicPeriod"/>
            </a:pPr>
            <a:r>
              <a:rPr lang="en-US" b="1" dirty="0"/>
              <a:t>Stakeholder Analysis </a:t>
            </a:r>
            <a:r>
              <a:rPr lang="en-US" dirty="0"/>
              <a:t>– figure out who is with you and your project and who is not</a:t>
            </a:r>
          </a:p>
          <a:p>
            <a:pPr marL="868680" lvl="1" indent="-457200">
              <a:buFont typeface="+mj-lt"/>
              <a:buAutoNum type="arabicPeriod"/>
            </a:pPr>
            <a:r>
              <a:rPr lang="en-US" b="1" dirty="0"/>
              <a:t>Communication Plan </a:t>
            </a:r>
            <a:r>
              <a:rPr lang="en-US" dirty="0"/>
              <a:t>–</a:t>
            </a:r>
            <a:r>
              <a:rPr lang="en-US" b="1" dirty="0"/>
              <a:t> </a:t>
            </a:r>
            <a:r>
              <a:rPr lang="en-US" dirty="0"/>
              <a:t>build and execute your communication plan based on the first two items.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0052036"/>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Your Experiment</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74277" y="1109382"/>
            <a:ext cx="3630646" cy="5486400"/>
          </a:xfrm>
        </p:spPr>
      </p:pic>
      <p:sp>
        <p:nvSpPr>
          <p:cNvPr id="5" name="Slide Number Placeholder 4"/>
          <p:cNvSpPr>
            <a:spLocks noGrp="1"/>
          </p:cNvSpPr>
          <p:nvPr>
            <p:ph type="sldNum" sz="quarter" idx="4"/>
          </p:nvPr>
        </p:nvSpPr>
        <p:spPr/>
        <p:txBody>
          <a:bodyPr/>
          <a:lstStyle/>
          <a:p>
            <a:fld id="{5A6A12F4-C341-4E64-9C18-B0BA3358FAF5}" type="slidenum">
              <a:rPr lang="en-US" smtClean="0"/>
              <a:pPr/>
              <a:t>978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9400330"/>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9601200" cy="960438"/>
          </a:xfrm>
        </p:spPr>
        <p:txBody>
          <a:bodyPr/>
          <a:lstStyle/>
          <a:p>
            <a:r>
              <a:rPr lang="en-US" dirty="0"/>
              <a:t>Analyze, Interpret, and Share Your DOE Results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86000" y="1104900"/>
            <a:ext cx="4722569" cy="5486400"/>
          </a:xfrm>
        </p:spPr>
      </p:pic>
      <p:sp>
        <p:nvSpPr>
          <p:cNvPr id="5" name="Slide Number Placeholder 4"/>
          <p:cNvSpPr>
            <a:spLocks noGrp="1"/>
          </p:cNvSpPr>
          <p:nvPr>
            <p:ph type="sldNum" sz="quarter" idx="4"/>
          </p:nvPr>
        </p:nvSpPr>
        <p:spPr/>
        <p:txBody>
          <a:bodyPr/>
          <a:lstStyle/>
          <a:p>
            <a:fld id="{5A6A12F4-C341-4E64-9C18-B0BA3358FAF5}" type="slidenum">
              <a:rPr lang="en-US" smtClean="0"/>
              <a:pPr/>
              <a:t>979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8834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3" name="Content Placeholder 2"/>
          <p:cNvSpPr>
            <a:spLocks noGrp="1"/>
          </p:cNvSpPr>
          <p:nvPr>
            <p:ph idx="1"/>
          </p:nvPr>
        </p:nvSpPr>
        <p:spPr/>
        <p:txBody>
          <a:bodyPr>
            <a:normAutofit/>
          </a:bodyPr>
          <a:lstStyle/>
          <a:p>
            <a:pPr algn="just"/>
            <a:r>
              <a:rPr lang="en-IN" dirty="0"/>
              <a:t>Identify the important customer requirements. These are the “What’s” and are typically determined through the VOC/CTQ process.</a:t>
            </a:r>
          </a:p>
          <a:p>
            <a:pPr marL="114300" indent="0" algn="just">
              <a:buNone/>
            </a:pPr>
            <a:endParaRPr lang="en-IN" dirty="0"/>
          </a:p>
          <a:p>
            <a:pPr algn="just"/>
            <a:r>
              <a:rPr lang="en-IN" dirty="0"/>
              <a:t>Use the results from your requirements tree diagram as inputs for the customer requirements in your HOQ.</a:t>
            </a:r>
          </a:p>
        </p:txBody>
      </p:sp>
      <p:sp>
        <p:nvSpPr>
          <p:cNvPr id="9" name="Slide Number Placeholder 8"/>
          <p:cNvSpPr>
            <a:spLocks noGrp="1"/>
          </p:cNvSpPr>
          <p:nvPr>
            <p:ph type="sldNum" sz="quarter" idx="4"/>
          </p:nvPr>
        </p:nvSpPr>
        <p:spPr/>
        <p:txBody>
          <a:bodyPr/>
          <a:lstStyle/>
          <a:p>
            <a:fld id="{5A6A12F4-C341-4E64-9C18-B0BA3358FAF5}" type="slidenum">
              <a:rPr lang="en-US" smtClean="0"/>
              <a:pPr/>
              <a:t>98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4012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3810000" y="34290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558987" y="34290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1775431" y="48061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Iterations</a:t>
            </a:r>
          </a:p>
        </p:txBody>
      </p:sp>
      <p:sp>
        <p:nvSpPr>
          <p:cNvPr id="3" name="Content Placeholder 2"/>
          <p:cNvSpPr>
            <a:spLocks noGrp="1"/>
          </p:cNvSpPr>
          <p:nvPr>
            <p:ph idx="1"/>
          </p:nvPr>
        </p:nvSpPr>
        <p:spPr/>
        <p:txBody>
          <a:bodyPr>
            <a:normAutofit/>
          </a:bodyPr>
          <a:lstStyle/>
          <a:p>
            <a:r>
              <a:rPr lang="en-US" dirty="0"/>
              <a:t>One single DOE might not be enough to completely answer the questions due to the following reasons:</a:t>
            </a:r>
          </a:p>
          <a:p>
            <a:pPr lvl="1"/>
            <a:endParaRPr lang="en-US" dirty="0"/>
          </a:p>
          <a:p>
            <a:pPr lvl="1"/>
            <a:r>
              <a:rPr lang="en-US" dirty="0"/>
              <a:t>None of the potential factors identified are statistically significant to the response.</a:t>
            </a:r>
          </a:p>
          <a:p>
            <a:pPr lvl="1"/>
            <a:endParaRPr lang="en-US" dirty="0"/>
          </a:p>
          <a:p>
            <a:pPr lvl="1"/>
            <a:r>
              <a:rPr lang="en-US" dirty="0"/>
              <a:t>More factors need to be included in the model.</a:t>
            </a:r>
          </a:p>
          <a:p>
            <a:pPr lvl="1"/>
            <a:endParaRPr lang="en-US" dirty="0"/>
          </a:p>
          <a:p>
            <a:pPr lvl="1"/>
            <a:r>
              <a:rPr lang="en-US" dirty="0"/>
              <a:t>Residuals of the model are not performing well.</a:t>
            </a:r>
          </a:p>
          <a:p>
            <a:pPr lvl="1"/>
            <a:endParaRPr lang="en-US" dirty="0"/>
          </a:p>
          <a:p>
            <a:pPr lvl="1"/>
            <a:r>
              <a:rPr lang="en-US" dirty="0"/>
              <a:t>The objectives of DOE changes due to business reasons.</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7867649"/>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9906000" cy="1828801"/>
          </a:xfrm>
        </p:spPr>
        <p:txBody>
          <a:bodyPr/>
          <a:lstStyle/>
          <a:p>
            <a:r>
              <a:rPr lang="en-US" dirty="0"/>
              <a:t>4.3.3 Experiment Design Considerations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4808094"/>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Considerations of Experiments</a:t>
            </a:r>
          </a:p>
        </p:txBody>
      </p:sp>
      <p:sp>
        <p:nvSpPr>
          <p:cNvPr id="3" name="Content Placeholder 2"/>
          <p:cNvSpPr>
            <a:spLocks noGrp="1"/>
          </p:cNvSpPr>
          <p:nvPr>
            <p:ph idx="1"/>
          </p:nvPr>
        </p:nvSpPr>
        <p:spPr/>
        <p:txBody>
          <a:bodyPr>
            <a:normAutofit/>
          </a:bodyPr>
          <a:lstStyle/>
          <a:p>
            <a:r>
              <a:rPr lang="en-US" dirty="0"/>
              <a:t>Objectives of the experiments</a:t>
            </a:r>
          </a:p>
          <a:p>
            <a:r>
              <a:rPr lang="en-US" dirty="0"/>
              <a:t>Resource availability to run the experiments</a:t>
            </a:r>
          </a:p>
          <a:p>
            <a:r>
              <a:rPr lang="en-US" dirty="0"/>
              <a:t>Potential costs to implement the experiments</a:t>
            </a:r>
          </a:p>
          <a:p>
            <a:r>
              <a:rPr lang="en-US" dirty="0"/>
              <a:t>Stakeholders’ support for successful experiments</a:t>
            </a:r>
          </a:p>
          <a:p>
            <a:r>
              <a:rPr lang="en-US" dirty="0"/>
              <a:t>Accuracy and precision of the measurement system</a:t>
            </a:r>
          </a:p>
          <a:p>
            <a:r>
              <a:rPr lang="en-US" dirty="0"/>
              <a:t>Statistical stability of the process</a:t>
            </a:r>
          </a:p>
          <a:p>
            <a:r>
              <a:rPr lang="en-US" dirty="0"/>
              <a:t>Unexpected plans or changes</a:t>
            </a:r>
          </a:p>
          <a:p>
            <a:r>
              <a:rPr lang="en-US" dirty="0"/>
              <a:t>Sequence of running the experiments</a:t>
            </a:r>
          </a:p>
          <a:p>
            <a:r>
              <a:rPr lang="en-US" dirty="0"/>
              <a:t>Simplicity of the model</a:t>
            </a:r>
          </a:p>
          <a:p>
            <a:r>
              <a:rPr lang="en-US" dirty="0"/>
              <a:t>Inclusion of potential significant factors</a:t>
            </a:r>
          </a:p>
          <a:p>
            <a:r>
              <a:rPr lang="en-US" dirty="0"/>
              <a:t>Settings of factors</a:t>
            </a:r>
          </a:p>
          <a:p>
            <a:r>
              <a:rPr lang="en-US" dirty="0"/>
              <a:t>Well-behaved residuals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53326684"/>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4.4 Full Factorial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85635164"/>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tx1"/>
                </a:solidFill>
              </a:rPr>
              <a:t>4.4 Full Factorial Experiments</a:t>
            </a:r>
          </a:p>
          <a:p>
            <a:pPr marL="114300" indent="0">
              <a:buNone/>
            </a:pPr>
            <a:r>
              <a:rPr lang="en-US" sz="1600" dirty="0">
                <a:solidFill>
                  <a:schemeClr val="tx1"/>
                </a:solidFill>
              </a:rPr>
              <a:t>   4.4.1 2k Full Factorial Designs</a:t>
            </a:r>
          </a:p>
          <a:p>
            <a:pPr marL="114300" indent="0">
              <a:buNone/>
            </a:pPr>
            <a:r>
              <a:rPr lang="en-US" sz="1600" dirty="0">
                <a:solidFill>
                  <a:schemeClr val="tx1"/>
                </a:solidFill>
              </a:rPr>
              <a:t>   4.4.2 Linear and Quadratic Models</a:t>
            </a:r>
          </a:p>
          <a:p>
            <a:pPr marL="114300" indent="0">
              <a:buNone/>
            </a:pPr>
            <a:r>
              <a:rPr lang="en-US" sz="1600" dirty="0">
                <a:solidFill>
                  <a:schemeClr val="tx1"/>
                </a:solidFill>
              </a:rPr>
              <a:t>   4.4.3 Balanced and Orthogonal Designs</a:t>
            </a:r>
          </a:p>
          <a:p>
            <a:pPr marL="114300" indent="0">
              <a:buNone/>
            </a:pPr>
            <a:r>
              <a:rPr lang="en-US" sz="1600" dirty="0">
                <a:solidFill>
                  <a:schemeClr val="tx1"/>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49837538"/>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4.4.1 2k Full Factorial Designs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96474374"/>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t>DOE Key Terms</a:t>
            </a:r>
          </a:p>
        </p:txBody>
      </p:sp>
      <p:sp>
        <p:nvSpPr>
          <p:cNvPr id="12" name="Content Placeholder 2"/>
          <p:cNvSpPr>
            <a:spLocks noGrp="1"/>
          </p:cNvSpPr>
          <p:nvPr>
            <p:ph idx="1"/>
          </p:nvPr>
        </p:nvSpPr>
        <p:spPr/>
        <p:txBody>
          <a:bodyPr>
            <a:normAutofit fontScale="92500" lnSpcReduction="20000"/>
          </a:bodyPr>
          <a:lstStyle/>
          <a:p>
            <a:r>
              <a:rPr lang="en-US" b="1" dirty="0"/>
              <a:t>Response</a:t>
            </a:r>
            <a:r>
              <a:rPr lang="en-US" dirty="0"/>
              <a:t>: Y, dependent variable, process output measurement</a:t>
            </a:r>
          </a:p>
          <a:p>
            <a:r>
              <a:rPr lang="en-US" b="1" dirty="0"/>
              <a:t>Effect</a:t>
            </a:r>
            <a:r>
              <a:rPr lang="en-US" dirty="0"/>
              <a:t>: The change in the average response across two levels of a factor or between experimental conditions </a:t>
            </a:r>
          </a:p>
          <a:p>
            <a:r>
              <a:rPr lang="en-US" b="1" dirty="0"/>
              <a:t>Factor:</a:t>
            </a:r>
            <a:r>
              <a:rPr lang="en-US" dirty="0"/>
              <a:t> X’s, inputs, independent variables</a:t>
            </a:r>
          </a:p>
          <a:p>
            <a:r>
              <a:rPr lang="en-US" b="1" dirty="0"/>
              <a:t>Fixed Factor</a:t>
            </a:r>
            <a:r>
              <a:rPr lang="en-US" dirty="0"/>
              <a:t>: Factor that can be controlled during the study </a:t>
            </a:r>
          </a:p>
          <a:p>
            <a:r>
              <a:rPr lang="en-US" b="1" dirty="0"/>
              <a:t>Random Factor</a:t>
            </a:r>
            <a:r>
              <a:rPr lang="en-US" dirty="0"/>
              <a:t>: Factor that cannot be controlled during the study </a:t>
            </a:r>
          </a:p>
          <a:p>
            <a:r>
              <a:rPr lang="en-US" b="1" dirty="0"/>
              <a:t>Factor Levels</a:t>
            </a:r>
            <a:r>
              <a:rPr lang="en-US" dirty="0"/>
              <a:t>: Factor settings, usually high and low, + and -, 1 and -1</a:t>
            </a:r>
          </a:p>
          <a:p>
            <a:r>
              <a:rPr lang="en-US" b="1" dirty="0"/>
              <a:t>Treatment Combination</a:t>
            </a:r>
            <a:r>
              <a:rPr lang="en-US" dirty="0"/>
              <a:t>: setting of all factors to obtain one response measurement (also referred to as a “run”)</a:t>
            </a:r>
          </a:p>
          <a:p>
            <a:r>
              <a:rPr lang="en-US" b="1" dirty="0"/>
              <a:t>Replication</a:t>
            </a:r>
            <a:r>
              <a:rPr lang="en-US" dirty="0"/>
              <a:t>: Running the same treatment combination more than once (sequence of runs is typically randomized)</a:t>
            </a:r>
          </a:p>
          <a:p>
            <a:r>
              <a:rPr lang="en-US" b="1" dirty="0"/>
              <a:t>Repeat</a:t>
            </a:r>
            <a:r>
              <a:rPr lang="en-US" dirty="0"/>
              <a:t>: Non-randomized replicate of all treatment combinations</a:t>
            </a:r>
          </a:p>
          <a:p>
            <a:r>
              <a:rPr lang="en-US" b="1" dirty="0"/>
              <a:t>Inference Space</a:t>
            </a:r>
            <a:r>
              <a:rPr lang="en-US" dirty="0"/>
              <a:t>: Operating range of factors under study</a:t>
            </a:r>
          </a:p>
          <a:p>
            <a:r>
              <a:rPr lang="en-US" b="1" dirty="0"/>
              <a:t>Main Effect</a:t>
            </a:r>
            <a:r>
              <a:rPr lang="en-US" dirty="0"/>
              <a:t>: The average change from one level setting to another for a single factor</a:t>
            </a:r>
          </a:p>
          <a:p>
            <a:r>
              <a:rPr lang="en-US" b="1" dirty="0"/>
              <a:t>Interaction</a:t>
            </a:r>
            <a:r>
              <a:rPr lang="en-US" dirty="0"/>
              <a:t>: The combined effect of two factors independent of the main effect of each factor</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986</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5481090"/>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Factors</a:t>
            </a:r>
          </a:p>
        </p:txBody>
      </p:sp>
      <p:sp>
        <p:nvSpPr>
          <p:cNvPr id="3" name="Content Placeholder 2"/>
          <p:cNvSpPr>
            <a:spLocks noGrp="1"/>
          </p:cNvSpPr>
          <p:nvPr>
            <p:ph idx="1"/>
          </p:nvPr>
        </p:nvSpPr>
        <p:spPr/>
        <p:txBody>
          <a:bodyPr>
            <a:normAutofit/>
          </a:bodyPr>
          <a:lstStyle/>
          <a:p>
            <a:r>
              <a:rPr lang="en-US" b="1" dirty="0"/>
              <a:t>Factors</a:t>
            </a:r>
            <a:r>
              <a:rPr lang="en-US" dirty="0"/>
              <a:t> in DOE are the potential causes that might have significant impact on the outcome of a process or a product.</a:t>
            </a:r>
          </a:p>
          <a:p>
            <a:endParaRPr lang="en-US" dirty="0"/>
          </a:p>
          <a:p>
            <a:r>
              <a:rPr lang="en-US" dirty="0"/>
              <a:t>Factors are the inputs of a process or system and the </a:t>
            </a:r>
            <a:r>
              <a:rPr lang="en-US" i="1" dirty="0"/>
              <a:t>response</a:t>
            </a:r>
            <a:r>
              <a:rPr lang="en-US" dirty="0"/>
              <a:t> is the output of it.</a:t>
            </a:r>
          </a:p>
          <a:p>
            <a:endParaRPr lang="en-US" dirty="0"/>
          </a:p>
          <a:p>
            <a:r>
              <a:rPr lang="en-US" dirty="0"/>
              <a:t>Factors can be continuous or discrete variables.</a:t>
            </a:r>
          </a:p>
          <a:p>
            <a:endParaRPr lang="en-US" dirty="0"/>
          </a:p>
          <a:p>
            <a:r>
              <a:rPr lang="en-US" dirty="0"/>
              <a:t>Most experiments use two or more factors. Ask subject matter experts’ opinions for main factors selection. The more factors in DOE, the more costs triggered.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65421414"/>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Factors</a:t>
            </a:r>
          </a:p>
        </p:txBody>
      </p:sp>
      <p:sp>
        <p:nvSpPr>
          <p:cNvPr id="3" name="Content Placeholder 2"/>
          <p:cNvSpPr>
            <a:spLocks noGrp="1"/>
          </p:cNvSpPr>
          <p:nvPr>
            <p:ph idx="1"/>
          </p:nvPr>
        </p:nvSpPr>
        <p:spPr/>
        <p:txBody>
          <a:bodyPr>
            <a:normAutofit/>
          </a:bodyPr>
          <a:lstStyle/>
          <a:p>
            <a:r>
              <a:rPr lang="en-US" dirty="0"/>
              <a:t>The goal of a DOE is to measure the effects of factors and interactions of factors on the outcome.</a:t>
            </a:r>
          </a:p>
          <a:p>
            <a:endParaRPr lang="en-US" dirty="0"/>
          </a:p>
          <a:p>
            <a:r>
              <a:rPr lang="en-US" dirty="0"/>
              <a:t>In DOE: </a:t>
            </a:r>
          </a:p>
          <a:p>
            <a:pPr lvl="1"/>
            <a:r>
              <a:rPr lang="en-US" dirty="0"/>
              <a:t>First, we create a set of different combinations of factors each at different levels.</a:t>
            </a:r>
          </a:p>
          <a:p>
            <a:pPr lvl="1"/>
            <a:r>
              <a:rPr lang="en-US" dirty="0"/>
              <a:t>Second, we run the experiment and collect the response values in different scenarios.</a:t>
            </a:r>
          </a:p>
          <a:p>
            <a:pPr lvl="1"/>
            <a:r>
              <a:rPr lang="en-US" dirty="0"/>
              <a:t>Third, we analyze the results and test how the response changes accordingly when factors change.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5321663"/>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Levels</a:t>
            </a:r>
          </a:p>
        </p:txBody>
      </p:sp>
      <p:sp>
        <p:nvSpPr>
          <p:cNvPr id="3" name="Content Placeholder 2"/>
          <p:cNvSpPr>
            <a:spLocks noGrp="1"/>
          </p:cNvSpPr>
          <p:nvPr>
            <p:ph idx="1"/>
          </p:nvPr>
        </p:nvSpPr>
        <p:spPr/>
        <p:txBody>
          <a:bodyPr>
            <a:normAutofit/>
          </a:bodyPr>
          <a:lstStyle/>
          <a:p>
            <a:r>
              <a:rPr lang="en-US" dirty="0"/>
              <a:t>Factor levels are the selected settings of a factor we are testing in the experiment.</a:t>
            </a:r>
          </a:p>
          <a:p>
            <a:endParaRPr lang="en-US" dirty="0"/>
          </a:p>
          <a:p>
            <a:r>
              <a:rPr lang="en-US" dirty="0"/>
              <a:t>The more levels a factor has, the more scenarios we have to create and test. As a result, more resources are required to collect samples and the model is more complicated.</a:t>
            </a:r>
          </a:p>
          <a:p>
            <a:endParaRPr lang="en-US" dirty="0"/>
          </a:p>
          <a:p>
            <a:r>
              <a:rPr lang="en-US" dirty="0"/>
              <a:t>The most popular DOE is two-level design, meaning only two levels for each factor.</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44249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12294" name="Content Placeholder 2"/>
          <p:cNvSpPr>
            <a:spLocks noGrp="1"/>
          </p:cNvSpPr>
          <p:nvPr>
            <p:ph idx="1"/>
          </p:nvPr>
        </p:nvSpPr>
        <p:spPr/>
        <p:txBody>
          <a:bodyPr>
            <a:normAutofit/>
          </a:bodyPr>
          <a:lstStyle/>
          <a:p>
            <a:pPr algn="just">
              <a:lnSpc>
                <a:spcPct val="150000"/>
              </a:lnSpc>
            </a:pPr>
            <a:r>
              <a:rPr lang="en-IN" dirty="0"/>
              <a:t>Potential choices for product features</a:t>
            </a:r>
          </a:p>
          <a:p>
            <a:pPr algn="just">
              <a:lnSpc>
                <a:spcPct val="150000"/>
              </a:lnSpc>
            </a:pPr>
            <a:r>
              <a:rPr lang="en-US" dirty="0"/>
              <a:t>Voice of Designers or Engineers</a:t>
            </a:r>
          </a:p>
          <a:p>
            <a:pPr algn="just">
              <a:lnSpc>
                <a:spcPct val="150000"/>
              </a:lnSpc>
            </a:pPr>
            <a:r>
              <a:rPr lang="en-US" dirty="0"/>
              <a:t>Each “What” item must be refined to “How’s”</a:t>
            </a:r>
            <a:endParaRPr lang="en-IN"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0200" y="3462337"/>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667000" y="3352800"/>
            <a:ext cx="4102101" cy="24765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Levels</a:t>
            </a:r>
          </a:p>
        </p:txBody>
      </p:sp>
      <p:sp>
        <p:nvSpPr>
          <p:cNvPr id="3" name="Content Placeholder 2"/>
          <p:cNvSpPr>
            <a:spLocks noGrp="1"/>
          </p:cNvSpPr>
          <p:nvPr>
            <p:ph idx="1"/>
          </p:nvPr>
        </p:nvSpPr>
        <p:spPr/>
        <p:txBody>
          <a:bodyPr>
            <a:normAutofit/>
          </a:bodyPr>
          <a:lstStyle/>
          <a:p>
            <a:r>
              <a:rPr lang="en-US" dirty="0"/>
              <a:t>Code of factor levels</a:t>
            </a:r>
          </a:p>
          <a:p>
            <a:pPr lvl="1"/>
            <a:r>
              <a:rPr lang="en-US" dirty="0"/>
              <a:t>High vs. Low</a:t>
            </a:r>
          </a:p>
          <a:p>
            <a:pPr lvl="1"/>
            <a:r>
              <a:rPr lang="en-US" dirty="0"/>
              <a:t>(+1) vs. (-1)</a:t>
            </a:r>
          </a:p>
          <a:p>
            <a:pPr lvl="1"/>
            <a:r>
              <a:rPr lang="en-US" dirty="0"/>
              <a:t>(+) vs. (-)</a:t>
            </a:r>
          </a:p>
          <a:p>
            <a:r>
              <a:rPr lang="en-US" dirty="0"/>
              <a:t>Example of factor levels</a:t>
            </a:r>
          </a:p>
          <a:p>
            <a:pPr lvl="1"/>
            <a:r>
              <a:rPr lang="en-US" dirty="0"/>
              <a:t>A study on how two factors affect the taste of cakes.</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4211" name="Picture 3"/>
          <p:cNvPicPr>
            <a:picLocks noChangeAspect="1" noChangeArrowheads="1"/>
          </p:cNvPicPr>
          <p:nvPr/>
        </p:nvPicPr>
        <p:blipFill>
          <a:blip r:embed="rId4" cstate="print"/>
          <a:srcRect/>
          <a:stretch>
            <a:fillRect/>
          </a:stretch>
        </p:blipFill>
        <p:spPr bwMode="auto">
          <a:xfrm>
            <a:off x="2743201" y="4267201"/>
            <a:ext cx="6068487"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38665520"/>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Combination</a:t>
            </a:r>
          </a:p>
        </p:txBody>
      </p:sp>
      <p:sp>
        <p:nvSpPr>
          <p:cNvPr id="3" name="Content Placeholder 2"/>
          <p:cNvSpPr>
            <a:spLocks noGrp="1"/>
          </p:cNvSpPr>
          <p:nvPr>
            <p:ph idx="1"/>
          </p:nvPr>
        </p:nvSpPr>
        <p:spPr/>
        <p:txBody>
          <a:bodyPr>
            <a:normAutofit/>
          </a:bodyPr>
          <a:lstStyle/>
          <a:p>
            <a:r>
              <a:rPr lang="en-US" dirty="0"/>
              <a:t>A </a:t>
            </a:r>
            <a:r>
              <a:rPr lang="en-US" b="1" dirty="0"/>
              <a:t>treatment </a:t>
            </a:r>
            <a:r>
              <a:rPr lang="en-US" dirty="0"/>
              <a:t>is a combination of different factors at different levels.</a:t>
            </a:r>
          </a:p>
          <a:p>
            <a:endParaRPr lang="en-US" dirty="0"/>
          </a:p>
          <a:p>
            <a:r>
              <a:rPr lang="en-US" dirty="0"/>
              <a:t>It is a unique scenario setting in an experiment.</a:t>
            </a:r>
          </a:p>
          <a:p>
            <a:endParaRPr lang="en-US" dirty="0"/>
          </a:p>
          <a:p>
            <a:r>
              <a:rPr lang="en-US" dirty="0"/>
              <a:t>Coding treatments:</a:t>
            </a:r>
          </a:p>
          <a:p>
            <a:pPr lvl="1"/>
            <a:r>
              <a:rPr lang="en-US" dirty="0"/>
              <a:t>If there are two factors in an experiment, we name one factor A and the other factor B.</a:t>
            </a:r>
          </a:p>
          <a:p>
            <a:pPr lvl="1"/>
            <a:r>
              <a:rPr lang="en-US" dirty="0"/>
              <a:t>A single treatment in an experiment is named for each factor:</a:t>
            </a:r>
          </a:p>
          <a:p>
            <a:pPr lvl="2"/>
            <a:r>
              <a:rPr lang="en-US" dirty="0"/>
              <a:t>--, +-, -+ and ++</a:t>
            </a:r>
          </a:p>
          <a:p>
            <a:pPr lvl="2"/>
            <a:r>
              <a:rPr lang="en-US" dirty="0"/>
              <a:t>l, a, b and ab</a:t>
            </a:r>
          </a:p>
          <a:p>
            <a:pPr>
              <a:buNone/>
            </a:pPr>
            <a:endParaRPr lang="en-US" sz="2800" dirty="0"/>
          </a:p>
          <a:p>
            <a:pPr lvl="1"/>
            <a:endParaRPr lang="en-US" sz="2800" dirty="0"/>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6628861"/>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Combination</a:t>
            </a:r>
          </a:p>
        </p:txBody>
      </p:sp>
      <p:sp>
        <p:nvSpPr>
          <p:cNvPr id="3" name="Content Placeholder 2"/>
          <p:cNvSpPr>
            <a:spLocks noGrp="1"/>
          </p:cNvSpPr>
          <p:nvPr>
            <p:ph idx="1"/>
          </p:nvPr>
        </p:nvSpPr>
        <p:spPr/>
        <p:txBody>
          <a:bodyPr/>
          <a:lstStyle/>
          <a:p>
            <a:r>
              <a:rPr lang="en-US" dirty="0"/>
              <a:t>Example of treatment</a:t>
            </a:r>
          </a:p>
          <a:p>
            <a:pPr lvl="1"/>
            <a:r>
              <a:rPr lang="en-US" dirty="0"/>
              <a:t>A study on how two factors affect the taste of cakes.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992</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429000" y="2209800"/>
            <a:ext cx="4495800" cy="185606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6259" name="Picture 3"/>
          <p:cNvPicPr>
            <a:picLocks noChangeAspect="1" noChangeArrowheads="1"/>
          </p:cNvPicPr>
          <p:nvPr/>
        </p:nvPicPr>
        <p:blipFill>
          <a:blip r:embed="rId5" cstate="print"/>
          <a:srcRect/>
          <a:stretch>
            <a:fillRect/>
          </a:stretch>
        </p:blipFill>
        <p:spPr bwMode="auto">
          <a:xfrm>
            <a:off x="4114800" y="4343400"/>
            <a:ext cx="3200400" cy="167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4" name="Right Arrow 13"/>
          <p:cNvSpPr/>
          <p:nvPr/>
        </p:nvSpPr>
        <p:spPr>
          <a:xfrm rot="5400000">
            <a:off x="6172200" y="403458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86007688"/>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a:t>
            </a:r>
          </a:p>
        </p:txBody>
      </p:sp>
      <p:sp>
        <p:nvSpPr>
          <p:cNvPr id="3" name="Content Placeholder 2"/>
          <p:cNvSpPr>
            <a:spLocks noGrp="1"/>
          </p:cNvSpPr>
          <p:nvPr>
            <p:ph idx="1"/>
          </p:nvPr>
        </p:nvSpPr>
        <p:spPr/>
        <p:txBody>
          <a:bodyPr>
            <a:normAutofit/>
          </a:bodyPr>
          <a:lstStyle/>
          <a:p>
            <a:r>
              <a:rPr lang="en-US" dirty="0"/>
              <a:t>A </a:t>
            </a:r>
            <a:r>
              <a:rPr lang="en-US" b="1" dirty="0"/>
              <a:t>response</a:t>
            </a:r>
            <a:r>
              <a:rPr lang="en-US" dirty="0"/>
              <a:t> is the output of a process, a system, or a product.</a:t>
            </a:r>
          </a:p>
          <a:p>
            <a:endParaRPr lang="en-US" dirty="0"/>
          </a:p>
          <a:p>
            <a:r>
              <a:rPr lang="en-US" dirty="0"/>
              <a:t>It is the outcome we are interested to improve by optimizing the settings of factors.</a:t>
            </a:r>
          </a:p>
          <a:p>
            <a:endParaRPr lang="en-US" dirty="0"/>
          </a:p>
          <a:p>
            <a:r>
              <a:rPr lang="en-US" dirty="0"/>
              <a:t>In an experiment, we observe, record, and analyze the corresponding changes occurring in the response after changing the settings of different factors.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27549059"/>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a:t>
            </a:r>
          </a:p>
        </p:txBody>
      </p:sp>
      <p:sp>
        <p:nvSpPr>
          <p:cNvPr id="3" name="Content Placeholder 2"/>
          <p:cNvSpPr>
            <a:spLocks noGrp="1"/>
          </p:cNvSpPr>
          <p:nvPr>
            <p:ph idx="1"/>
          </p:nvPr>
        </p:nvSpPr>
        <p:spPr/>
        <p:txBody>
          <a:bodyPr>
            <a:normAutofit/>
          </a:bodyPr>
          <a:lstStyle/>
          <a:p>
            <a:r>
              <a:rPr lang="en-US" dirty="0"/>
              <a:t>Example of treatment</a:t>
            </a:r>
          </a:p>
          <a:p>
            <a:pPr lvl="1"/>
            <a:r>
              <a:rPr lang="en-US" dirty="0"/>
              <a:t>A study on how two factors affect the taste of cakes. We use a predefined metric to measure the cake’s tastiness.</a:t>
            </a:r>
          </a:p>
          <a:p>
            <a:pPr lvl="1"/>
            <a:r>
              <a:rPr lang="en-US" dirty="0"/>
              <a:t>After running each treatment, we obtain and record the resulting response 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7285" name="Picture 5"/>
          <p:cNvPicPr>
            <a:picLocks noChangeAspect="1" noChangeArrowheads="1"/>
          </p:cNvPicPr>
          <p:nvPr/>
        </p:nvPicPr>
        <p:blipFill>
          <a:blip r:embed="rId4" cstate="print"/>
          <a:srcRect/>
          <a:stretch>
            <a:fillRect/>
          </a:stretch>
        </p:blipFill>
        <p:spPr bwMode="auto">
          <a:xfrm>
            <a:off x="3962400" y="4989292"/>
            <a:ext cx="3352800" cy="13752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7284" name="Picture 4"/>
          <p:cNvPicPr>
            <a:picLocks noChangeAspect="1" noChangeArrowheads="1"/>
          </p:cNvPicPr>
          <p:nvPr/>
        </p:nvPicPr>
        <p:blipFill>
          <a:blip r:embed="rId5" cstate="print"/>
          <a:srcRect/>
          <a:stretch>
            <a:fillRect/>
          </a:stretch>
        </p:blipFill>
        <p:spPr bwMode="auto">
          <a:xfrm>
            <a:off x="3352800" y="3145832"/>
            <a:ext cx="4572000" cy="157856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3" name="Right Arrow 12"/>
          <p:cNvSpPr/>
          <p:nvPr/>
        </p:nvSpPr>
        <p:spPr>
          <a:xfrm rot="5400000">
            <a:off x="6781800" y="46952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31692246"/>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Effect</a:t>
            </a:r>
          </a:p>
        </p:txBody>
      </p:sp>
      <p:sp>
        <p:nvSpPr>
          <p:cNvPr id="3" name="Content Placeholder 2"/>
          <p:cNvSpPr>
            <a:spLocks noGrp="1"/>
          </p:cNvSpPr>
          <p:nvPr>
            <p:ph idx="1"/>
          </p:nvPr>
        </p:nvSpPr>
        <p:spPr/>
        <p:txBody>
          <a:bodyPr>
            <a:normAutofit/>
          </a:bodyPr>
          <a:lstStyle/>
          <a:p>
            <a:r>
              <a:rPr lang="en-US" b="1" dirty="0"/>
              <a:t>Main effect </a:t>
            </a:r>
            <a:r>
              <a:rPr lang="en-US" dirty="0"/>
              <a:t>is the average change in the response resulting from the change in the levels of a factor.</a:t>
            </a:r>
          </a:p>
          <a:p>
            <a:endParaRPr lang="en-US" dirty="0"/>
          </a:p>
          <a:p>
            <a:r>
              <a:rPr lang="en-US" dirty="0"/>
              <a:t>It captures the effect of a factor alone on the response without taking into consideration other factors.</a:t>
            </a:r>
          </a:p>
          <a:p>
            <a:endParaRPr lang="en-US" dirty="0"/>
          </a:p>
          <a:p>
            <a:r>
              <a:rPr lang="en-US" dirty="0"/>
              <a:t>In the baking cake example, the main effects of temperature and time length are</a:t>
            </a:r>
          </a:p>
        </p:txBody>
      </p:sp>
      <p:sp>
        <p:nvSpPr>
          <p:cNvPr id="7" name="Slide Number Placeholder 6"/>
          <p:cNvSpPr>
            <a:spLocks noGrp="1"/>
          </p:cNvSpPr>
          <p:nvPr>
            <p:ph type="sldNum" sz="quarter" idx="4"/>
          </p:nvPr>
        </p:nvSpPr>
        <p:spPr/>
        <p:txBody>
          <a:bodyPr/>
          <a:lstStyle/>
          <a:p>
            <a:fld id="{5A6A12F4-C341-4E64-9C18-B0BA3358FAF5}" type="slidenum">
              <a:rPr lang="en-US" smtClean="0"/>
              <a:pPr/>
              <a:t>995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56025718"/>
              </p:ext>
            </p:extLst>
          </p:nvPr>
        </p:nvGraphicFramePr>
        <p:xfrm>
          <a:off x="3780631" y="4572000"/>
          <a:ext cx="3817937" cy="654050"/>
        </p:xfrm>
        <a:graphic>
          <a:graphicData uri="http://schemas.openxmlformats.org/presentationml/2006/ole">
            <mc:AlternateContent xmlns:mc="http://schemas.openxmlformats.org/markup-compatibility/2006">
              <mc:Choice xmlns:v="urn:schemas-microsoft-com:vml" Requires="v">
                <p:oleObj spid="_x0000_s101378" name="Equation" r:id="rId5" imgW="2298700" imgH="393700" progId="Equation.3">
                  <p:embed/>
                </p:oleObj>
              </mc:Choice>
              <mc:Fallback>
                <p:oleObj name="Equation" r:id="rId5" imgW="22987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0631" y="45720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07" name="Object 3"/>
          <p:cNvGraphicFramePr>
            <a:graphicFrameLocks noChangeAspect="1"/>
          </p:cNvGraphicFramePr>
          <p:nvPr>
            <p:extLst>
              <p:ext uri="{D42A27DB-BD31-4B8C-83A1-F6EECF244321}">
                <p14:modId xmlns:p14="http://schemas.microsoft.com/office/powerpoint/2010/main" val="1118320216"/>
              </p:ext>
            </p:extLst>
          </p:nvPr>
        </p:nvGraphicFramePr>
        <p:xfrm>
          <a:off x="3856831" y="5562600"/>
          <a:ext cx="3817937" cy="654050"/>
        </p:xfrm>
        <a:graphic>
          <a:graphicData uri="http://schemas.openxmlformats.org/presentationml/2006/ole">
            <mc:AlternateContent xmlns:mc="http://schemas.openxmlformats.org/markup-compatibility/2006">
              <mc:Choice xmlns:v="urn:schemas-microsoft-com:vml" Requires="v">
                <p:oleObj spid="_x0000_s101379" name="Equation" r:id="rId7" imgW="2298700" imgH="393700" progId="Equation.3">
                  <p:embed/>
                </p:oleObj>
              </mc:Choice>
              <mc:Fallback>
                <p:oleObj name="Equation" r:id="rId7" imgW="2298700" imgH="393700" progId="Equation.3">
                  <p:embed/>
                  <p:pic>
                    <p:nvPicPr>
                      <p:cNvPr id="9830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6831" y="55626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95066177"/>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Effect</a:t>
            </a:r>
          </a:p>
        </p:txBody>
      </p:sp>
      <p:sp>
        <p:nvSpPr>
          <p:cNvPr id="3" name="Content Placeholder 2"/>
          <p:cNvSpPr>
            <a:spLocks noGrp="1"/>
          </p:cNvSpPr>
          <p:nvPr>
            <p:ph idx="1"/>
          </p:nvPr>
        </p:nvSpPr>
        <p:spPr/>
        <p:txBody>
          <a:bodyPr>
            <a:normAutofit/>
          </a:bodyPr>
          <a:lstStyle/>
          <a:p>
            <a:r>
              <a:rPr lang="en-US" dirty="0"/>
              <a:t>Interpretation of main effect in the example:</a:t>
            </a:r>
          </a:p>
          <a:p>
            <a:pPr lvl="1"/>
            <a:endParaRPr lang="en-US" sz="2400" dirty="0"/>
          </a:p>
          <a:p>
            <a:pPr lvl="1"/>
            <a:r>
              <a:rPr lang="en-US" dirty="0"/>
              <a:t>By changing the temperature level of the oven from high to low, the response (i.e., tastiness of the cake) increases by 6 measurement units.</a:t>
            </a:r>
          </a:p>
          <a:p>
            <a:pPr lvl="1"/>
            <a:endParaRPr lang="en-US" dirty="0"/>
          </a:p>
          <a:p>
            <a:pPr lvl="1"/>
            <a:r>
              <a:rPr lang="en-US" dirty="0"/>
              <a:t>By changing the time length of baking from high to low, the response (i.e., tastiness of the cake) increases by 2 measurement units.</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08529085"/>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Interaction Effect</a:t>
            </a:r>
          </a:p>
        </p:txBody>
      </p:sp>
      <p:sp>
        <p:nvSpPr>
          <p:cNvPr id="3" name="Content Placeholder 2"/>
          <p:cNvSpPr>
            <a:spLocks noGrp="1"/>
          </p:cNvSpPr>
          <p:nvPr>
            <p:ph idx="1"/>
          </p:nvPr>
        </p:nvSpPr>
        <p:spPr/>
        <p:txBody>
          <a:bodyPr>
            <a:normAutofit/>
          </a:bodyPr>
          <a:lstStyle/>
          <a:p>
            <a:r>
              <a:rPr lang="en-US" b="1" dirty="0"/>
              <a:t>Interaction effect </a:t>
            </a:r>
            <a:r>
              <a:rPr lang="en-US" dirty="0"/>
              <a:t>is the average change in the response resulting from the change in the interaction of multiple factors.</a:t>
            </a:r>
          </a:p>
          <a:p>
            <a:endParaRPr lang="en-US" dirty="0"/>
          </a:p>
          <a:p>
            <a:r>
              <a:rPr lang="en-US" dirty="0"/>
              <a:t>It occurs when the change in the response triggered by one factor depends on the change in other factor(s).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997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870277"/>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Interaction Effect</a:t>
            </a:r>
          </a:p>
        </p:txBody>
      </p:sp>
      <p:sp>
        <p:nvSpPr>
          <p:cNvPr id="3" name="Content Placeholder 2"/>
          <p:cNvSpPr>
            <a:spLocks noGrp="1"/>
          </p:cNvSpPr>
          <p:nvPr>
            <p:ph idx="1"/>
          </p:nvPr>
        </p:nvSpPr>
        <p:spPr/>
        <p:txBody>
          <a:bodyPr>
            <a:normAutofit/>
          </a:bodyPr>
          <a:lstStyle/>
          <a:p>
            <a:r>
              <a:rPr lang="en-US" dirty="0"/>
              <a:t>Example of interaction effect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By changing the interaction from high to low, the response (i.e., tastiness of the cake) increases by 4 measurement units.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2590801" y="2133601"/>
            <a:ext cx="6863985" cy="1447801"/>
            <a:chOff x="838200" y="2514600"/>
            <a:chExt cx="6863985" cy="1447801"/>
          </a:xfrm>
        </p:grpSpPr>
        <p:pic>
          <p:nvPicPr>
            <p:cNvPr id="99331" name="Picture 3"/>
            <p:cNvPicPr>
              <a:picLocks noChangeAspect="1" noChangeArrowheads="1"/>
            </p:cNvPicPr>
            <p:nvPr/>
          </p:nvPicPr>
          <p:blipFill>
            <a:blip r:embed="rId5" cstate="print"/>
            <a:srcRect/>
            <a:stretch>
              <a:fillRect/>
            </a:stretch>
          </p:blipFill>
          <p:spPr bwMode="auto">
            <a:xfrm>
              <a:off x="838200" y="2514600"/>
              <a:ext cx="4427157" cy="1447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ounded Rectangular Callout 6"/>
            <p:cNvSpPr/>
            <p:nvPr/>
          </p:nvSpPr>
          <p:spPr>
            <a:xfrm>
              <a:off x="3581400" y="2514601"/>
              <a:ext cx="914400" cy="1447800"/>
            </a:xfrm>
            <a:prstGeom prst="wedgeRoundRectCallout">
              <a:avLst>
                <a:gd name="adj1" fmla="val 180899"/>
                <a:gd name="adj2" fmla="val -1417"/>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638800" y="3048000"/>
              <a:ext cx="2063385" cy="400110"/>
            </a:xfrm>
            <a:prstGeom prst="rect">
              <a:avLst/>
            </a:prstGeom>
            <a:noFill/>
          </p:spPr>
          <p:txBody>
            <a:bodyPr wrap="none" rtlCol="0">
              <a:spAutoFit/>
            </a:bodyPr>
            <a:lstStyle/>
            <a:p>
              <a:r>
                <a:rPr lang="en-US" sz="2000" b="1" dirty="0">
                  <a:solidFill>
                    <a:srgbClr val="000000"/>
                  </a:solidFill>
                  <a:latin typeface="+mj-lt"/>
                </a:rPr>
                <a:t>One interaction</a:t>
              </a:r>
            </a:p>
          </p:txBody>
        </p:sp>
      </p:grpSp>
      <p:graphicFrame>
        <p:nvGraphicFramePr>
          <p:cNvPr id="99332" name="Object 4"/>
          <p:cNvGraphicFramePr>
            <a:graphicFrameLocks noChangeAspect="1"/>
          </p:cNvGraphicFramePr>
          <p:nvPr>
            <p:extLst>
              <p:ext uri="{D42A27DB-BD31-4B8C-83A1-F6EECF244321}">
                <p14:modId xmlns:p14="http://schemas.microsoft.com/office/powerpoint/2010/main" val="2264044139"/>
              </p:ext>
            </p:extLst>
          </p:nvPr>
        </p:nvGraphicFramePr>
        <p:xfrm>
          <a:off x="2514601" y="4038600"/>
          <a:ext cx="5514975" cy="838200"/>
        </p:xfrm>
        <a:graphic>
          <a:graphicData uri="http://schemas.openxmlformats.org/presentationml/2006/ole">
            <mc:AlternateContent xmlns:mc="http://schemas.openxmlformats.org/markup-compatibility/2006">
              <mc:Choice xmlns:v="urn:schemas-microsoft-com:vml" Requires="v">
                <p:oleObj spid="_x0000_s102402" name="Equation" r:id="rId6" imgW="2590560" imgH="393480" progId="Equation.3">
                  <p:embed/>
                </p:oleObj>
              </mc:Choice>
              <mc:Fallback>
                <p:oleObj name="Equation" r:id="rId6" imgW="2590560" imgH="393480" progId="Equation.3">
                  <p:embed/>
                  <p:pic>
                    <p:nvPicPr>
                      <p:cNvPr id="99332" name="Object 4"/>
                      <p:cNvPicPr>
                        <a:picLocks noChangeAspect="1" noChangeArrowheads="1"/>
                      </p:cNvPicPr>
                      <p:nvPr/>
                    </p:nvPicPr>
                    <p:blipFill>
                      <a:blip r:embed="rId7"/>
                      <a:srcRect/>
                      <a:stretch>
                        <a:fillRect/>
                      </a:stretch>
                    </p:blipFill>
                    <p:spPr bwMode="auto">
                      <a:xfrm>
                        <a:off x="2514601" y="4038600"/>
                        <a:ext cx="55149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794366719"/>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k</a:t>
            </a:r>
            <a:r>
              <a:rPr lang="en-US" dirty="0"/>
              <a:t> Full Factorial DOE</a:t>
            </a:r>
          </a:p>
        </p:txBody>
      </p:sp>
      <p:sp>
        <p:nvSpPr>
          <p:cNvPr id="3" name="Content Placeholder 2"/>
          <p:cNvSpPr>
            <a:spLocks noGrp="1"/>
          </p:cNvSpPr>
          <p:nvPr>
            <p:ph idx="1"/>
          </p:nvPr>
        </p:nvSpPr>
        <p:spPr/>
        <p:txBody>
          <a:bodyPr>
            <a:normAutofit/>
          </a:bodyPr>
          <a:lstStyle/>
          <a:p>
            <a:r>
              <a:rPr lang="en-US" dirty="0"/>
              <a:t>In a </a:t>
            </a:r>
            <a:r>
              <a:rPr lang="en-US" b="1" dirty="0"/>
              <a:t>full factorial experiment</a:t>
            </a:r>
            <a:r>
              <a:rPr lang="en-US" dirty="0"/>
              <a:t>, all of the possible combinations of factors and levels are created and tested.</a:t>
            </a:r>
          </a:p>
          <a:p>
            <a:endParaRPr lang="en-US" dirty="0"/>
          </a:p>
          <a:p>
            <a:r>
              <a:rPr lang="en-US" dirty="0"/>
              <a:t>For example, for two-level design (i.e., each factor has two levels) with k factors, there are 2</a:t>
            </a:r>
            <a:r>
              <a:rPr lang="en-US" baseline="30000" dirty="0"/>
              <a:t>k</a:t>
            </a:r>
            <a:r>
              <a:rPr lang="en-US" dirty="0"/>
              <a:t> possible scenarios or treatments.</a:t>
            </a:r>
          </a:p>
          <a:p>
            <a:pPr lvl="1"/>
            <a:r>
              <a:rPr lang="en-US" dirty="0"/>
              <a:t>2 factors, each with 2 levels, we have 2</a:t>
            </a:r>
            <a:r>
              <a:rPr lang="en-US" baseline="30000" dirty="0"/>
              <a:t>2 </a:t>
            </a:r>
            <a:r>
              <a:rPr lang="en-US" dirty="0"/>
              <a:t>= 4 treatments</a:t>
            </a:r>
          </a:p>
          <a:p>
            <a:pPr lvl="1"/>
            <a:r>
              <a:rPr lang="en-US" dirty="0"/>
              <a:t>3 factors, each with 2 levels, we have 2</a:t>
            </a:r>
            <a:r>
              <a:rPr lang="en-US" baseline="30000" dirty="0"/>
              <a:t>3 </a:t>
            </a:r>
            <a:r>
              <a:rPr lang="en-US" dirty="0"/>
              <a:t>= 8 treatments</a:t>
            </a:r>
          </a:p>
          <a:p>
            <a:pPr lvl="1"/>
            <a:r>
              <a:rPr lang="en-US" dirty="0"/>
              <a:t>k factors, each with 2 levels, we have 2</a:t>
            </a:r>
            <a:r>
              <a:rPr lang="en-US" baseline="30000" dirty="0"/>
              <a:t>k</a:t>
            </a:r>
            <a:r>
              <a:rPr lang="en-US" dirty="0"/>
              <a:t> treatments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92314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AQP_PASS_ACTION_1" val="0"/>
  <p:tag name="AQP_FAIL_ACTION_1" val="0"/>
  <p:tag name="AQP_PASS_SCORE_1" val="0"/>
  <p:tag name="AQP_TRAP_1" val="0"/>
  <p:tag name="AQP_ATTEMPTS_1" val="0"/>
  <p:tag name="ENGAGE_INTERACTION_TITLE_2" val="HELP"/>
  <p:tag name="ENGAGE_INTERACTION_FILENAME_2" val="C:\Users\EPlate\Dropbox\eLearning Modules\2.2 Six Sigma Statistics\Help.intr"/>
  <p:tag name="ENGAGE_INTERACTION_PAUSE_2" val="1"/>
  <p:tag name="ENGAGE_INTERACTION_ID_2" val="6dyhs6E9x0r"/>
  <p:tag name="ENGAGE_INTERACTION_TABNAME_2" val="HELP"/>
  <p:tag name="ENGAGE_LAST_MODIFY_DATE_2" val="41275.8828125"/>
  <p:tag name="EMBEDDEDCONTENT_LASTWRITETIMEUTC_2" val="2014-11-18 18:57:17Z"/>
  <p:tag name="AQP_PASS_ACTION_2" val="0"/>
  <p:tag name="AQP_FAIL_ACTION_2" val="0"/>
  <p:tag name="AQP_PASS_SCORE_2" val="0"/>
  <p:tag name="AQP_TRAP_2" val="0"/>
  <p:tag name="AQP_ATTEMPTS_2" val="0"/>
  <p:tag name="ENGAGE_INTERACTION_TITLE_1" val="Performing Multiple Linear Regression"/>
  <p:tag name="ENGAGE_INTERACTION_FILENAME_1" val="C:\Users\adminmp\AppData\Roaming\Articulate\Presenter\Project\FE172514-6928-46A6-83BD-380246AEF28B\embedded content\379\Performing Multiple Linear Regression_slide_9.intr"/>
  <p:tag name="ENGAGE_INTERACTION_PAUSE_1" val="1"/>
  <p:tag name="ENGAGE_INTERACTION_ID_1" val="a38ba"/>
  <p:tag name="ENGAGE_INTERACTION_TABNAME_1" val="Performing Multiple Linear Regression"/>
  <p:tag name="ENGAGE_LAST_MODIFY_DATE_1" val="42899.7852662037"/>
  <p:tag name="EMBEDDEDCONTENT_LASTWRITETIMEUTC_1" val="2017-06-13 22:50:47Z"/>
  <p:tag name="ARTICULATE_PROJECT_OPEN" val="0"/>
  <p:tag name="ARTICULATE_SLIDE_COUNT" val="1247"/>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anSigma">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8" ma:contentTypeDescription="Create a new document." ma:contentTypeScope="" ma:versionID="b8fb977e0d349952a12220630dae0ffc">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428e03594f4a9b2c088c9ff20e4d0968"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370C3D-6F85-48AB-9CFC-2D07F6A0E451}">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bd37fc63-8ab8-4d09-9a00-22bf9119bb85"/>
    <ds:schemaRef ds:uri="http://purl.org/dc/terms/"/>
    <ds:schemaRef ds:uri="462c1dbc-3f81-426d-a3a1-ed120e18b43d"/>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7A064ED-2FC1-4F54-B722-F3DB69EEF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181DF7-E18C-47F2-916C-55B9886A2B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LeanSigma</Template>
  <TotalTime>31073</TotalTime>
  <Words>138945</Words>
  <Application>Microsoft Office PowerPoint</Application>
  <PresentationFormat>Widescreen</PresentationFormat>
  <Paragraphs>16347</Paragraphs>
  <Slides>1247</Slides>
  <Notes>1113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1247</vt:i4>
      </vt:variant>
    </vt:vector>
  </HeadingPairs>
  <TitlesOfParts>
    <vt:vector size="1258" baseType="lpstr">
      <vt:lpstr>MS Mincho</vt:lpstr>
      <vt:lpstr>ＭＳ Ｐゴシック</vt:lpstr>
      <vt:lpstr>PMingLiU</vt:lpstr>
      <vt:lpstr>Arial</vt:lpstr>
      <vt:lpstr>Calibri</vt:lpstr>
      <vt:lpstr>Source Sans Pro</vt:lpstr>
      <vt:lpstr>Symbol</vt:lpstr>
      <vt:lpstr>Times New Roman</vt:lpstr>
      <vt:lpstr>Trebuchet MS</vt:lpstr>
      <vt:lpstr>LeanSigma</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PowerPoint Presentation</vt:lpstr>
      <vt:lpstr>PowerPoint Presentation</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Pareto Chart in SigmaXL</vt:lpstr>
      <vt:lpstr>Create Pareto Chart in SigmaXL</vt:lpstr>
      <vt:lpstr>Create Pareto Chart in SigmaXL</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1.3.2 Business Case and Charter</vt:lpstr>
      <vt:lpstr>Business Case and Project Charter</vt:lpstr>
      <vt:lpstr>Project Charter</vt:lpstr>
      <vt:lpstr>Project Charter</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Tools Advantages</vt:lpstr>
      <vt:lpstr>Project Planning Tools Disadvantages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Functional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Basic Value Stream Map Prototype </vt:lpstr>
      <vt:lpstr>Additional Mapping Techniques</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68-95-99.7 Rule</vt:lpstr>
      <vt:lpstr>68-95-99.7 Rule</vt:lpstr>
      <vt:lpstr>Normality</vt:lpstr>
      <vt:lpstr>Normality Testing</vt:lpstr>
      <vt:lpstr>Use SigmaXL to Run a Normality Test</vt:lpstr>
      <vt:lpstr>Use SigmaXL to Run a Normality Test</vt:lpstr>
      <vt:lpstr>Use SigmaXL to Run a Normality Test</vt:lpstr>
      <vt:lpstr>Use SigmaXL to Run a Normality Test</vt:lpstr>
      <vt:lpstr>2.2.4 Graphical Analysis</vt:lpstr>
      <vt:lpstr>What is Graphical Analysis?</vt:lpstr>
      <vt:lpstr>Graphical Analysis Example</vt:lpstr>
      <vt:lpstr>Box Plot</vt:lpstr>
      <vt:lpstr>Box Plot</vt:lpstr>
      <vt:lpstr>How to Use SigmaXL to Generate a Box Plot </vt:lpstr>
      <vt:lpstr>How to Use SigmaXL to Generate a Box Plot </vt:lpstr>
      <vt:lpstr>How to Use SigmaXL to Generate a Box Plot </vt:lpstr>
      <vt:lpstr>Histogram</vt:lpstr>
      <vt:lpstr>Histogram</vt:lpstr>
      <vt:lpstr>Histogram</vt:lpstr>
      <vt:lpstr>How to Use SigmaXL to Generate a Histogram</vt:lpstr>
      <vt:lpstr>How to Use SigmaXL to Generate a Histogram</vt:lpstr>
      <vt:lpstr>How to Use SigmaXL to Generate a Histogram</vt:lpstr>
      <vt:lpstr>Scatter Plot</vt:lpstr>
      <vt:lpstr>Scatter Plot</vt:lpstr>
      <vt:lpstr>How to Use SigmaXL to Generate a Scatter Plot</vt:lpstr>
      <vt:lpstr>How to Use SigmaXL to Generate a Scatter Plot</vt:lpstr>
      <vt:lpstr>How to Use SigmaXL to Generate a Scatter Plot</vt:lpstr>
      <vt:lpstr>Run Chart</vt:lpstr>
      <vt:lpstr>How to Plot a Run Chart in SigmaXL</vt:lpstr>
      <vt:lpstr>How to Plot a Run Chart in SigmaXL</vt:lpstr>
      <vt:lpstr>Run Chart Example</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SigmaXL to Implement a Variable MSA </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Use SigmaXL to Run a Process Capability Analysis</vt:lpstr>
      <vt:lpstr>Use SigmaXL to Run a Process Capability Analysis</vt:lpstr>
      <vt:lpstr>Use SigmaXL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Patterns of Variation</vt:lpstr>
      <vt:lpstr>Black Belt Training: Analyze Phase</vt:lpstr>
      <vt:lpstr>3.1.1 Multi-Vari Analysis</vt:lpstr>
      <vt:lpstr>What is Multi-Vari Analysis?</vt:lpstr>
      <vt:lpstr>Hierarchy</vt:lpstr>
      <vt:lpstr>Crossed Hierarchy</vt:lpstr>
      <vt:lpstr>Nested Hierarchy</vt:lpstr>
      <vt:lpstr>Use SigmaXL to Perform Multi-Vari Analysis</vt:lpstr>
      <vt:lpstr>Use SigmaXL to Perform Multi-Vari Analysis</vt:lpstr>
      <vt:lpstr>Use SigmaXL to Perform Multi-Vari Analysis</vt:lpstr>
      <vt:lpstr>Use SigmaXL to Perform Multi-Vari Analysis</vt:lpstr>
      <vt:lpstr>Interpreting SigmaXL’s Multi-Vari Analysis</vt:lpstr>
      <vt:lpstr>Interpreting SigmaXL’s Multi-Vari Analysis</vt:lpstr>
      <vt:lpstr>Use SigmaXL to Perform Multi-Vari Analysis</vt:lpstr>
      <vt:lpstr>3.1.2 Classes of Distribution</vt:lpstr>
      <vt:lpstr>What is Probability?</vt:lpstr>
      <vt:lpstr>Probability Property</vt:lpstr>
      <vt:lpstr>Probability Property</vt:lpstr>
      <vt:lpstr>Probability Property</vt:lpstr>
      <vt:lpstr>Probability Property</vt:lpstr>
      <vt:lpstr>What is Distribution?</vt:lpstr>
      <vt:lpstr>Probability Mass Function</vt:lpstr>
      <vt:lpstr>Probability Density Function</vt:lpstr>
      <vt:lpstr>Advantages of Distribution</vt:lpstr>
      <vt:lpstr>Measures of Skewness and Kurtosis</vt:lpstr>
      <vt:lpstr>Skewness</vt:lpstr>
      <vt:lpstr>Skewness</vt:lpstr>
      <vt:lpstr>Kurtosis</vt:lpstr>
      <vt:lpstr>Kurtosis</vt:lpstr>
      <vt:lpstr>Multimodal Distribution</vt:lpstr>
      <vt:lpstr>Bimodal Distribution</vt:lpstr>
      <vt:lpstr>Examples of Discrete Distribution</vt:lpstr>
      <vt:lpstr>Binomial Distribution</vt:lpstr>
      <vt:lpstr>Binomial Distribution</vt:lpstr>
      <vt:lpstr>Poisson Distribution</vt:lpstr>
      <vt:lpstr>Poisson Distribution</vt:lpstr>
      <vt:lpstr>Examples of Continuous Distribution</vt:lpstr>
      <vt:lpstr>Normal Distribution</vt:lpstr>
      <vt:lpstr>Normal Distribution</vt:lpstr>
      <vt:lpstr>Exponential Distribution</vt:lpstr>
      <vt:lpstr>Exponential Distribution</vt:lpstr>
      <vt:lpstr>Weibull Distribution</vt:lpstr>
      <vt:lpstr>Weibull Distribution</vt:lpstr>
      <vt:lpstr>Student’s T Distribution</vt:lpstr>
      <vt:lpstr>Student’s T Distribution</vt:lpstr>
      <vt:lpstr>Chi-Square Distribution</vt:lpstr>
      <vt:lpstr>Chi-Square Distribution</vt:lpstr>
      <vt:lpstr>F Distribution</vt:lpstr>
      <vt:lpstr>F Distribution</vt:lpstr>
      <vt:lpstr>Use SigmaXL to Fit a Distribution</vt:lpstr>
      <vt:lpstr>Use SigmaXL to Fit a Distribution</vt:lpstr>
      <vt:lpstr>Use SigmaXL to Fit a Distribution</vt:lpstr>
      <vt:lpstr>Use SigmaXL to Fit a Distribution</vt:lpstr>
      <vt:lpstr>Use SigmaXL to Fit a Distribution</vt:lpstr>
      <vt:lpstr>3.2 Inferential Statistics</vt:lpstr>
      <vt:lpstr>Black Belt Training: Analyze Phase</vt:lpstr>
      <vt:lpstr>3.2.1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3.2.2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3.2.3 Sample Size</vt:lpstr>
      <vt:lpstr>Sample Size</vt:lpstr>
      <vt:lpstr>Sample Size Calculation</vt:lpstr>
      <vt:lpstr>Sample Size Calculation</vt:lpstr>
      <vt:lpstr>Use SigmaXL to Calculate the Sample Size</vt:lpstr>
      <vt:lpstr>Use SigmaXL to Calculate the Sample Size</vt:lpstr>
      <vt:lpstr>Use SigmaXL to Calculate the Sample Size</vt:lpstr>
      <vt:lpstr>Use SigmaXL to Calculate the Sample Size</vt:lpstr>
      <vt:lpstr>3.2.4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SigmaXL: Calculate the Confidence Interval of the Mean</vt:lpstr>
      <vt:lpstr>SigmaXL: Calculate the Confidence Interval of the Mean</vt:lpstr>
      <vt:lpstr>SigmaXL: Calculate the Confidence Interval of the Mean</vt:lpstr>
      <vt:lpstr>SigmaXL: Calculate the Confidence Interval of the Mean</vt:lpstr>
      <vt:lpstr>3.3 Hypothesis Testing</vt:lpstr>
      <vt:lpstr>Black Belt Training: Analyze Phase</vt:lpstr>
      <vt:lpstr>3.3.1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3.3.2 Statistical Significance</vt:lpstr>
      <vt:lpstr>Statistical Significance</vt:lpstr>
      <vt:lpstr>Practical Significance</vt:lpstr>
      <vt:lpstr>Example</vt:lpstr>
      <vt:lpstr>3.3.3 Risk; Alpha &amp; Beta</vt:lpstr>
      <vt:lpstr>Errors in Hypothesis Testing</vt:lpstr>
      <vt:lpstr>Type I Error</vt:lpstr>
      <vt:lpstr>Alpha (α)</vt:lpstr>
      <vt:lpstr>Type II Error</vt:lpstr>
      <vt:lpstr>Beta (β)</vt:lpstr>
      <vt:lpstr>3.3.4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3.4 Hypothesis Tests: Normal Data</vt:lpstr>
      <vt:lpstr>Black Belt Training: Analyze Phase</vt:lpstr>
      <vt:lpstr>3.4.1 1 &amp; 2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σ1 =  σ2</vt:lpstr>
      <vt:lpstr>Test Statistic &amp; Critical Value of a Two Sample T-Test when σ1 ≠  σ2</vt:lpstr>
      <vt:lpstr>Test Statistic &amp; Critical Value of a Paired T-Test</vt:lpstr>
      <vt:lpstr>Decision Rules of a Two 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3.4.2 One Sample Variance</vt:lpstr>
      <vt:lpstr>What is One Sample Variance Test?</vt:lpstr>
      <vt:lpstr>Chi-Square Test</vt:lpstr>
      <vt:lpstr>Chi-Square Test</vt:lpstr>
      <vt:lpstr>Chi-Square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3.4.3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3.5 Hypothesis Testing: Non-Normal Data</vt:lpstr>
      <vt:lpstr>Black Belt Training: Analyze Phase</vt:lpstr>
      <vt:lpstr>3.5.1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SigmaXL to Run a Mann-Whitney Test</vt:lpstr>
      <vt:lpstr>Use SigmaXL to Run a Mann-Whitney Test</vt:lpstr>
      <vt:lpstr>Use SigmaXL to Run a Mann-Whitney Test</vt:lpstr>
      <vt:lpstr>Use SigmaXL to Run a Mann-Whitney Test</vt:lpstr>
      <vt:lpstr>3.5.2 Kruskal-Wallis</vt:lpstr>
      <vt:lpstr>Kruskal-Wallis One-Way Analysis of Variance </vt:lpstr>
      <vt:lpstr>Kruskal-Wallis: Assumptions</vt:lpstr>
      <vt:lpstr>How Kruskal-Wallis One-Way ANOVA Works</vt:lpstr>
      <vt:lpstr>How Kruskal-Wallis One-Way ANOVA Works </vt:lpstr>
      <vt:lpstr>How Kruskal-Wallis One-Way ANOVA Works</vt:lpstr>
      <vt:lpstr>Use SigmaXL to Run a Kruskal-Wallis One-Way ANOVA</vt:lpstr>
      <vt:lpstr>Use SigmaXL to Run a Kruskal-Wallis One-Way ANOVA</vt:lpstr>
      <vt:lpstr>Use SigmaXL to Run a Kruskal-Wallis One-Way ANOVA</vt:lpstr>
      <vt:lpstr>Use SigmaXL to Run a Kruskal-Wallis One-Way ANOVA</vt:lpstr>
      <vt:lpstr>3.5.3 Mood’s Median</vt:lpstr>
      <vt:lpstr>What is Mood’s Median Test?</vt:lpstr>
      <vt:lpstr>Mood’s Median Test Assumptions</vt:lpstr>
      <vt:lpstr>How Mood’s Median Test Works</vt:lpstr>
      <vt:lpstr>How Mood’s Median Test Works</vt:lpstr>
      <vt:lpstr>Use SigmaXL to Run a Mood’s Median Test</vt:lpstr>
      <vt:lpstr>Use SigmaXL to Run a Mood’s Median Test</vt:lpstr>
      <vt:lpstr>Use SigmaXL to Run a Mood’s Median Test</vt:lpstr>
      <vt:lpstr>Use SigmaXL to Run a Mood’s Median Test</vt:lpstr>
      <vt:lpstr>3.5.4 Friedman</vt:lpstr>
      <vt:lpstr>What is the Friedman Test?</vt:lpstr>
      <vt:lpstr>Friedman Test Assumptions</vt:lpstr>
      <vt:lpstr>How Friedman Test Works</vt:lpstr>
      <vt:lpstr>How Friedman Test Works</vt:lpstr>
      <vt:lpstr>How Friedman Test Works</vt:lpstr>
      <vt:lpstr>Friedman Test Examples</vt:lpstr>
      <vt:lpstr>3.5.5 One Sample Sign</vt:lpstr>
      <vt:lpstr>What is the One Sample Sign Test? </vt:lpstr>
      <vt:lpstr>One Sample Sign Test Assumptions</vt:lpstr>
      <vt:lpstr>How the One Sample Sign Test Works</vt:lpstr>
      <vt:lpstr>How the One Sample Sign Test Works</vt:lpstr>
      <vt:lpstr>Use SigmaXL to Run a One Sample Sign Test</vt:lpstr>
      <vt:lpstr>Use SigmaXL to Run a One Sample Sign Test</vt:lpstr>
      <vt:lpstr>Use SigmaXL to Run a One Sample Sign Test</vt:lpstr>
      <vt:lpstr>Use SigmaXL to Run a One Sample Sign Test</vt:lpstr>
      <vt:lpstr>3.5.6 One Sample Wilcoxon</vt:lpstr>
      <vt:lpstr>What is the One Sample Wilcoxon Test?</vt:lpstr>
      <vt:lpstr>One Sample Wilcoxon Test Assumptions</vt:lpstr>
      <vt:lpstr>How the One Sample Wilcoxon Test Works</vt:lpstr>
      <vt:lpstr>How the One Sample Wilcoxon Test Works</vt:lpstr>
      <vt:lpstr>Use SigmaXL to Run a One Sample Wilcoxon Test</vt:lpstr>
      <vt:lpstr>Use SigmaXL to Run a One Sample Wilcoxon Test</vt:lpstr>
      <vt:lpstr>Use SigmaXL to Run a One Sample Wilcoxon Test</vt:lpstr>
      <vt:lpstr>Use SigmaXL to Run a One Sample Wilcoxon Test</vt:lpstr>
      <vt:lpstr>3.5.7 One &amp; Two Sample Proportion</vt:lpstr>
      <vt:lpstr>What is the One Sample Proportion Test?</vt:lpstr>
      <vt:lpstr>One Sample Proportion Test Assumptions</vt:lpstr>
      <vt:lpstr>How the One Sample Proportion Test Works</vt:lpstr>
      <vt:lpstr>Use SigmaXL to Run a One Sample Proportion Test</vt:lpstr>
      <vt:lpstr>Use SigmaXL to Run a One Sample Proportion Test</vt:lpstr>
      <vt:lpstr>Use SigmaXL to Run a One Sample Proportion Test</vt:lpstr>
      <vt:lpstr>What is the Two Sample Proportion Test?</vt:lpstr>
      <vt:lpstr>Two Sample Proportion Test Assumptions</vt:lpstr>
      <vt:lpstr>How the Two Sample Proportion Test Works</vt:lpstr>
      <vt:lpstr>Use SigmaXL to Run a Two Sample Proportion Test</vt:lpstr>
      <vt:lpstr>Use SigmaXL to Run a Two Sample Proportion Test</vt:lpstr>
      <vt:lpstr>Use SigmaXL to Run a Two Sample Proportion Test</vt:lpstr>
      <vt:lpstr>3.5.8 Chi-Squared (Contingency Tables)</vt:lpstr>
      <vt:lpstr>What is the Chi-Square Test?</vt:lpstr>
      <vt:lpstr>What is the Chi-Square Test?</vt:lpstr>
      <vt:lpstr>Chi-Square Test Assumptions</vt:lpstr>
      <vt:lpstr>How Chi-Square Test Works</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3.5.9 Tests of Equal Variance</vt:lpstr>
      <vt:lpstr>What are Tests of Equal Variance?</vt:lpstr>
      <vt:lpstr>F-Test</vt:lpstr>
      <vt:lpstr>Bartlett’s Test</vt:lpstr>
      <vt:lpstr>Brown-Forsythe Test</vt:lpstr>
      <vt:lpstr>Levene’s Test</vt:lpstr>
      <vt:lpstr>Brown-Forsythe Test vs. Levene’s Test</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Interpreting the Results</vt:lpstr>
      <vt:lpstr>Interpreting the Results</vt:lpstr>
      <vt:lpstr>4.1.4 Residuals Analysis</vt:lpstr>
      <vt:lpstr>What are Residuals?</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4.2 Multiple Regression Analysis</vt:lpstr>
      <vt:lpstr>Black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Multicollinearity</vt:lpstr>
      <vt:lpstr>Variance Inflation Factor (1)</vt:lpstr>
      <vt:lpstr>Variance Inflation Factor (2)</vt:lpstr>
      <vt:lpstr>How to Deal With Multicollinearity</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SigmaXL to Obtain Prediction</vt:lpstr>
      <vt:lpstr>Use SigmaXL to Obtain Confidence Interval </vt:lpstr>
      <vt:lpstr>Use SigmaXL to Obtain Prediction Interval </vt:lpstr>
      <vt:lpstr>4.2.4 Residuals Analysis</vt:lpstr>
      <vt:lpstr>Remember what Residuals Are?</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4.2.5 Data Transformation</vt:lpstr>
      <vt:lpstr>What is the Box-Cox Transformation?</vt:lpstr>
      <vt:lpstr>Box-Cox Transformation Formula</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4.2.6 Stepwise Regression</vt:lpstr>
      <vt:lpstr>What is Stepwise Regression?</vt:lpstr>
      <vt:lpstr>Three Approaches to Stepwise Regression</vt:lpstr>
      <vt:lpstr>4.2.7 Logistic Regression</vt:lpstr>
      <vt:lpstr>What is Logistic Regression?</vt:lpstr>
      <vt:lpstr>Logistic Function</vt:lpstr>
      <vt:lpstr>Logistic Regression Equation</vt:lpstr>
      <vt:lpstr>Logistic Regression Equation</vt:lpstr>
      <vt:lpstr>Logistic Curve</vt:lpstr>
      <vt:lpstr>Odds</vt:lpstr>
      <vt:lpstr>Odds</vt:lpstr>
      <vt:lpstr>Three Types of Logistic Regression</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4.3 Designed Experiments</vt:lpstr>
      <vt:lpstr>Black Belt Training: Improve Phase</vt:lpstr>
      <vt:lpstr>4.3.1 Experiment Objectives</vt:lpstr>
      <vt:lpstr>What is an Experiment?</vt:lpstr>
      <vt:lpstr>Why Use Experiments?</vt:lpstr>
      <vt:lpstr>Traditional Methods of Learning</vt:lpstr>
      <vt:lpstr>What is the Design of Experiment (DOE)?</vt:lpstr>
      <vt:lpstr>Common DOE Terminology</vt:lpstr>
      <vt:lpstr>Y = f (Xs)</vt:lpstr>
      <vt:lpstr>Objectives of Experiments</vt:lpstr>
      <vt:lpstr>Principle of Parsimony</vt:lpstr>
      <vt:lpstr>Tradeoffs</vt:lpstr>
      <vt:lpstr>4.3.2 Experimental Methods</vt:lpstr>
      <vt:lpstr>Planning a DOE</vt:lpstr>
      <vt:lpstr>DOE Problem Statement</vt:lpstr>
      <vt:lpstr>DOE Objectives</vt:lpstr>
      <vt:lpstr>DOE Primary Metric</vt:lpstr>
      <vt:lpstr>DOE Primary Metric</vt:lpstr>
      <vt:lpstr>DOE Primary Metric</vt:lpstr>
      <vt:lpstr>DOE Input Variables – KPIVs (key process input variables)</vt:lpstr>
      <vt:lpstr>DOE Factor Settings</vt:lpstr>
      <vt:lpstr>DOE – Design Considerations</vt:lpstr>
      <vt:lpstr>DOE Project Plan</vt:lpstr>
      <vt:lpstr>DOE – Getting Support</vt:lpstr>
      <vt:lpstr>Run Your Experiment</vt:lpstr>
      <vt:lpstr>Analyze, Interpret, and Share Your DOE Results</vt:lpstr>
      <vt:lpstr>DOE Iterations</vt:lpstr>
      <vt:lpstr>4.3.3 Experiment Design Considerations</vt:lpstr>
      <vt:lpstr>Considerations of Experiments</vt:lpstr>
      <vt:lpstr>4.4 Full Factorial Experiments</vt:lpstr>
      <vt:lpstr>Black Belt Training: Improve Phase</vt:lpstr>
      <vt:lpstr>4.4.1 2k Full Factorial Designs</vt:lpstr>
      <vt:lpstr>DOE Key Terms</vt:lpstr>
      <vt:lpstr>More About Factors</vt:lpstr>
      <vt:lpstr>More About Factors</vt:lpstr>
      <vt:lpstr>Factor Levels</vt:lpstr>
      <vt:lpstr>Factor Levels</vt:lpstr>
      <vt:lpstr>Treatment Combination</vt:lpstr>
      <vt:lpstr>Treatment Combination</vt:lpstr>
      <vt:lpstr>Response</vt:lpstr>
      <vt:lpstr>Response</vt:lpstr>
      <vt:lpstr>Main Effect</vt:lpstr>
      <vt:lpstr>Main Effect</vt:lpstr>
      <vt:lpstr>Interaction Effect</vt:lpstr>
      <vt:lpstr>Interaction Effect</vt:lpstr>
      <vt:lpstr>2k Full Factorial DOE</vt:lpstr>
      <vt:lpstr>2k Full Factorial DOE</vt:lpstr>
      <vt:lpstr>Two-Level Two-Factor Full Factorial</vt:lpstr>
      <vt:lpstr>Two-Level Three-Factor Full Factorial</vt:lpstr>
      <vt:lpstr>Two-Level Four-Factor Full Factorial</vt:lpstr>
      <vt:lpstr>Two-Level Five-Factor Full Factorial</vt:lpstr>
      <vt:lpstr>Order to Run Experiments</vt:lpstr>
      <vt:lpstr>Replication in Experiments</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4.4.2 Linear &amp; Quadratic Models</vt:lpstr>
      <vt:lpstr>Linear DOE</vt:lpstr>
      <vt:lpstr>Quadratic DOE</vt:lpstr>
      <vt:lpstr>4.4.3 Balanced &amp; Orthogonal Designs</vt:lpstr>
      <vt:lpstr>Balanced Design</vt:lpstr>
      <vt:lpstr>Orthogonal Design</vt:lpstr>
      <vt:lpstr>Orthogonal Design</vt:lpstr>
      <vt:lpstr>Orthogonal Design</vt:lpstr>
      <vt:lpstr>Checking for an Orthogonal Design</vt:lpstr>
      <vt:lpstr>Checking for an Orthogonal Design</vt:lpstr>
      <vt:lpstr>4.4.4 Fit, Diagnosis and Center Points</vt:lpstr>
      <vt:lpstr>Use SigmaXL to Fit the Model of DOE</vt:lpstr>
      <vt:lpstr>Use SigmaXL to Fit the Model of DOE</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Center Points in DOE</vt:lpstr>
      <vt:lpstr>4.5 Fractional Factorial Experiments</vt:lpstr>
      <vt:lpstr>Black Belt Training: Improve Phase</vt:lpstr>
      <vt:lpstr>4.5.1 Fractional Designs</vt:lpstr>
      <vt:lpstr>What Are Fractional Factorial Experiments?</vt:lpstr>
      <vt:lpstr>Why Fractional Factorial Experiments?</vt:lpstr>
      <vt:lpstr>Why Fractional Factorial Experiments?</vt:lpstr>
      <vt:lpstr>How Does a Fractional Factorial Work?</vt:lpstr>
      <vt:lpstr>How Does a Fractional Factorial Work?</vt:lpstr>
      <vt:lpstr>How Does a Fractional Factorial Work?</vt:lpstr>
      <vt:lpstr>How Does a Fractional Factorial Work?</vt:lpstr>
      <vt:lpstr>How Does Fractional Factorial Work?</vt:lpstr>
      <vt:lpstr>How Does a Fractional Factorial Work?</vt:lpstr>
      <vt:lpstr>How Does a Fractional Factorial Work?</vt:lpstr>
      <vt:lpstr>How Does a Fractional Factorial Work?</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4.5.2 Confounding Effects</vt:lpstr>
      <vt:lpstr>Confounding Effects</vt:lpstr>
      <vt:lpstr>Confounding Effects</vt:lpstr>
      <vt:lpstr>Resolution</vt:lpstr>
      <vt:lpstr>Consequences of Fractional Factorials</vt:lpstr>
      <vt:lpstr>4.5.3 Experimental Resolution</vt:lpstr>
      <vt:lpstr>Alias in 23-1 Fractional Factorial Experiment</vt:lpstr>
      <vt:lpstr>Alias in 24-1 Fractional Factorial Experiment </vt:lpstr>
      <vt:lpstr>Design Resolution</vt:lpstr>
      <vt:lpstr>Determine Aliases</vt:lpstr>
      <vt:lpstr>5.0 Control Phase</vt:lpstr>
      <vt:lpstr>Black Belt Training: Control Phase</vt:lpstr>
      <vt:lpstr>5.1 Lean Controls</vt:lpstr>
      <vt:lpstr>Black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SigmaXL to Plot I-MR Charts</vt:lpstr>
      <vt:lpstr>Use SigmaXL to Plot I-MR Charts</vt:lpstr>
      <vt:lpstr>Use SigmaXL to Plot I-MR Charts</vt:lpstr>
      <vt:lpstr>I-MR Charts Diagnosis</vt:lpstr>
      <vt:lpstr>5.2.3 Xbar-R Chart</vt:lpstr>
      <vt:lpstr>Xbar-R Chart</vt:lpstr>
      <vt:lpstr>Xbar Chart Equations</vt:lpstr>
      <vt:lpstr>R Chart Equations</vt:lpstr>
      <vt:lpstr>Use SigmaXL to Plot Xbar-R Charts</vt:lpstr>
      <vt:lpstr>Use SigmaXL to Plot Xbar-R Charts</vt:lpstr>
      <vt:lpstr>Xbar-R Charts Diagnosis</vt:lpstr>
      <vt:lpstr>5.2.4 U Chart</vt:lpstr>
      <vt:lpstr>Defect vs. Defective</vt:lpstr>
      <vt:lpstr>U Chart</vt:lpstr>
      <vt:lpstr>U Chart Equations</vt:lpstr>
      <vt:lpstr>Use SigmaXL to Plot a U Chart</vt:lpstr>
      <vt:lpstr>Use SigmaXL to Plot a U Chart</vt:lpstr>
      <vt:lpstr>U Chart Diagnosis</vt:lpstr>
      <vt:lpstr>5.2.5 P Chart</vt:lpstr>
      <vt:lpstr>P Chart</vt:lpstr>
      <vt:lpstr>P Chart Equations</vt:lpstr>
      <vt:lpstr>Use SigmaXL to Plot a P Chart</vt:lpstr>
      <vt:lpstr>Use SigmaXL to Plot a P Chart</vt:lpstr>
      <vt:lpstr>P Chart Diagnosis</vt:lpstr>
      <vt:lpstr>5.2.6 NP Chart</vt:lpstr>
      <vt:lpstr>NP Chart</vt:lpstr>
      <vt:lpstr>NP Chart Equations</vt:lpstr>
      <vt:lpstr>Use SigmaXL to Plot an NP Chart</vt:lpstr>
      <vt:lpstr>Use SigmaXL to Plot an NP Chart</vt:lpstr>
      <vt:lpstr>NP Chart Diagnosis</vt:lpstr>
      <vt:lpstr>5.2.7 X-S Chart</vt:lpstr>
      <vt:lpstr>X-S Chart</vt:lpstr>
      <vt:lpstr>Xbar Chart Equations</vt:lpstr>
      <vt:lpstr>S Chart Equations</vt:lpstr>
      <vt:lpstr>Use SigmaXL to Plot Xbar-S Charts</vt:lpstr>
      <vt:lpstr>Use SigmaXL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5.2.9 EWMA Chart</vt:lpstr>
      <vt:lpstr>EWMA Chart</vt:lpstr>
      <vt:lpstr>EWMA Chart Equations</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Manager>Lean Sigma Corporation</Manager>
  <Company>Lean Sigma Corporation</Company>
  <LinksUpToDate>false</LinksUpToDate>
  <SharedDoc>false</SharedDoc>
  <HyperlinkBase>https://www.leansigmacorporation.com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Black Belt Training</dc:title>
  <dc:subject>Lean Six Sigma</dc:subject>
  <dc:creator>Michael</dc:creator>
  <cp:keywords>Lean Six Sigma, Six Sigma</cp:keywords>
  <cp:lastModifiedBy>Michael Parker</cp:lastModifiedBy>
  <cp:revision>1016</cp:revision>
  <dcterms:created xsi:type="dcterms:W3CDTF">2011-02-21T21:38:10Z</dcterms:created>
  <dcterms:modified xsi:type="dcterms:W3CDTF">2018-10-06T21:57:36Z</dcterms:modified>
  <cp:category>Lean Six Sigma</cp:category>
  <cp:contentStatus>Copyright Lean Sigma Corporation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346E8412-3B2E-416F-BD42-E6F7BA5B9A4F</vt:lpwstr>
  </property>
  <property fmtid="{D5CDD505-2E9C-101B-9397-08002B2CF9AE}" pid="5" name="ArticulateProjectFull">
    <vt:lpwstr>E:\Dropbox (LS Corp)\Lean Sigma Corporation\Courseware\Lean Sigma Corporation\SIX SIGMA\Courseware v4.0 (unpublished)\SXL_v_8\BLACK_BELT_SXL_4.0.ppta</vt:lpwstr>
  </property>
  <property fmtid="{D5CDD505-2E9C-101B-9397-08002B2CF9AE}" pid="6" name="ContentTypeId">
    <vt:lpwstr>0x01010091064C630C741944965BCE3B1D09AE0E</vt:lpwstr>
  </property>
</Properties>
</file>